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89" r:id="rId2"/>
    <p:sldId id="298" r:id="rId3"/>
    <p:sldId id="338" r:id="rId4"/>
    <p:sldId id="297" r:id="rId5"/>
    <p:sldId id="300" r:id="rId6"/>
    <p:sldId id="305" r:id="rId7"/>
    <p:sldId id="303" r:id="rId8"/>
    <p:sldId id="309" r:id="rId9"/>
    <p:sldId id="307" r:id="rId10"/>
    <p:sldId id="310" r:id="rId11"/>
    <p:sldId id="328" r:id="rId12"/>
    <p:sldId id="311" r:id="rId13"/>
    <p:sldId id="335" r:id="rId14"/>
    <p:sldId id="337" r:id="rId15"/>
    <p:sldId id="308" r:id="rId16"/>
    <p:sldId id="322" r:id="rId17"/>
    <p:sldId id="334" r:id="rId18"/>
    <p:sldId id="333" r:id="rId19"/>
    <p:sldId id="312" r:id="rId20"/>
    <p:sldId id="313" r:id="rId21"/>
    <p:sldId id="339" r:id="rId22"/>
    <p:sldId id="340" r:id="rId23"/>
    <p:sldId id="341" r:id="rId24"/>
    <p:sldId id="315" r:id="rId25"/>
    <p:sldId id="316" r:id="rId26"/>
    <p:sldId id="331" r:id="rId27"/>
    <p:sldId id="323" r:id="rId28"/>
    <p:sldId id="324" r:id="rId29"/>
    <p:sldId id="325" r:id="rId30"/>
    <p:sldId id="314" r:id="rId31"/>
    <p:sldId id="319" r:id="rId32"/>
    <p:sldId id="301" r:id="rId33"/>
    <p:sldId id="299" r:id="rId34"/>
    <p:sldId id="342"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B4A74C-F69A-40BF-868C-AE17408811A6}">
          <p14:sldIdLst>
            <p14:sldId id="289"/>
            <p14:sldId id="298"/>
            <p14:sldId id="338"/>
            <p14:sldId id="297"/>
            <p14:sldId id="300"/>
            <p14:sldId id="305"/>
            <p14:sldId id="303"/>
            <p14:sldId id="309"/>
            <p14:sldId id="307"/>
            <p14:sldId id="310"/>
            <p14:sldId id="328"/>
            <p14:sldId id="311"/>
            <p14:sldId id="335"/>
            <p14:sldId id="337"/>
            <p14:sldId id="308"/>
            <p14:sldId id="322"/>
            <p14:sldId id="334"/>
            <p14:sldId id="333"/>
            <p14:sldId id="312"/>
            <p14:sldId id="313"/>
            <p14:sldId id="339"/>
            <p14:sldId id="340"/>
            <p14:sldId id="341"/>
            <p14:sldId id="315"/>
            <p14:sldId id="316"/>
            <p14:sldId id="331"/>
            <p14:sldId id="323"/>
            <p14:sldId id="324"/>
            <p14:sldId id="325"/>
            <p14:sldId id="314"/>
            <p14:sldId id="319"/>
            <p14:sldId id="301"/>
            <p14:sldId id="299"/>
            <p14:sldId id="34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2A2B"/>
    <a:srgbClr val="38A159"/>
    <a:srgbClr val="112C0B"/>
    <a:srgbClr val="B92121"/>
    <a:srgbClr val="004648"/>
    <a:srgbClr val="005E60"/>
    <a:srgbClr val="00766E"/>
    <a:srgbClr val="009186"/>
    <a:srgbClr val="009BBD"/>
    <a:srgbClr val="5540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2" autoAdjust="0"/>
    <p:restoredTop sz="84771" autoAdjust="0"/>
  </p:normalViewPr>
  <p:slideViewPr>
    <p:cSldViewPr snapToGrid="0" snapToObjects="1">
      <p:cViewPr varScale="1">
        <p:scale>
          <a:sx n="88" d="100"/>
          <a:sy n="88" d="100"/>
        </p:scale>
        <p:origin x="69" y="72"/>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showGuides="1">
      <p:cViewPr varScale="1">
        <p:scale>
          <a:sx n="98" d="100"/>
          <a:sy n="98" d="100"/>
        </p:scale>
        <p:origin x="-364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8732D1-0119-4424-ADB1-6A88624C9257}" type="datetimeFigureOut">
              <a:rPr lang="en-GB" smtClean="0"/>
              <a:t>18/04/2018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0F026BA-B8A7-4B5A-A3B0-0B7D31088B83}" type="slidenum">
              <a:rPr lang="en-GB" smtClean="0"/>
              <a:t>‹#›</a:t>
            </a:fld>
            <a:endParaRPr lang="en-GB"/>
          </a:p>
        </p:txBody>
      </p:sp>
    </p:spTree>
    <p:extLst>
      <p:ext uri="{BB962C8B-B14F-4D97-AF65-F5344CB8AC3E}">
        <p14:creationId xmlns:p14="http://schemas.microsoft.com/office/powerpoint/2010/main" val="2594197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654FE6-3F31-4904-9137-AFF662B7D702}" type="datetimeFigureOut">
              <a:rPr lang="en-GB" smtClean="0"/>
              <a:t>18/04/2018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B9E1F4-77C1-461E-ABFF-BFE7DD57AFD2}" type="slidenum">
              <a:rPr lang="en-GB" smtClean="0"/>
              <a:t>‹#›</a:t>
            </a:fld>
            <a:endParaRPr lang="en-GB"/>
          </a:p>
        </p:txBody>
      </p:sp>
    </p:spTree>
    <p:extLst>
      <p:ext uri="{BB962C8B-B14F-4D97-AF65-F5344CB8AC3E}">
        <p14:creationId xmlns:p14="http://schemas.microsoft.com/office/powerpoint/2010/main" val="2151753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sz="1000" kern="1200" dirty="0" smtClean="0">
                <a:solidFill>
                  <a:schemeClr val="bg1"/>
                </a:solidFill>
                <a:latin typeface="+mn-lt"/>
                <a:ea typeface="+mn-ea"/>
                <a:cs typeface="+mn-cs"/>
              </a:rPr>
              <a:t>Piagetian notion of constructivism</a:t>
            </a:r>
          </a:p>
          <a:p>
            <a:pPr>
              <a:spcBef>
                <a:spcPts val="600"/>
              </a:spcBef>
            </a:pPr>
            <a:r>
              <a:rPr lang="en-US" sz="1000" kern="1200" dirty="0" smtClean="0">
                <a:solidFill>
                  <a:schemeClr val="bg1"/>
                </a:solidFill>
                <a:latin typeface="+mn-lt"/>
                <a:ea typeface="+mn-ea"/>
                <a:cs typeface="+mn-cs"/>
              </a:rPr>
              <a:t>Knowledge is constructed from taking action</a:t>
            </a:r>
          </a:p>
          <a:p>
            <a:r>
              <a:rPr lang="en-US" sz="1000" b="0" i="0" kern="1200" dirty="0" smtClean="0">
                <a:solidFill>
                  <a:schemeClr val="tx1"/>
                </a:solidFill>
                <a:effectLst/>
                <a:latin typeface="+mn-lt"/>
                <a:ea typeface="+mn-ea"/>
                <a:cs typeface="+mn-cs"/>
              </a:rPr>
              <a:t>" Likewise, there are additional questions about agency that could be asked such as how consequential the choices students are given need to be. For example, should students be allowed to make decisions that could put them on a sub-optimal path or even failure?</a:t>
            </a:r>
            <a:endParaRPr lang="en-GB" sz="1000" dirty="0"/>
          </a:p>
        </p:txBody>
      </p:sp>
      <p:sp>
        <p:nvSpPr>
          <p:cNvPr id="4" name="Slide Number Placeholder 3"/>
          <p:cNvSpPr>
            <a:spLocks noGrp="1"/>
          </p:cNvSpPr>
          <p:nvPr>
            <p:ph type="sldNum" sz="quarter" idx="10"/>
          </p:nvPr>
        </p:nvSpPr>
        <p:spPr/>
        <p:txBody>
          <a:bodyPr/>
          <a:lstStyle/>
          <a:p>
            <a:fld id="{7DB9E1F4-77C1-461E-ABFF-BFE7DD57AFD2}" type="slidenum">
              <a:rPr lang="en-GB" smtClean="0"/>
              <a:t>6</a:t>
            </a:fld>
            <a:endParaRPr lang="en-GB"/>
          </a:p>
        </p:txBody>
      </p:sp>
    </p:spTree>
    <p:extLst>
      <p:ext uri="{BB962C8B-B14F-4D97-AF65-F5344CB8AC3E}">
        <p14:creationId xmlns:p14="http://schemas.microsoft.com/office/powerpoint/2010/main" val="2436493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(MA in Digital Technologies for Language Teaching) , but be aware that I do not teach it. The tutor is Ivan Lombardi, who teaches the module for </a:t>
            </a:r>
            <a:r>
              <a:rPr lang="en-GB" sz="1200" kern="1200" dirty="0" smtClean="0">
                <a:solidFill>
                  <a:schemeClr val="tx1"/>
                </a:solidFill>
                <a:effectLst/>
                <a:latin typeface="+mn-lt"/>
                <a:ea typeface="+mn-ea"/>
                <a:cs typeface="+mn-cs"/>
              </a:rPr>
              <a:t>Cecilia Goria </a:t>
            </a:r>
            <a:r>
              <a:rPr lang="en-GB" sz="1200" kern="1200" dirty="0" smtClean="0">
                <a:solidFill>
                  <a:schemeClr val="tx1"/>
                </a:solidFill>
                <a:effectLst/>
                <a:latin typeface="+mn-lt"/>
                <a:ea typeface="+mn-ea"/>
                <a:cs typeface="+mn-cs"/>
              </a:rPr>
              <a:t>from Fukui University, Japan.</a:t>
            </a:r>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23</a:t>
            </a:fld>
            <a:endParaRPr lang="en-GB"/>
          </a:p>
        </p:txBody>
      </p:sp>
    </p:spTree>
    <p:extLst>
      <p:ext uri="{BB962C8B-B14F-4D97-AF65-F5344CB8AC3E}">
        <p14:creationId xmlns:p14="http://schemas.microsoft.com/office/powerpoint/2010/main" val="1895509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bg1"/>
                </a:solidFill>
                <a:latin typeface="+mn-lt"/>
                <a:ea typeface="+mn-ea"/>
                <a:cs typeface="+mn-cs"/>
              </a:rPr>
              <a:t>Whole course is an escape game – the students want to pass the exam... finish the coursework.... </a:t>
            </a:r>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24</a:t>
            </a:fld>
            <a:endParaRPr lang="en-GB"/>
          </a:p>
        </p:txBody>
      </p:sp>
    </p:spTree>
    <p:extLst>
      <p:ext uri="{BB962C8B-B14F-4D97-AF65-F5344CB8AC3E}">
        <p14:creationId xmlns:p14="http://schemas.microsoft.com/office/powerpoint/2010/main" val="1527304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glyph</a:t>
            </a:r>
            <a:endParaRPr lang="en-GB" dirty="0"/>
          </a:p>
        </p:txBody>
      </p:sp>
      <p:sp>
        <p:nvSpPr>
          <p:cNvPr id="4" name="Slide Number Placeholder 3"/>
          <p:cNvSpPr>
            <a:spLocks noGrp="1"/>
          </p:cNvSpPr>
          <p:nvPr>
            <p:ph type="sldNum" sz="quarter" idx="10"/>
          </p:nvPr>
        </p:nvSpPr>
        <p:spPr/>
        <p:txBody>
          <a:bodyPr/>
          <a:lstStyle/>
          <a:p>
            <a:pPr>
              <a:defRPr/>
            </a:pPr>
            <a:fld id="{96E7AA68-50CB-4CC6-A12B-22E4B26DF7B5}" type="slidenum">
              <a:rPr lang="en-US" smtClean="0"/>
              <a:pPr>
                <a:defRPr/>
              </a:pPr>
              <a:t>27</a:t>
            </a:fld>
            <a:endParaRPr lang="en-US"/>
          </a:p>
        </p:txBody>
      </p:sp>
    </p:spTree>
    <p:extLst>
      <p:ext uri="{BB962C8B-B14F-4D97-AF65-F5344CB8AC3E}">
        <p14:creationId xmlns:p14="http://schemas.microsoft.com/office/powerpoint/2010/main" val="22271675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28</a:t>
            </a:fld>
            <a:endParaRPr lang="en-GB"/>
          </a:p>
        </p:txBody>
      </p:sp>
    </p:spTree>
    <p:extLst>
      <p:ext uri="{BB962C8B-B14F-4D97-AF65-F5344CB8AC3E}">
        <p14:creationId xmlns:p14="http://schemas.microsoft.com/office/powerpoint/2010/main" val="4228788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See handout</a:t>
            </a:r>
            <a:r>
              <a:rPr lang="en-US" sz="1200" dirty="0" smtClean="0">
                <a:solidFill>
                  <a:schemeClr val="bg1"/>
                </a:solidFill>
                <a:latin typeface="+mj-lt"/>
              </a:rPr>
              <a:t>cf. </a:t>
            </a:r>
            <a:r>
              <a:rPr lang="en-US" sz="1200" dirty="0" err="1" smtClean="0">
                <a:solidFill>
                  <a:schemeClr val="bg1"/>
                </a:solidFill>
                <a:latin typeface="+mj-lt"/>
              </a:rPr>
              <a:t>PeerWise</a:t>
            </a:r>
            <a:r>
              <a:rPr lang="en-US" sz="1200" dirty="0" smtClean="0">
                <a:solidFill>
                  <a:schemeClr val="bg1"/>
                </a:solidFill>
                <a:latin typeface="+mj-lt"/>
              </a:rPr>
              <a:t> </a:t>
            </a:r>
          </a:p>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29</a:t>
            </a:fld>
            <a:endParaRPr lang="en-GB"/>
          </a:p>
        </p:txBody>
      </p:sp>
    </p:spTree>
    <p:extLst>
      <p:ext uri="{BB962C8B-B14F-4D97-AF65-F5344CB8AC3E}">
        <p14:creationId xmlns:p14="http://schemas.microsoft.com/office/powerpoint/2010/main" val="3658234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34</a:t>
            </a:fld>
            <a:endParaRPr lang="en-GB"/>
          </a:p>
        </p:txBody>
      </p:sp>
    </p:spTree>
    <p:extLst>
      <p:ext uri="{BB962C8B-B14F-4D97-AF65-F5344CB8AC3E}">
        <p14:creationId xmlns:p14="http://schemas.microsoft.com/office/powerpoint/2010/main" val="923289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Scenarios and problem based learning have been used for decades – in what way is this new? </a:t>
            </a:r>
          </a:p>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8</a:t>
            </a:fld>
            <a:endParaRPr lang="en-GB"/>
          </a:p>
        </p:txBody>
      </p:sp>
    </p:spTree>
    <p:extLst>
      <p:ext uri="{BB962C8B-B14F-4D97-AF65-F5344CB8AC3E}">
        <p14:creationId xmlns:p14="http://schemas.microsoft.com/office/powerpoint/2010/main" val="2957966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Cut scenes - short sections of narrative interspersed and revealed during the course of game play </a:t>
            </a:r>
          </a:p>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10</a:t>
            </a:fld>
            <a:endParaRPr lang="en-GB"/>
          </a:p>
        </p:txBody>
      </p:sp>
    </p:spTree>
    <p:extLst>
      <p:ext uri="{BB962C8B-B14F-4D97-AF65-F5344CB8AC3E}">
        <p14:creationId xmlns:p14="http://schemas.microsoft.com/office/powerpoint/2010/main" val="4176733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Plot hook - </a:t>
            </a:r>
            <a:r>
              <a:rPr lang="en-US" sz="1200" b="0" i="0" kern="1200" dirty="0" smtClean="0">
                <a:solidFill>
                  <a:schemeClr val="tx1"/>
                </a:solidFill>
                <a:effectLst/>
                <a:latin typeface="+mn-lt"/>
                <a:ea typeface="+mn-ea"/>
                <a:cs typeface="+mn-cs"/>
              </a:rPr>
              <a:t>an in-game element that inspires a strong motivation to pursue a course of action that furthers the plot or enriches a narrative in a game.</a:t>
            </a:r>
          </a:p>
          <a:p>
            <a:r>
              <a:rPr lang="en-US" sz="1200" b="0" i="0" kern="1200" dirty="0" smtClean="0">
                <a:solidFill>
                  <a:schemeClr val="tx1"/>
                </a:solidFill>
                <a:effectLst/>
                <a:latin typeface="+mn-lt"/>
                <a:ea typeface="+mn-ea"/>
                <a:cs typeface="+mn-cs"/>
              </a:rPr>
              <a:t>Emotional proximity</a:t>
            </a:r>
            <a:r>
              <a:rPr lang="en-US" sz="1200" b="0" i="0" kern="1200" baseline="0" dirty="0" smtClean="0">
                <a:solidFill>
                  <a:schemeClr val="tx1"/>
                </a:solidFill>
                <a:effectLst/>
                <a:latin typeface="+mn-lt"/>
                <a:ea typeface="+mn-ea"/>
                <a:cs typeface="+mn-cs"/>
              </a:rPr>
              <a:t> – empathy and identification a participant feels towards another character (could be another participant or a fictional character)</a:t>
            </a:r>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13</a:t>
            </a:fld>
            <a:endParaRPr lang="en-GB"/>
          </a:p>
        </p:txBody>
      </p:sp>
    </p:spTree>
    <p:extLst>
      <p:ext uri="{BB962C8B-B14F-4D97-AF65-F5344CB8AC3E}">
        <p14:creationId xmlns:p14="http://schemas.microsoft.com/office/powerpoint/2010/main" val="2395174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14</a:t>
            </a:fld>
            <a:endParaRPr lang="en-GB"/>
          </a:p>
        </p:txBody>
      </p:sp>
    </p:spTree>
    <p:extLst>
      <p:ext uri="{BB962C8B-B14F-4D97-AF65-F5344CB8AC3E}">
        <p14:creationId xmlns:p14="http://schemas.microsoft.com/office/powerpoint/2010/main" val="3206810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Christopher </a:t>
            </a:r>
            <a:r>
              <a:rPr lang="en-GB" dirty="0" err="1" smtClean="0"/>
              <a:t>Vogler</a:t>
            </a:r>
            <a:r>
              <a:rPr lang="en-GB" dirty="0" smtClean="0"/>
              <a:t> re-interpreted Joseph Campbell’s Hero with Many Faces</a:t>
            </a:r>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15</a:t>
            </a:fld>
            <a:endParaRPr lang="en-GB"/>
          </a:p>
        </p:txBody>
      </p:sp>
    </p:spTree>
    <p:extLst>
      <p:ext uri="{BB962C8B-B14F-4D97-AF65-F5344CB8AC3E}">
        <p14:creationId xmlns:p14="http://schemas.microsoft.com/office/powerpoint/2010/main" val="1826412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Orientation </a:t>
            </a:r>
            <a:r>
              <a:rPr lang="en-US" sz="1200" kern="1200" dirty="0" smtClean="0">
                <a:solidFill>
                  <a:schemeClr val="bg1"/>
                </a:solidFill>
                <a:latin typeface="+mn-lt"/>
                <a:ea typeface="+mn-ea"/>
                <a:cs typeface="+mn-cs"/>
              </a:rPr>
              <a:t>of the story, such as, "My sister and I were walking along the shore and collecting shells."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"It's a good thing we were there or who knows what might have happened!" </a:t>
            </a:r>
          </a:p>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16</a:t>
            </a:fld>
            <a:endParaRPr lang="en-GB"/>
          </a:p>
        </p:txBody>
      </p:sp>
    </p:spTree>
    <p:extLst>
      <p:ext uri="{BB962C8B-B14F-4D97-AF65-F5344CB8AC3E}">
        <p14:creationId xmlns:p14="http://schemas.microsoft.com/office/powerpoint/2010/main" val="1622666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The metaphor extends the notion of exploration, journey and progress, alongside the separate categories in each of the metro lines, each of which corresponds to broad areas relevant to anyone teaching, learning, or indeed being creative in a digital space.</a:t>
            </a:r>
            <a:r>
              <a:rPr lang="en-US" b="0" dirty="0" smtClean="0"/>
              <a:t> </a:t>
            </a:r>
            <a:endParaRPr lang="en-GB" b="0" dirty="0"/>
          </a:p>
        </p:txBody>
      </p:sp>
      <p:sp>
        <p:nvSpPr>
          <p:cNvPr id="4" name="Slide Number Placeholder 3"/>
          <p:cNvSpPr>
            <a:spLocks noGrp="1"/>
          </p:cNvSpPr>
          <p:nvPr>
            <p:ph type="sldNum" sz="quarter" idx="10"/>
          </p:nvPr>
        </p:nvSpPr>
        <p:spPr/>
        <p:txBody>
          <a:bodyPr/>
          <a:lstStyle/>
          <a:p>
            <a:fld id="{7DB9E1F4-77C1-461E-ABFF-BFE7DD57AFD2}" type="slidenum">
              <a:rPr lang="en-GB" smtClean="0"/>
              <a:t>18</a:t>
            </a:fld>
            <a:endParaRPr lang="en-GB"/>
          </a:p>
        </p:txBody>
      </p:sp>
    </p:spTree>
    <p:extLst>
      <p:ext uri="{BB962C8B-B14F-4D97-AF65-F5344CB8AC3E}">
        <p14:creationId xmlns:p14="http://schemas.microsoft.com/office/powerpoint/2010/main" val="3793906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B9E1F4-77C1-461E-ABFF-BFE7DD57AFD2}" type="slidenum">
              <a:rPr lang="en-GB" smtClean="0"/>
              <a:t>20</a:t>
            </a:fld>
            <a:endParaRPr lang="en-GB"/>
          </a:p>
        </p:txBody>
      </p:sp>
    </p:spTree>
    <p:extLst>
      <p:ext uri="{BB962C8B-B14F-4D97-AF65-F5344CB8AC3E}">
        <p14:creationId xmlns:p14="http://schemas.microsoft.com/office/powerpoint/2010/main" val="4209087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7" name="Rectangle 6"/>
          <p:cNvSpPr/>
          <p:nvPr userDrawn="1"/>
        </p:nvSpPr>
        <p:spPr>
          <a:xfrm flipH="1">
            <a:off x="0" y="-1"/>
            <a:ext cx="12192000" cy="6858001"/>
          </a:xfrm>
          <a:prstGeom prst="rect">
            <a:avLst/>
          </a:prstGeom>
          <a:blipFill>
            <a:blip r:embed="rId2"/>
            <a:srcRect/>
            <a:stretch>
              <a:fillRect t="-45" b="-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0" y="-2"/>
            <a:ext cx="12192000" cy="6858001"/>
          </a:xfrm>
          <a:prstGeom prst="rect">
            <a:avLst/>
          </a:prstGeom>
          <a:gradFill flip="none" rotWithShape="1">
            <a:gsLst>
              <a:gs pos="50000">
                <a:srgbClr val="0E6394">
                  <a:alpha val="45000"/>
                </a:srgbClr>
              </a:gs>
              <a:gs pos="17000">
                <a:schemeClr val="tx2">
                  <a:alpha val="45000"/>
                </a:schemeClr>
              </a:gs>
              <a:gs pos="100000">
                <a:schemeClr val="accent2">
                  <a:alpha val="4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416300" y="1742900"/>
            <a:ext cx="5359400" cy="2387600"/>
          </a:xfrm>
        </p:spPr>
        <p:txBody>
          <a:bodyPr anchor="ctr">
            <a:normAutofit/>
          </a:bodyPr>
          <a:lstStyle>
            <a:lvl1pPr algn="ctr">
              <a:lnSpc>
                <a:spcPct val="100000"/>
              </a:lnSpc>
              <a:defRPr sz="5400" b="1">
                <a:solidFill>
                  <a:schemeClr val="bg1"/>
                </a:solidFill>
              </a:defRPr>
            </a:lvl1pPr>
          </a:lstStyle>
          <a:p>
            <a:r>
              <a:rPr lang="en-US" smtClean="0"/>
              <a:t>Click to edit Master title style</a:t>
            </a:r>
            <a:endParaRPr lang="en-GB" dirty="0"/>
          </a:p>
        </p:txBody>
      </p:sp>
      <p:sp>
        <p:nvSpPr>
          <p:cNvPr id="6" name="Text Placeholder 5"/>
          <p:cNvSpPr>
            <a:spLocks noGrp="1"/>
          </p:cNvSpPr>
          <p:nvPr>
            <p:ph type="body" sz="quarter" idx="10" hasCustomPrompt="1"/>
          </p:nvPr>
        </p:nvSpPr>
        <p:spPr>
          <a:xfrm>
            <a:off x="3416398" y="4161275"/>
            <a:ext cx="5359206" cy="1079795"/>
          </a:xfrm>
          <a:prstGeom prst="rect">
            <a:avLst/>
          </a:prstGeom>
        </p:spPr>
        <p:txBody>
          <a:bodyPr anchor="ctr">
            <a:normAutofit/>
          </a:bodyPr>
          <a:lstStyle>
            <a:lvl1pPr marL="0" indent="0" algn="ctr">
              <a:buNone/>
              <a:defRPr sz="2800" b="1" baseline="0">
                <a:solidFill>
                  <a:schemeClr val="bg1"/>
                </a:solidFill>
                <a:latin typeface="+mj-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
        <p:nvSpPr>
          <p:cNvPr id="8" name="Rectangle 7"/>
          <p:cNvSpPr/>
          <p:nvPr userDrawn="1"/>
        </p:nvSpPr>
        <p:spPr>
          <a:xfrm>
            <a:off x="3396000" y="729000"/>
            <a:ext cx="5400000" cy="540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sz="2400" b="1" dirty="0">
              <a:latin typeface="+mj-lt"/>
            </a:endParaRPr>
          </a:p>
        </p:txBody>
      </p:sp>
    </p:spTree>
    <p:extLst>
      <p:ext uri="{BB962C8B-B14F-4D97-AF65-F5344CB8AC3E}">
        <p14:creationId xmlns:p14="http://schemas.microsoft.com/office/powerpoint/2010/main" val="258949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int Client Slide">
    <p:spTree>
      <p:nvGrpSpPr>
        <p:cNvPr id="1" name=""/>
        <p:cNvGrpSpPr/>
        <p:nvPr/>
      </p:nvGrpSpPr>
      <p:grpSpPr>
        <a:xfrm>
          <a:off x="0" y="0"/>
          <a:ext cx="0" cy="0"/>
          <a:chOff x="0" y="0"/>
          <a:chExt cx="0" cy="0"/>
        </a:xfrm>
      </p:grpSpPr>
      <p:sp>
        <p:nvSpPr>
          <p:cNvPr id="7" name="Rectangle 6"/>
          <p:cNvSpPr/>
          <p:nvPr userDrawn="1"/>
        </p:nvSpPr>
        <p:spPr>
          <a:xfrm flipH="1">
            <a:off x="0" y="-1"/>
            <a:ext cx="12192000" cy="6858001"/>
          </a:xfrm>
          <a:prstGeom prst="rect">
            <a:avLst/>
          </a:prstGeom>
          <a:blipFill>
            <a:blip r:embed="rId2"/>
            <a:srcRect/>
            <a:stretch>
              <a:fillRect t="-45" b="-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0" y="0"/>
            <a:ext cx="12192000" cy="6858000"/>
          </a:xfrm>
          <a:prstGeom prst="rect">
            <a:avLst/>
          </a:prstGeom>
          <a:gradFill flip="none" rotWithShape="1">
            <a:gsLst>
              <a:gs pos="50000">
                <a:srgbClr val="0E6394">
                  <a:alpha val="45000"/>
                </a:srgbClr>
              </a:gs>
              <a:gs pos="17000">
                <a:schemeClr val="tx2">
                  <a:alpha val="45000"/>
                </a:schemeClr>
              </a:gs>
              <a:gs pos="100000">
                <a:schemeClr val="accent2">
                  <a:alpha val="4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396000" y="1742900"/>
            <a:ext cx="5400000" cy="2387600"/>
          </a:xfrm>
        </p:spPr>
        <p:txBody>
          <a:bodyPr anchor="ctr">
            <a:normAutofit/>
          </a:bodyPr>
          <a:lstStyle>
            <a:lvl1pPr algn="ctr">
              <a:lnSpc>
                <a:spcPct val="100000"/>
              </a:lnSpc>
              <a:defRPr sz="5400" b="1">
                <a:solidFill>
                  <a:schemeClr val="bg1"/>
                </a:solidFill>
              </a:defRPr>
            </a:lvl1pPr>
          </a:lstStyle>
          <a:p>
            <a:r>
              <a:rPr lang="en-US" smtClean="0"/>
              <a:t>Click to edit Master title style</a:t>
            </a:r>
            <a:endParaRPr lang="en-GB" dirty="0"/>
          </a:p>
        </p:txBody>
      </p:sp>
      <p:sp>
        <p:nvSpPr>
          <p:cNvPr id="6" name="Text Placeholder 5"/>
          <p:cNvSpPr>
            <a:spLocks noGrp="1"/>
          </p:cNvSpPr>
          <p:nvPr>
            <p:ph type="body" sz="quarter" idx="10" hasCustomPrompt="1"/>
          </p:nvPr>
        </p:nvSpPr>
        <p:spPr>
          <a:xfrm>
            <a:off x="3396099" y="4161275"/>
            <a:ext cx="5399803" cy="1079795"/>
          </a:xfrm>
          <a:prstGeom prst="rect">
            <a:avLst/>
          </a:prstGeom>
        </p:spPr>
        <p:txBody>
          <a:bodyPr anchor="ctr">
            <a:normAutofit/>
          </a:bodyPr>
          <a:lstStyle>
            <a:lvl1pPr marL="0" indent="0" algn="ctr">
              <a:buNone/>
              <a:defRPr sz="2800" b="1" baseline="0">
                <a:solidFill>
                  <a:schemeClr val="bg1"/>
                </a:solidFill>
                <a:latin typeface="+mj-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
        <p:nvSpPr>
          <p:cNvPr id="10" name="Rectangle 9"/>
          <p:cNvSpPr/>
          <p:nvPr userDrawn="1"/>
        </p:nvSpPr>
        <p:spPr>
          <a:xfrm>
            <a:off x="3396000" y="729000"/>
            <a:ext cx="5400000" cy="540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sz="2400" b="1" dirty="0">
              <a:latin typeface="+mj-lt"/>
            </a:endParaRPr>
          </a:p>
        </p:txBody>
      </p:sp>
    </p:spTree>
    <p:extLst>
      <p:ext uri="{BB962C8B-B14F-4D97-AF65-F5344CB8AC3E}">
        <p14:creationId xmlns:p14="http://schemas.microsoft.com/office/powerpoint/2010/main" val="1258538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gradFill flip="none" rotWithShape="1">
            <a:gsLst>
              <a:gs pos="37000">
                <a:schemeClr val="accent4"/>
              </a:gs>
              <a:gs pos="7000">
                <a:schemeClr val="accent4"/>
              </a:gs>
              <a:gs pos="63000">
                <a:schemeClr val="accent2"/>
              </a:gs>
              <a:gs pos="100000">
                <a:schemeClr val="accent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userDrawn="1"/>
        </p:nvSpPr>
        <p:spPr>
          <a:xfrm flipH="1">
            <a:off x="0" y="0"/>
            <a:ext cx="12190412" cy="6858000"/>
          </a:xfrm>
          <a:prstGeom prst="rect">
            <a:avLst/>
          </a:prstGeom>
          <a:blipFill dpi="0" rotWithShape="1">
            <a:blip r:embed="rId2">
              <a:alphaModFix amt="40000"/>
            </a:blip>
            <a:srcRect/>
            <a:stretch>
              <a:fillRect l="-20940" t="-1372" b="-228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sp>
        <p:nvSpPr>
          <p:cNvPr id="2" name="Title 1"/>
          <p:cNvSpPr>
            <a:spLocks noGrp="1"/>
          </p:cNvSpPr>
          <p:nvPr>
            <p:ph type="ctrTitle"/>
          </p:nvPr>
        </p:nvSpPr>
        <p:spPr>
          <a:xfrm>
            <a:off x="4471876" y="2409650"/>
            <a:ext cx="7262923" cy="2387600"/>
          </a:xfrm>
        </p:spPr>
        <p:txBody>
          <a:bodyPr anchor="ctr">
            <a:noAutofit/>
          </a:bodyPr>
          <a:lstStyle>
            <a:lvl1pPr algn="r">
              <a:lnSpc>
                <a:spcPct val="100000"/>
              </a:lnSpc>
              <a:defRPr sz="8000" b="1">
                <a:solidFill>
                  <a:schemeClr val="bg1"/>
                </a:solidFill>
              </a:defRPr>
            </a:lvl1pPr>
          </a:lstStyle>
          <a:p>
            <a:r>
              <a:rPr lang="en-US" smtClean="0"/>
              <a:t>Click to edit Master title style</a:t>
            </a:r>
            <a:endParaRPr lang="en-GB" dirty="0"/>
          </a:p>
        </p:txBody>
      </p:sp>
      <p:sp>
        <p:nvSpPr>
          <p:cNvPr id="6" name="Text Placeholder 5"/>
          <p:cNvSpPr>
            <a:spLocks noGrp="1"/>
          </p:cNvSpPr>
          <p:nvPr>
            <p:ph type="body" sz="quarter" idx="10" hasCustomPrompt="1"/>
          </p:nvPr>
        </p:nvSpPr>
        <p:spPr>
          <a:xfrm>
            <a:off x="209550" y="5562600"/>
            <a:ext cx="11525096" cy="947797"/>
          </a:xfrm>
          <a:prstGeom prst="rect">
            <a:avLst/>
          </a:prstGeom>
        </p:spPr>
        <p:txBody>
          <a:bodyPr anchor="ctr">
            <a:normAutofit/>
          </a:bodyPr>
          <a:lstStyle>
            <a:lvl1pPr marL="0" indent="0" algn="r">
              <a:buNone/>
              <a:defRPr sz="3600" b="0" baseline="0">
                <a:solidFill>
                  <a:schemeClr val="bg1"/>
                </a:solidFill>
                <a:latin typeface="+mn-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Tree>
    <p:extLst>
      <p:ext uri="{BB962C8B-B14F-4D97-AF65-F5344CB8AC3E}">
        <p14:creationId xmlns:p14="http://schemas.microsoft.com/office/powerpoint/2010/main" val="1715074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nimating TItle Bar">
    <p:spTree>
      <p:nvGrpSpPr>
        <p:cNvPr id="1" name=""/>
        <p:cNvGrpSpPr/>
        <p:nvPr/>
      </p:nvGrpSpPr>
      <p:grpSpPr>
        <a:xfrm>
          <a:off x="0" y="0"/>
          <a:ext cx="0" cy="0"/>
          <a:chOff x="0" y="0"/>
          <a:chExt cx="0" cy="0"/>
        </a:xfrm>
      </p:grpSpPr>
      <p:sp>
        <p:nvSpPr>
          <p:cNvPr id="7" name="Rectangle 6"/>
          <p:cNvSpPr/>
          <p:nvPr userDrawn="1"/>
        </p:nvSpPr>
        <p:spPr>
          <a:xfrm flipH="1" flipV="1">
            <a:off x="2005009" y="-2"/>
            <a:ext cx="10185395" cy="896472"/>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005012" y="98984"/>
            <a:ext cx="10185400" cy="698501"/>
          </a:xfrm>
        </p:spPr>
        <p:txBody>
          <a:bodyPr>
            <a:normAutofit/>
          </a:bodyPr>
          <a:lstStyle>
            <a:lvl1pPr>
              <a:defRPr sz="2400" b="1">
                <a:solidFill>
                  <a:schemeClr val="bg1"/>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3730623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Lst>
  </p:timing>
  <p:extLst mod="1">
    <p:ext uri="{DCECCB84-F9BA-43D5-87BE-67443E8EF086}">
      <p15:sldGuideLst xmlns:p15="http://schemas.microsoft.com/office/powerpoint/2012/main">
        <p15:guide id="2" pos="7" userDrawn="1">
          <p15:clr>
            <a:srgbClr val="FBAE40"/>
          </p15:clr>
        </p15:guide>
        <p15:guide id="3" pos="753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n-Animating TItle Bar">
    <p:spTree>
      <p:nvGrpSpPr>
        <p:cNvPr id="1" name=""/>
        <p:cNvGrpSpPr/>
        <p:nvPr/>
      </p:nvGrpSpPr>
      <p:grpSpPr>
        <a:xfrm>
          <a:off x="0" y="0"/>
          <a:ext cx="0" cy="0"/>
          <a:chOff x="0" y="0"/>
          <a:chExt cx="0" cy="0"/>
        </a:xfrm>
      </p:grpSpPr>
      <p:sp>
        <p:nvSpPr>
          <p:cNvPr id="7" name="Rectangle 6"/>
          <p:cNvSpPr/>
          <p:nvPr userDrawn="1"/>
        </p:nvSpPr>
        <p:spPr>
          <a:xfrm flipH="1" flipV="1">
            <a:off x="2005010" y="-1"/>
            <a:ext cx="10185395" cy="896471"/>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005012" y="98984"/>
            <a:ext cx="10185400" cy="698501"/>
          </a:xfrm>
        </p:spPr>
        <p:txBody>
          <a:bodyPr>
            <a:normAutofit/>
          </a:bodyPr>
          <a:lstStyle>
            <a:lvl1pPr>
              <a:defRPr sz="2400" b="1">
                <a:solidFill>
                  <a:schemeClr val="bg1"/>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239841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3" pos="753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Beacons of Excellence">
    <p:spTree>
      <p:nvGrpSpPr>
        <p:cNvPr id="1" name=""/>
        <p:cNvGrpSpPr/>
        <p:nvPr/>
      </p:nvGrpSpPr>
      <p:grpSpPr>
        <a:xfrm>
          <a:off x="0" y="0"/>
          <a:ext cx="0" cy="0"/>
          <a:chOff x="0" y="0"/>
          <a:chExt cx="0" cy="0"/>
        </a:xfrm>
      </p:grpSpPr>
      <p:sp>
        <p:nvSpPr>
          <p:cNvPr id="7" name="Rectangle 6"/>
          <p:cNvSpPr/>
          <p:nvPr userDrawn="1"/>
        </p:nvSpPr>
        <p:spPr>
          <a:xfrm flipH="1" flipV="1">
            <a:off x="0" y="-1"/>
            <a:ext cx="12192000" cy="6857999"/>
          </a:xfrm>
          <a:prstGeom prst="rect">
            <a:avLst/>
          </a:prstGeom>
          <a:gradFill flip="none" rotWithShape="1">
            <a:gsLst>
              <a:gs pos="50000">
                <a:srgbClr val="0E6394"/>
              </a:gs>
              <a:gs pos="17000">
                <a:srgbClr val="009BBD"/>
              </a:gs>
              <a:gs pos="100000">
                <a:srgbClr val="1B2A6B"/>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0443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BD02489-F36E-40B2-97E3-52C63E4A3F4D}" type="datetime1">
              <a:rPr lang="en-US"/>
              <a:pPr>
                <a:defRPr/>
              </a:pPr>
              <a:t>4/18/2018</a:t>
            </a:fld>
            <a:endParaRPr lang="en-US" sz="900"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Escape Games &amp; Moodle</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4543D187-E93F-4091-B597-1DE524F64450}" type="slidenum">
              <a:rPr lang="en-US"/>
              <a:pPr>
                <a:defRPr/>
              </a:pPr>
              <a:t>‹#›</a:t>
            </a:fld>
            <a:endParaRPr lang="en-US"/>
          </a:p>
        </p:txBody>
      </p:sp>
    </p:spTree>
    <p:extLst>
      <p:ext uri="{BB962C8B-B14F-4D97-AF65-F5344CB8AC3E}">
        <p14:creationId xmlns:p14="http://schemas.microsoft.com/office/powerpoint/2010/main" val="22343976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508000" y="2362200"/>
            <a:ext cx="10363200" cy="2057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33058D5-80BB-4635-92C8-F501E2A8623F}" type="datetimeFigureOut">
              <a:rPr lang="en-GB" smtClean="0"/>
              <a:t>18/04/2018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6EBAA9-576B-4DC6-9AA2-2079EB9E7AE1}" type="slidenum">
              <a:rPr lang="en-GB" smtClean="0"/>
              <a:t>‹#›</a:t>
            </a:fld>
            <a:endParaRPr lang="en-GB"/>
          </a:p>
        </p:txBody>
      </p:sp>
    </p:spTree>
    <p:extLst>
      <p:ext uri="{BB962C8B-B14F-4D97-AF65-F5344CB8AC3E}">
        <p14:creationId xmlns:p14="http://schemas.microsoft.com/office/powerpoint/2010/main" val="2743661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flipH="1" flipV="1">
            <a:off x="-3" y="0"/>
            <a:ext cx="12190413" cy="896471"/>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userDrawn="1"/>
        </p:nvSpPr>
        <p:spPr>
          <a:xfrm>
            <a:off x="2002004" y="1"/>
            <a:ext cx="10194758" cy="89647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2002004" y="98987"/>
            <a:ext cx="10189995" cy="698498"/>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4E112F-1B58-4F80-8548-230F871317D2}" type="datetimeFigureOut">
              <a:rPr lang="en-GB" smtClean="0"/>
              <a:t>18/04/2018</a:t>
            </a:fld>
            <a:endParaRPr lang="en-GB"/>
          </a:p>
        </p:txBody>
      </p:sp>
      <p:pic>
        <p:nvPicPr>
          <p:cNvPr id="10" name="Picture 9"/>
          <p:cNvPicPr>
            <a:picLocks noChangeAspect="1"/>
          </p:cNvPicPr>
          <p:nvPr userDrawn="1"/>
        </p:nvPicPr>
        <p:blipFill rotWithShape="1">
          <a:blip r:embed="rId10" cstate="print">
            <a:extLst>
              <a:ext uri="{28A0092B-C50C-407E-A947-70E740481C1C}">
                <a14:useLocalDpi xmlns:a14="http://schemas.microsoft.com/office/drawing/2010/main" val="0"/>
              </a:ext>
            </a:extLst>
          </a:blip>
          <a:srcRect/>
          <a:stretch/>
        </p:blipFill>
        <p:spPr>
          <a:xfrm>
            <a:off x="-2" y="0"/>
            <a:ext cx="1696455" cy="625991"/>
          </a:xfrm>
          <a:prstGeom prst="rect">
            <a:avLst/>
          </a:prstGeom>
        </p:spPr>
      </p:pic>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72D6D5-F6C2-4C88-B07F-0F9DC0B2C389}" type="slidenum">
              <a:rPr lang="en-GB" smtClean="0"/>
              <a:t>‹#›</a:t>
            </a:fld>
            <a:endParaRPr lang="en-GB"/>
          </a:p>
        </p:txBody>
      </p:sp>
      <p:cxnSp>
        <p:nvCxnSpPr>
          <p:cNvPr id="8" name="Straight Connector 7"/>
          <p:cNvCxnSpPr>
            <a:cxnSpLocks/>
          </p:cNvCxnSpPr>
          <p:nvPr userDrawn="1"/>
        </p:nvCxnSpPr>
        <p:spPr>
          <a:xfrm>
            <a:off x="1997242" y="0"/>
            <a:ext cx="0" cy="8964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49141"/>
      </p:ext>
    </p:extLst>
  </p:cSld>
  <p:clrMap bg1="lt1" tx1="dk1" bg2="lt2" tx2="dk2" accent1="accent1" accent2="accent2" accent3="accent3" accent4="accent4" accent5="accent5" accent6="accent6" hlink="hlink" folHlink="folHlink"/>
  <p:sldLayoutIdLst>
    <p:sldLayoutId id="2147483657" r:id="rId1"/>
    <p:sldLayoutId id="2147483661" r:id="rId2"/>
    <p:sldLayoutId id="2147483662" r:id="rId3"/>
    <p:sldLayoutId id="2147483650" r:id="rId4"/>
    <p:sldLayoutId id="2147483658" r:id="rId5"/>
    <p:sldLayoutId id="2147483651" r:id="rId6"/>
    <p:sldLayoutId id="2147483663" r:id="rId7"/>
    <p:sldLayoutId id="2147483664"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hyperlink" Target="http://www.allaboardhe.i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allaboardhe.ie/" TargetMode="External"/><Relationship Id="rId2" Type="http://schemas.openxmlformats.org/officeDocument/2006/relationships/hyperlink" Target="https://xot.xerte.org.uk/play.php?template_id=9&amp;page=21" TargetMode="External"/><Relationship Id="rId1" Type="http://schemas.openxmlformats.org/officeDocument/2006/relationships/slideLayout" Target="../slideLayouts/slideLayout4.xml"/><Relationship Id="rId5" Type="http://schemas.openxmlformats.org/officeDocument/2006/relationships/hyperlink" Target="https://www.breathe-story.com/" TargetMode="External"/><Relationship Id="rId4" Type="http://schemas.openxmlformats.org/officeDocument/2006/relationships/hyperlink" Target="https://inanimatealice.com/"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moodle.nottingham.ac.uk/" TargetMode="External"/><Relationship Id="rId2" Type="http://schemas.openxmlformats.org/officeDocument/2006/relationships/image" Target="../media/image5.jpg"/><Relationship Id="rId1" Type="http://schemas.openxmlformats.org/officeDocument/2006/relationships/slideLayout" Target="../slideLayouts/slideLayout4.xml"/><Relationship Id="rId4" Type="http://schemas.openxmlformats.org/officeDocument/2006/relationships/hyperlink" Target="https://xot.xerte.org.uk/play.php?template_id=9&amp;page=21" TargetMode="External"/></Relationships>
</file>

<file path=ppt/slides/_rels/slide32.xml.rels><?xml version="1.0" encoding="UTF-8" standalone="yes"?>
<Relationships xmlns="http://schemas.openxmlformats.org/package/2006/relationships"><Relationship Id="rId2" Type="http://schemas.openxmlformats.org/officeDocument/2006/relationships/hyperlink" Target="http://www-jime.open.ac.uk/article/view/31/meno-movie.html/"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hyperlink" Target="http://usablelearning.com/2013/03/20/narrative-strategies-for-learning/"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16204" y="1211560"/>
            <a:ext cx="5359400" cy="2387600"/>
          </a:xfrm>
        </p:spPr>
        <p:txBody>
          <a:bodyPr>
            <a:normAutofit fontScale="90000"/>
          </a:bodyPr>
          <a:lstStyle/>
          <a:p>
            <a:r>
              <a:rPr lang="en-US" b="0" dirty="0"/>
              <a:t>Solving the Puzzle of Participation</a:t>
            </a:r>
            <a:endParaRPr lang="en-GB" dirty="0"/>
          </a:p>
        </p:txBody>
      </p:sp>
      <p:sp>
        <p:nvSpPr>
          <p:cNvPr id="3" name="Text Placeholder 2"/>
          <p:cNvSpPr>
            <a:spLocks noGrp="1"/>
          </p:cNvSpPr>
          <p:nvPr>
            <p:ph type="body" sz="quarter" idx="10"/>
          </p:nvPr>
        </p:nvSpPr>
        <p:spPr>
          <a:xfrm>
            <a:off x="3416398" y="4161275"/>
            <a:ext cx="5359206" cy="1671114"/>
          </a:xfrm>
        </p:spPr>
        <p:txBody>
          <a:bodyPr>
            <a:normAutofit/>
          </a:bodyPr>
          <a:lstStyle/>
          <a:p>
            <a:r>
              <a:rPr lang="en-GB" dirty="0" smtClean="0"/>
              <a:t>Helen Whitehead</a:t>
            </a:r>
          </a:p>
          <a:p>
            <a:r>
              <a:rPr lang="en-GB" smtClean="0"/>
              <a:t>Learning </a:t>
            </a:r>
            <a:r>
              <a:rPr lang="en-GB" dirty="0" smtClean="0"/>
              <a:t>Technology</a:t>
            </a:r>
            <a:endParaRPr lang="en-GB" dirty="0"/>
          </a:p>
        </p:txBody>
      </p:sp>
    </p:spTree>
    <p:extLst>
      <p:ext uri="{BB962C8B-B14F-4D97-AF65-F5344CB8AC3E}">
        <p14:creationId xmlns:p14="http://schemas.microsoft.com/office/powerpoint/2010/main" val="2854651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Ideas for using narrative</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755357" cy="4832092"/>
          </a:xfrm>
          <a:prstGeom prst="rect">
            <a:avLst/>
          </a:prstGeom>
        </p:spPr>
        <p:txBody>
          <a:bodyPr wrap="square">
            <a:spAutoFit/>
          </a:bodyPr>
          <a:lstStyle/>
          <a:p>
            <a:pPr fontAlgn="base"/>
            <a:r>
              <a:rPr lang="en-US" sz="2800" dirty="0">
                <a:solidFill>
                  <a:schemeClr val="bg1"/>
                </a:solidFill>
                <a:latin typeface="+mj-lt"/>
              </a:rPr>
              <a:t>Role play in Chat </a:t>
            </a:r>
            <a:endParaRPr lang="en-US" sz="2800" dirty="0" smtClean="0">
              <a:solidFill>
                <a:schemeClr val="bg1"/>
              </a:solidFill>
              <a:latin typeface="+mj-lt"/>
            </a:endParaRPr>
          </a:p>
          <a:p>
            <a:pPr fontAlgn="base"/>
            <a:endParaRPr lang="en-US" sz="2800" dirty="0">
              <a:solidFill>
                <a:schemeClr val="bg1"/>
              </a:solidFill>
              <a:latin typeface="+mj-lt"/>
            </a:endParaRPr>
          </a:p>
          <a:p>
            <a:pPr fontAlgn="base"/>
            <a:r>
              <a:rPr lang="en-US" sz="2800" dirty="0">
                <a:solidFill>
                  <a:schemeClr val="bg1"/>
                </a:solidFill>
                <a:latin typeface="+mj-lt"/>
              </a:rPr>
              <a:t>Transmedia </a:t>
            </a:r>
            <a:r>
              <a:rPr lang="en-US" sz="2800" dirty="0" smtClean="0">
                <a:solidFill>
                  <a:schemeClr val="bg1"/>
                </a:solidFill>
                <a:latin typeface="+mj-lt"/>
              </a:rPr>
              <a:t>(</a:t>
            </a:r>
            <a:r>
              <a:rPr lang="en-US" sz="2800" dirty="0" err="1" smtClean="0">
                <a:solidFill>
                  <a:schemeClr val="bg1"/>
                </a:solidFill>
                <a:latin typeface="+mj-lt"/>
              </a:rPr>
              <a:t>Twitterstory</a:t>
            </a:r>
            <a:r>
              <a:rPr lang="en-US" sz="2800" dirty="0" smtClean="0">
                <a:solidFill>
                  <a:schemeClr val="bg1"/>
                </a:solidFill>
                <a:latin typeface="+mj-lt"/>
              </a:rPr>
              <a:t>)</a:t>
            </a:r>
            <a:endParaRPr lang="en-US" sz="2800" dirty="0">
              <a:solidFill>
                <a:schemeClr val="bg1"/>
              </a:solidFill>
              <a:latin typeface="+mj-lt"/>
            </a:endParaRPr>
          </a:p>
          <a:p>
            <a:pPr fontAlgn="base"/>
            <a:r>
              <a:rPr lang="en-US" sz="2800" dirty="0">
                <a:solidFill>
                  <a:schemeClr val="bg1"/>
                </a:solidFill>
                <a:latin typeface="+mj-lt"/>
              </a:rPr>
              <a:t> </a:t>
            </a:r>
          </a:p>
          <a:p>
            <a:pPr fontAlgn="base"/>
            <a:r>
              <a:rPr lang="en-US" sz="2800" dirty="0" smtClean="0">
                <a:solidFill>
                  <a:schemeClr val="bg1"/>
                </a:solidFill>
                <a:latin typeface="+mj-lt"/>
              </a:rPr>
              <a:t>Backstory: Use video (</a:t>
            </a:r>
            <a:r>
              <a:rPr lang="en-US" sz="2800" dirty="0" err="1" smtClean="0">
                <a:solidFill>
                  <a:schemeClr val="bg1"/>
                </a:solidFill>
                <a:latin typeface="+mj-lt"/>
              </a:rPr>
              <a:t>cf</a:t>
            </a:r>
            <a:r>
              <a:rPr lang="en-US" sz="2800" dirty="0" smtClean="0">
                <a:solidFill>
                  <a:schemeClr val="bg1"/>
                </a:solidFill>
                <a:latin typeface="+mj-lt"/>
              </a:rPr>
              <a:t> escape games)</a:t>
            </a:r>
            <a:endParaRPr lang="en-US" sz="2800" dirty="0">
              <a:solidFill>
                <a:schemeClr val="bg1"/>
              </a:solidFill>
              <a:latin typeface="+mj-lt"/>
            </a:endParaRPr>
          </a:p>
          <a:p>
            <a:pPr fontAlgn="base"/>
            <a:endParaRPr lang="en-US" sz="2800" dirty="0" smtClean="0">
              <a:solidFill>
                <a:schemeClr val="bg1"/>
              </a:solidFill>
              <a:latin typeface="+mj-lt"/>
            </a:endParaRPr>
          </a:p>
          <a:p>
            <a:pPr fontAlgn="base"/>
            <a:r>
              <a:rPr lang="en-US" sz="2800" dirty="0" smtClean="0">
                <a:solidFill>
                  <a:schemeClr val="bg1"/>
                </a:solidFill>
                <a:latin typeface="+mj-lt"/>
              </a:rPr>
              <a:t>Cut </a:t>
            </a:r>
            <a:r>
              <a:rPr lang="en-US" sz="2800" dirty="0">
                <a:solidFill>
                  <a:schemeClr val="bg1"/>
                </a:solidFill>
                <a:latin typeface="+mj-lt"/>
              </a:rPr>
              <a:t>scenes </a:t>
            </a:r>
          </a:p>
          <a:p>
            <a:pPr fontAlgn="base"/>
            <a:r>
              <a:rPr lang="en-US" sz="2800" dirty="0">
                <a:solidFill>
                  <a:schemeClr val="bg1"/>
                </a:solidFill>
                <a:latin typeface="+mj-lt"/>
              </a:rPr>
              <a:t>"Key story components were released to students at four points in the semester including at the very beginning of the course and the very end of the course. "  Lindgren et al </a:t>
            </a:r>
          </a:p>
          <a:p>
            <a:pPr fontAlgn="base"/>
            <a:r>
              <a:rPr lang="en-US" sz="2800" dirty="0">
                <a:solidFill>
                  <a:schemeClr val="bg1"/>
                </a:solidFill>
                <a:latin typeface="+mj-lt"/>
              </a:rPr>
              <a:t> </a:t>
            </a:r>
          </a:p>
        </p:txBody>
      </p:sp>
    </p:spTree>
    <p:extLst>
      <p:ext uri="{BB962C8B-B14F-4D97-AF65-F5344CB8AC3E}">
        <p14:creationId xmlns:p14="http://schemas.microsoft.com/office/powerpoint/2010/main" val="884680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Relate everything to Learning </a:t>
            </a:r>
            <a:r>
              <a:rPr lang="en-GB" dirty="0" smtClean="0"/>
              <a:t>Outcomes</a:t>
            </a:r>
            <a:endParaRPr lang="en-GB" dirty="0"/>
          </a:p>
        </p:txBody>
      </p:sp>
      <p:sp>
        <p:nvSpPr>
          <p:cNvPr id="5" name="Content Placeholder 2"/>
          <p:cNvSpPr txBox="1">
            <a:spLocks/>
          </p:cNvSpPr>
          <p:nvPr/>
        </p:nvSpPr>
        <p:spPr>
          <a:xfrm>
            <a:off x="381000" y="2362200"/>
            <a:ext cx="7772400" cy="20574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smtClean="0">
                <a:latin typeface="+mj-lt"/>
              </a:rPr>
              <a:t>Learning outcomes</a:t>
            </a:r>
          </a:p>
          <a:p>
            <a:r>
              <a:rPr lang="en-GB" sz="2400" dirty="0" smtClean="0">
                <a:latin typeface="+mj-lt"/>
              </a:rPr>
              <a:t>Awareness of Feedback Studio – what it can do</a:t>
            </a:r>
          </a:p>
          <a:p>
            <a:r>
              <a:rPr lang="en-GB" sz="2400" dirty="0" smtClean="0">
                <a:latin typeface="+mj-lt"/>
              </a:rPr>
              <a:t>Positive buzz around online marking</a:t>
            </a:r>
          </a:p>
          <a:p>
            <a:r>
              <a:rPr lang="en-GB" sz="2400" dirty="0" smtClean="0">
                <a:latin typeface="+mj-lt"/>
              </a:rPr>
              <a:t>Some practice of basic tasks</a:t>
            </a:r>
          </a:p>
          <a:p>
            <a:r>
              <a:rPr lang="en-GB" sz="2400" dirty="0" smtClean="0">
                <a:latin typeface="+mj-lt"/>
              </a:rPr>
              <a:t>Confidence in approaching online marking</a:t>
            </a:r>
          </a:p>
          <a:p>
            <a:r>
              <a:rPr lang="en-GB" sz="2400" dirty="0" smtClean="0">
                <a:latin typeface="+mj-lt"/>
              </a:rPr>
              <a:t>Potential of escape games in own teaching</a:t>
            </a:r>
          </a:p>
          <a:p>
            <a:endParaRPr lang="en-GB" sz="2400" dirty="0"/>
          </a:p>
        </p:txBody>
      </p:sp>
      <p:sp>
        <p:nvSpPr>
          <p:cNvPr id="6" name="Title 1"/>
          <p:cNvSpPr txBox="1">
            <a:spLocks/>
          </p:cNvSpPr>
          <p:nvPr/>
        </p:nvSpPr>
        <p:spPr>
          <a:xfrm>
            <a:off x="381000" y="1219200"/>
            <a:ext cx="77724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defRPr>
            </a:lvl1pPr>
          </a:lstStyle>
          <a:p>
            <a:r>
              <a:rPr lang="en-GB" sz="3600" dirty="0" smtClean="0">
                <a:solidFill>
                  <a:schemeClr val="tx1"/>
                </a:solidFill>
              </a:rPr>
              <a:t>Escape from Paper Mountain</a:t>
            </a:r>
            <a:endParaRPr lang="en-GB" sz="3600" dirty="0">
              <a:solidFill>
                <a:schemeClr val="tx1"/>
              </a:solidFill>
            </a:endParaRPr>
          </a:p>
        </p:txBody>
      </p:sp>
    </p:spTree>
    <p:extLst>
      <p:ext uri="{BB962C8B-B14F-4D97-AF65-F5344CB8AC3E}">
        <p14:creationId xmlns:p14="http://schemas.microsoft.com/office/powerpoint/2010/main" val="2218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6840" y="2409650"/>
            <a:ext cx="10347959" cy="2387600"/>
          </a:xfrm>
        </p:spPr>
        <p:txBody>
          <a:bodyPr/>
          <a:lstStyle/>
          <a:p>
            <a:r>
              <a:rPr lang="en-GB" dirty="0" smtClean="0"/>
              <a:t>Creating narrative</a:t>
            </a:r>
            <a:endParaRPr lang="en-GB" dirty="0"/>
          </a:p>
        </p:txBody>
      </p:sp>
      <p:sp>
        <p:nvSpPr>
          <p:cNvPr id="3" name="Text Placeholder 2"/>
          <p:cNvSpPr>
            <a:spLocks noGrp="1"/>
          </p:cNvSpPr>
          <p:nvPr>
            <p:ph type="body" sz="quarter" idx="10"/>
          </p:nvPr>
        </p:nvSpPr>
        <p:spPr/>
        <p:txBody>
          <a:bodyPr/>
          <a:lstStyle/>
          <a:p>
            <a:r>
              <a:rPr lang="en-GB" dirty="0" smtClean="0">
                <a:latin typeface="+mj-lt"/>
              </a:rPr>
              <a:t>Narrative structure and implications for learning design</a:t>
            </a:r>
            <a:endParaRPr lang="en-GB" dirty="0">
              <a:latin typeface="+mj-lt"/>
            </a:endParaRPr>
          </a:p>
        </p:txBody>
      </p:sp>
    </p:spTree>
    <p:extLst>
      <p:ext uri="{BB962C8B-B14F-4D97-AF65-F5344CB8AC3E}">
        <p14:creationId xmlns:p14="http://schemas.microsoft.com/office/powerpoint/2010/main" val="78193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 of </a:t>
            </a:r>
            <a:r>
              <a:rPr lang="en-GB" dirty="0" smtClean="0"/>
              <a:t>narrative  (relate to learning outcomes!)</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755357" cy="5632311"/>
          </a:xfrm>
          <a:prstGeom prst="rect">
            <a:avLst/>
          </a:prstGeom>
        </p:spPr>
        <p:txBody>
          <a:bodyPr wrap="square">
            <a:spAutoFit/>
          </a:bodyPr>
          <a:lstStyle/>
          <a:p>
            <a:pPr marL="457200" indent="-457200">
              <a:spcBef>
                <a:spcPts val="1200"/>
              </a:spcBef>
              <a:buFont typeface="Arial" panose="020B0604020202020204" pitchFamily="34" charset="0"/>
              <a:buChar char="•"/>
            </a:pPr>
            <a:r>
              <a:rPr lang="en-GB" sz="2800" dirty="0" smtClean="0">
                <a:solidFill>
                  <a:schemeClr val="bg1"/>
                </a:solidFill>
                <a:latin typeface="+mj-lt"/>
              </a:rPr>
              <a:t>Setting/background </a:t>
            </a:r>
          </a:p>
          <a:p>
            <a:pPr marL="457200" indent="-457200">
              <a:spcBef>
                <a:spcPts val="1200"/>
              </a:spcBef>
              <a:buFont typeface="Arial" panose="020B0604020202020204" pitchFamily="34" charset="0"/>
              <a:buChar char="•"/>
            </a:pPr>
            <a:r>
              <a:rPr lang="en-GB" sz="2800" dirty="0" smtClean="0">
                <a:solidFill>
                  <a:schemeClr val="bg1"/>
                </a:solidFill>
                <a:latin typeface="+mj-lt"/>
              </a:rPr>
              <a:t>Character (with a flaw – </a:t>
            </a:r>
            <a:br>
              <a:rPr lang="en-GB" sz="2800" dirty="0" smtClean="0">
                <a:solidFill>
                  <a:schemeClr val="bg1"/>
                </a:solidFill>
                <a:latin typeface="+mj-lt"/>
              </a:rPr>
            </a:br>
            <a:r>
              <a:rPr lang="en-GB" sz="2800" dirty="0" smtClean="0">
                <a:solidFill>
                  <a:schemeClr val="bg1"/>
                </a:solidFill>
                <a:latin typeface="+mj-lt"/>
              </a:rPr>
              <a:t>causing a problem)</a:t>
            </a:r>
          </a:p>
          <a:p>
            <a:pPr marL="457200" indent="-457200">
              <a:spcBef>
                <a:spcPts val="1200"/>
              </a:spcBef>
              <a:buFont typeface="Arial" panose="020B0604020202020204" pitchFamily="34" charset="0"/>
              <a:buChar char="•"/>
            </a:pPr>
            <a:r>
              <a:rPr lang="en-GB" sz="2800" dirty="0" smtClean="0">
                <a:solidFill>
                  <a:schemeClr val="bg1"/>
                </a:solidFill>
                <a:latin typeface="+mj-lt"/>
              </a:rPr>
              <a:t>Plot</a:t>
            </a:r>
          </a:p>
          <a:p>
            <a:pPr marL="457200" indent="-457200">
              <a:spcBef>
                <a:spcPts val="1200"/>
              </a:spcBef>
              <a:buFont typeface="Arial" panose="020B0604020202020204" pitchFamily="34" charset="0"/>
              <a:buChar char="•"/>
            </a:pPr>
            <a:r>
              <a:rPr lang="en-GB" sz="2800" dirty="0" smtClean="0">
                <a:solidFill>
                  <a:schemeClr val="bg1"/>
                </a:solidFill>
                <a:latin typeface="+mj-lt"/>
              </a:rPr>
              <a:t>Challenge</a:t>
            </a:r>
            <a:endParaRPr lang="en-GB" sz="2800" dirty="0">
              <a:solidFill>
                <a:schemeClr val="bg1"/>
              </a:solidFill>
              <a:latin typeface="+mj-lt"/>
            </a:endParaRPr>
          </a:p>
          <a:p>
            <a:pPr marL="457200" indent="-457200">
              <a:spcBef>
                <a:spcPts val="1200"/>
              </a:spcBef>
              <a:buFont typeface="Arial" panose="020B0604020202020204" pitchFamily="34" charset="0"/>
              <a:buChar char="•"/>
            </a:pPr>
            <a:r>
              <a:rPr lang="en-GB" sz="2800" dirty="0">
                <a:solidFill>
                  <a:schemeClr val="bg1"/>
                </a:solidFill>
                <a:latin typeface="+mj-lt"/>
              </a:rPr>
              <a:t>Tasks </a:t>
            </a:r>
            <a:endParaRPr lang="en-GB" sz="2800" dirty="0" smtClean="0">
              <a:solidFill>
                <a:schemeClr val="bg1"/>
              </a:solidFill>
              <a:latin typeface="+mj-lt"/>
            </a:endParaRPr>
          </a:p>
          <a:p>
            <a:pPr marL="457200" indent="-457200">
              <a:spcBef>
                <a:spcPts val="1200"/>
              </a:spcBef>
              <a:buFont typeface="Arial" panose="020B0604020202020204" pitchFamily="34" charset="0"/>
              <a:buChar char="•"/>
            </a:pPr>
            <a:r>
              <a:rPr lang="en-US" sz="2800" dirty="0">
                <a:solidFill>
                  <a:schemeClr val="bg1"/>
                </a:solidFill>
                <a:latin typeface="+mj-lt"/>
              </a:rPr>
              <a:t>Triggers – plot </a:t>
            </a:r>
            <a:r>
              <a:rPr lang="en-US" sz="2800" dirty="0" smtClean="0">
                <a:solidFill>
                  <a:schemeClr val="bg1"/>
                </a:solidFill>
                <a:latin typeface="+mj-lt"/>
              </a:rPr>
              <a:t>hooks</a:t>
            </a:r>
            <a:endParaRPr lang="en-US" sz="2800" dirty="0">
              <a:solidFill>
                <a:schemeClr val="bg1"/>
              </a:solidFill>
              <a:latin typeface="+mj-lt"/>
            </a:endParaRPr>
          </a:p>
          <a:p>
            <a:pPr marL="457200" indent="-457200">
              <a:spcBef>
                <a:spcPts val="1200"/>
              </a:spcBef>
              <a:buFont typeface="Arial" panose="020B0604020202020204" pitchFamily="34" charset="0"/>
              <a:buChar char="•"/>
            </a:pPr>
            <a:r>
              <a:rPr lang="en-US" sz="2800" dirty="0" smtClean="0">
                <a:solidFill>
                  <a:schemeClr val="bg1"/>
                </a:solidFill>
                <a:latin typeface="+mj-lt"/>
              </a:rPr>
              <a:t>Emotional </a:t>
            </a:r>
            <a:r>
              <a:rPr lang="en-US" sz="2800" dirty="0">
                <a:solidFill>
                  <a:schemeClr val="bg1"/>
                </a:solidFill>
                <a:latin typeface="+mj-lt"/>
              </a:rPr>
              <a:t>context and proximity</a:t>
            </a:r>
          </a:p>
          <a:p>
            <a:pPr marL="457200" indent="-457200">
              <a:spcBef>
                <a:spcPts val="1200"/>
              </a:spcBef>
              <a:buFont typeface="Arial" panose="020B0604020202020204" pitchFamily="34" charset="0"/>
              <a:buChar char="•"/>
            </a:pPr>
            <a:endParaRPr lang="en-GB" sz="2800" dirty="0" smtClean="0">
              <a:solidFill>
                <a:schemeClr val="bg1"/>
              </a:solidFill>
              <a:latin typeface="+mj-lt"/>
            </a:endParaRPr>
          </a:p>
          <a:p>
            <a:pPr marL="457200" indent="-457200">
              <a:spcBef>
                <a:spcPts val="1200"/>
              </a:spcBef>
              <a:buFont typeface="Arial" panose="020B0604020202020204" pitchFamily="34" charset="0"/>
              <a:buChar char="•"/>
            </a:pPr>
            <a:endParaRPr lang="en-GB" sz="2800" dirty="0">
              <a:solidFill>
                <a:schemeClr val="bg1"/>
              </a:solidFill>
              <a:latin typeface="+mj-lt"/>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8532" y="1785526"/>
            <a:ext cx="3509776" cy="2613485"/>
          </a:xfrm>
          <a:prstGeom prst="rect">
            <a:avLst/>
          </a:prstGeom>
        </p:spPr>
      </p:pic>
    </p:spTree>
    <p:extLst>
      <p:ext uri="{BB962C8B-B14F-4D97-AF65-F5344CB8AC3E}">
        <p14:creationId xmlns:p14="http://schemas.microsoft.com/office/powerpoint/2010/main" val="3794046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Interactive Fiction</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4"/>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7" name="Rectangle 6"/>
          <p:cNvSpPr/>
          <p:nvPr/>
        </p:nvSpPr>
        <p:spPr>
          <a:xfrm>
            <a:off x="899161" y="1356360"/>
            <a:ext cx="9494518" cy="6340197"/>
          </a:xfrm>
          <a:prstGeom prst="rect">
            <a:avLst/>
          </a:prstGeom>
        </p:spPr>
        <p:txBody>
          <a:bodyPr wrap="square">
            <a:spAutoFit/>
          </a:bodyPr>
          <a:lstStyle/>
          <a:p>
            <a:pPr marL="457200" indent="-457200">
              <a:spcBef>
                <a:spcPts val="1200"/>
              </a:spcBef>
              <a:buFont typeface="Arial" panose="020B0604020202020204" pitchFamily="34" charset="0"/>
              <a:buChar char="•"/>
            </a:pPr>
            <a:endParaRPr lang="en-US" sz="2800" dirty="0">
              <a:solidFill>
                <a:schemeClr val="bg1"/>
              </a:solidFill>
              <a:latin typeface="+mj-lt"/>
            </a:endParaRPr>
          </a:p>
          <a:p>
            <a:pPr marL="457200" indent="-457200">
              <a:spcBef>
                <a:spcPts val="1200"/>
              </a:spcBef>
              <a:buFont typeface="Arial" panose="020B0604020202020204" pitchFamily="34" charset="0"/>
              <a:buChar char="•"/>
            </a:pPr>
            <a:r>
              <a:rPr lang="en-US" sz="2800" dirty="0" smtClean="0">
                <a:solidFill>
                  <a:schemeClr val="bg1"/>
                </a:solidFill>
                <a:latin typeface="+mj-lt"/>
              </a:rPr>
              <a:t>Twine   </a:t>
            </a:r>
            <a:r>
              <a:rPr lang="en-US" sz="2800" dirty="0" smtClean="0">
                <a:solidFill>
                  <a:schemeClr val="accent5">
                    <a:lumMod val="40000"/>
                    <a:lumOff val="60000"/>
                  </a:schemeClr>
                </a:solidFill>
                <a:latin typeface="+mj-lt"/>
              </a:rPr>
              <a:t>http</a:t>
            </a:r>
            <a:r>
              <a:rPr lang="en-US" sz="2800" dirty="0">
                <a:solidFill>
                  <a:schemeClr val="accent5">
                    <a:lumMod val="40000"/>
                    <a:lumOff val="60000"/>
                  </a:schemeClr>
                </a:solidFill>
                <a:latin typeface="+mj-lt"/>
              </a:rPr>
              <a:t>://twinery.org</a:t>
            </a:r>
            <a:r>
              <a:rPr lang="en-US" sz="2800" dirty="0" smtClean="0">
                <a:solidFill>
                  <a:schemeClr val="bg1"/>
                </a:solidFill>
                <a:latin typeface="+mj-lt"/>
              </a:rPr>
              <a:t>/ </a:t>
            </a:r>
          </a:p>
          <a:p>
            <a:pPr marL="457200" indent="-457200">
              <a:spcBef>
                <a:spcPts val="1200"/>
              </a:spcBef>
              <a:buFont typeface="Arial" panose="020B0604020202020204" pitchFamily="34" charset="0"/>
              <a:buChar char="•"/>
            </a:pPr>
            <a:r>
              <a:rPr lang="en-US" sz="2800" dirty="0" smtClean="0">
                <a:solidFill>
                  <a:schemeClr val="bg1"/>
                </a:solidFill>
                <a:latin typeface="+mj-lt"/>
              </a:rPr>
              <a:t>Interactive fiction competition</a:t>
            </a:r>
            <a:br>
              <a:rPr lang="en-US" sz="2800" dirty="0" smtClean="0">
                <a:solidFill>
                  <a:schemeClr val="bg1"/>
                </a:solidFill>
                <a:latin typeface="+mj-lt"/>
              </a:rPr>
            </a:br>
            <a:r>
              <a:rPr lang="en-US" sz="2800" dirty="0" smtClean="0">
                <a:solidFill>
                  <a:schemeClr val="accent5">
                    <a:lumMod val="40000"/>
                    <a:lumOff val="60000"/>
                  </a:schemeClr>
                </a:solidFill>
                <a:latin typeface="+mj-lt"/>
              </a:rPr>
              <a:t>https</a:t>
            </a:r>
            <a:r>
              <a:rPr lang="en-US" sz="2800" dirty="0">
                <a:solidFill>
                  <a:schemeClr val="accent5">
                    <a:lumMod val="40000"/>
                    <a:lumOff val="60000"/>
                  </a:schemeClr>
                </a:solidFill>
                <a:latin typeface="+mj-lt"/>
              </a:rPr>
              <a:t>://</a:t>
            </a:r>
            <a:r>
              <a:rPr lang="en-US" sz="2800" dirty="0" smtClean="0">
                <a:solidFill>
                  <a:schemeClr val="accent5">
                    <a:lumMod val="40000"/>
                    <a:lumOff val="60000"/>
                  </a:schemeClr>
                </a:solidFill>
                <a:latin typeface="+mj-lt"/>
              </a:rPr>
              <a:t>ifcomp.org/comp/2017</a:t>
            </a:r>
          </a:p>
          <a:p>
            <a:pPr marL="457200" indent="-457200">
              <a:spcBef>
                <a:spcPts val="1200"/>
              </a:spcBef>
              <a:buFont typeface="Arial" panose="020B0604020202020204" pitchFamily="34" charset="0"/>
              <a:buChar char="•"/>
            </a:pPr>
            <a:r>
              <a:rPr lang="en-US" sz="2800" dirty="0">
                <a:solidFill>
                  <a:schemeClr val="bg1"/>
                </a:solidFill>
                <a:latin typeface="+mj-lt"/>
              </a:rPr>
              <a:t>Inanimate Alice</a:t>
            </a:r>
            <a:r>
              <a:rPr lang="en-US" sz="2800" dirty="0">
                <a:solidFill>
                  <a:schemeClr val="accent5">
                    <a:lumMod val="40000"/>
                    <a:lumOff val="60000"/>
                  </a:schemeClr>
                </a:solidFill>
                <a:latin typeface="+mj-lt"/>
              </a:rPr>
              <a:t/>
            </a:r>
            <a:br>
              <a:rPr lang="en-US" sz="2800" dirty="0">
                <a:solidFill>
                  <a:schemeClr val="accent5">
                    <a:lumMod val="40000"/>
                    <a:lumOff val="60000"/>
                  </a:schemeClr>
                </a:solidFill>
                <a:latin typeface="+mj-lt"/>
              </a:rPr>
            </a:br>
            <a:r>
              <a:rPr lang="en-US" sz="2800" dirty="0">
                <a:solidFill>
                  <a:schemeClr val="accent5">
                    <a:lumMod val="40000"/>
                    <a:lumOff val="60000"/>
                  </a:schemeClr>
                </a:solidFill>
                <a:latin typeface="+mj-lt"/>
              </a:rPr>
              <a:t>https://inanimatealice.com</a:t>
            </a:r>
            <a:r>
              <a:rPr lang="en-US" sz="2800" dirty="0" smtClean="0">
                <a:solidFill>
                  <a:schemeClr val="accent5">
                    <a:lumMod val="40000"/>
                    <a:lumOff val="60000"/>
                  </a:schemeClr>
                </a:solidFill>
                <a:latin typeface="+mj-lt"/>
              </a:rPr>
              <a:t>/</a:t>
            </a:r>
            <a:br>
              <a:rPr lang="en-US" sz="2800" dirty="0" smtClean="0">
                <a:solidFill>
                  <a:schemeClr val="accent5">
                    <a:lumMod val="40000"/>
                    <a:lumOff val="60000"/>
                  </a:schemeClr>
                </a:solidFill>
                <a:latin typeface="+mj-lt"/>
              </a:rPr>
            </a:br>
            <a:r>
              <a:rPr lang="en-US" sz="2800" dirty="0" smtClean="0">
                <a:solidFill>
                  <a:schemeClr val="bg1"/>
                </a:solidFill>
                <a:latin typeface="+mj-lt"/>
              </a:rPr>
              <a:t>“digital-born reading experience”</a:t>
            </a:r>
          </a:p>
          <a:p>
            <a:pPr marL="457200" indent="-457200">
              <a:spcBef>
                <a:spcPts val="1200"/>
              </a:spcBef>
              <a:buFont typeface="Arial" panose="020B0604020202020204" pitchFamily="34" charset="0"/>
              <a:buChar char="•"/>
            </a:pPr>
            <a:r>
              <a:rPr lang="en-GB" sz="2800" dirty="0" smtClean="0">
                <a:solidFill>
                  <a:schemeClr val="bg1"/>
                </a:solidFill>
                <a:latin typeface="+mj-lt"/>
              </a:rPr>
              <a:t>An interactive story for </a:t>
            </a:r>
            <a:r>
              <a:rPr lang="en-GB" sz="2800" dirty="0">
                <a:solidFill>
                  <a:schemeClr val="bg1"/>
                </a:solidFill>
                <a:latin typeface="+mj-lt"/>
              </a:rPr>
              <a:t>your smartphone: Kate </a:t>
            </a:r>
            <a:r>
              <a:rPr lang="en-GB" sz="2800" dirty="0" err="1">
                <a:solidFill>
                  <a:schemeClr val="bg1"/>
                </a:solidFill>
                <a:latin typeface="+mj-lt"/>
              </a:rPr>
              <a:t>Pullinger's</a:t>
            </a:r>
            <a:r>
              <a:rPr lang="en-GB" sz="2800" dirty="0">
                <a:solidFill>
                  <a:schemeClr val="bg1"/>
                </a:solidFill>
                <a:latin typeface="+mj-lt"/>
              </a:rPr>
              <a:t> Breathe </a:t>
            </a:r>
            <a:r>
              <a:rPr lang="en-GB" sz="2800" dirty="0">
                <a:solidFill>
                  <a:schemeClr val="accent5">
                    <a:lumMod val="60000"/>
                    <a:lumOff val="40000"/>
                  </a:schemeClr>
                </a:solidFill>
              </a:rPr>
              <a:t>https://www.breathe-story.com</a:t>
            </a:r>
            <a:endParaRPr lang="en-US" sz="2800" dirty="0" smtClean="0">
              <a:solidFill>
                <a:schemeClr val="accent5">
                  <a:lumMod val="60000"/>
                  <a:lumOff val="40000"/>
                </a:schemeClr>
              </a:solidFill>
              <a:latin typeface="+mj-lt"/>
            </a:endParaRPr>
          </a:p>
          <a:p>
            <a:pPr marL="457200" indent="-457200">
              <a:spcBef>
                <a:spcPts val="1200"/>
              </a:spcBef>
              <a:buFont typeface="Arial" panose="020B0604020202020204" pitchFamily="34" charset="0"/>
              <a:buChar char="•"/>
            </a:pPr>
            <a:endParaRPr lang="en-US" sz="2800" dirty="0">
              <a:solidFill>
                <a:schemeClr val="accent5">
                  <a:lumMod val="40000"/>
                  <a:lumOff val="60000"/>
                </a:schemeClr>
              </a:solidFill>
              <a:latin typeface="+mj-lt"/>
            </a:endParaRPr>
          </a:p>
          <a:p>
            <a:pPr marL="457200" indent="-457200">
              <a:spcBef>
                <a:spcPts val="1200"/>
              </a:spcBef>
              <a:buFont typeface="Arial" panose="020B0604020202020204" pitchFamily="34" charset="0"/>
              <a:buChar char="•"/>
            </a:pPr>
            <a:endParaRPr lang="en-US" sz="2800" dirty="0" smtClean="0">
              <a:solidFill>
                <a:schemeClr val="accent5">
                  <a:lumMod val="40000"/>
                  <a:lumOff val="60000"/>
                </a:schemeClr>
              </a:solidFill>
              <a:latin typeface="+mj-lt"/>
            </a:endParaRPr>
          </a:p>
          <a:p>
            <a:pPr marL="457200" indent="-457200">
              <a:spcBef>
                <a:spcPts val="1200"/>
              </a:spcBef>
              <a:buFont typeface="Arial" panose="020B0604020202020204" pitchFamily="34" charset="0"/>
              <a:buChar char="•"/>
            </a:pPr>
            <a:endParaRPr lang="en-US" sz="2800" dirty="0">
              <a:solidFill>
                <a:schemeClr val="accent5">
                  <a:lumMod val="40000"/>
                  <a:lumOff val="60000"/>
                </a:schemeClr>
              </a:solidFill>
              <a:latin typeface="+mj-lt"/>
            </a:endParaRPr>
          </a:p>
        </p:txBody>
      </p:sp>
    </p:spTree>
    <p:extLst>
      <p:ext uri="{BB962C8B-B14F-4D97-AF65-F5344CB8AC3E}">
        <p14:creationId xmlns:p14="http://schemas.microsoft.com/office/powerpoint/2010/main" val="235255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Narrative </a:t>
            </a:r>
            <a:r>
              <a:rPr lang="en-GB" dirty="0" smtClean="0"/>
              <a:t>Devices</a:t>
            </a:r>
            <a:endParaRPr lang="en-GB" dirty="0"/>
          </a:p>
        </p:txBody>
      </p:sp>
      <p:sp>
        <p:nvSpPr>
          <p:cNvPr id="6" name="Rectangle 5"/>
          <p:cNvSpPr/>
          <p:nvPr/>
        </p:nvSpPr>
        <p:spPr>
          <a:xfrm>
            <a:off x="598443" y="1525446"/>
            <a:ext cx="5116558" cy="2246769"/>
          </a:xfrm>
          <a:prstGeom prst="rect">
            <a:avLst/>
          </a:prstGeom>
        </p:spPr>
        <p:txBody>
          <a:bodyPr wrap="square">
            <a:spAutoFit/>
          </a:bodyPr>
          <a:lstStyle/>
          <a:p>
            <a:pPr fontAlgn="base"/>
            <a:r>
              <a:rPr lang="en-US" sz="2800" dirty="0">
                <a:solidFill>
                  <a:schemeClr val="bg1"/>
                </a:solidFill>
                <a:latin typeface="+mj-lt"/>
              </a:rPr>
              <a:t>The Hero’s </a:t>
            </a:r>
            <a:r>
              <a:rPr lang="en-US" sz="2800" dirty="0" smtClean="0">
                <a:solidFill>
                  <a:schemeClr val="bg1"/>
                </a:solidFill>
                <a:latin typeface="+mj-lt"/>
              </a:rPr>
              <a:t>Journey</a:t>
            </a:r>
            <a:endParaRPr lang="en-US" sz="2800" dirty="0">
              <a:solidFill>
                <a:schemeClr val="bg1"/>
              </a:solidFill>
              <a:latin typeface="+mj-lt"/>
            </a:endParaRPr>
          </a:p>
          <a:p>
            <a:pPr fontAlgn="base"/>
            <a:r>
              <a:rPr lang="en-US" sz="2800" dirty="0">
                <a:solidFill>
                  <a:schemeClr val="bg1"/>
                </a:solidFill>
                <a:latin typeface="+mj-lt"/>
              </a:rPr>
              <a:t> </a:t>
            </a:r>
          </a:p>
          <a:p>
            <a:pPr fontAlgn="base"/>
            <a:r>
              <a:rPr lang="en-US" sz="2800" dirty="0">
                <a:solidFill>
                  <a:schemeClr val="bg1"/>
                </a:solidFill>
                <a:latin typeface="+mj-lt"/>
              </a:rPr>
              <a:t>Three Act </a:t>
            </a:r>
            <a:r>
              <a:rPr lang="en-US" sz="2800" dirty="0" smtClean="0">
                <a:solidFill>
                  <a:schemeClr val="bg1"/>
                </a:solidFill>
                <a:latin typeface="+mj-lt"/>
              </a:rPr>
              <a:t>Structure</a:t>
            </a:r>
            <a:r>
              <a:rPr lang="en-US" sz="2800" dirty="0">
                <a:solidFill>
                  <a:schemeClr val="bg1"/>
                </a:solidFill>
                <a:latin typeface="+mj-lt"/>
              </a:rPr>
              <a:t> </a:t>
            </a:r>
            <a:endParaRPr lang="en-US" sz="2800" dirty="0" smtClean="0">
              <a:solidFill>
                <a:schemeClr val="bg1"/>
              </a:solidFill>
              <a:latin typeface="+mj-lt"/>
            </a:endParaRPr>
          </a:p>
          <a:p>
            <a:pPr fontAlgn="base"/>
            <a:endParaRPr lang="en-US" sz="2800" dirty="0" smtClean="0">
              <a:solidFill>
                <a:schemeClr val="bg1"/>
              </a:solidFill>
              <a:latin typeface="+mj-lt"/>
            </a:endParaRPr>
          </a:p>
          <a:p>
            <a:pPr fontAlgn="base"/>
            <a:endParaRPr lang="en-US" sz="2800" dirty="0">
              <a:solidFill>
                <a:schemeClr val="bg1"/>
              </a:solidFill>
              <a:latin typeface="+mj-lt"/>
            </a:endParaRPr>
          </a:p>
        </p:txBody>
      </p:sp>
      <p:pic>
        <p:nvPicPr>
          <p:cNvPr id="8" name="Picture 2" descr="Image result for vogler hero's journ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360" y="981646"/>
            <a:ext cx="9387840" cy="5624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839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Labov’s</a:t>
            </a:r>
            <a:r>
              <a:rPr lang="en-GB" dirty="0" smtClean="0"/>
              <a:t> Natural Stories</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6" name="Rectangle 5"/>
          <p:cNvSpPr/>
          <p:nvPr/>
        </p:nvSpPr>
        <p:spPr>
          <a:xfrm>
            <a:off x="598442" y="1525446"/>
            <a:ext cx="10663917" cy="6124754"/>
          </a:xfrm>
          <a:prstGeom prst="rect">
            <a:avLst/>
          </a:prstGeom>
        </p:spPr>
        <p:txBody>
          <a:bodyPr wrap="square">
            <a:spAutoFit/>
          </a:bodyPr>
          <a:lstStyle/>
          <a:p>
            <a:pPr fontAlgn="base"/>
            <a:r>
              <a:rPr lang="en-US" sz="2800" b="1" dirty="0" smtClean="0">
                <a:solidFill>
                  <a:schemeClr val="bg1"/>
                </a:solidFill>
                <a:latin typeface="+mj-lt"/>
              </a:rPr>
              <a:t>Six common elements in stories we tell each other</a:t>
            </a:r>
          </a:p>
          <a:p>
            <a:pPr fontAlgn="base"/>
            <a:endParaRPr lang="en-US" sz="2800" b="1" dirty="0" smtClean="0">
              <a:solidFill>
                <a:schemeClr val="bg1"/>
              </a:solidFill>
              <a:latin typeface="+mj-lt"/>
            </a:endParaRPr>
          </a:p>
          <a:p>
            <a:pPr marL="514350" indent="-514350" fontAlgn="base">
              <a:buFont typeface="+mj-lt"/>
              <a:buAutoNum type="arabicPeriod"/>
            </a:pPr>
            <a:r>
              <a:rPr lang="en-US" sz="2800" b="1" dirty="0" smtClean="0">
                <a:solidFill>
                  <a:schemeClr val="bg1"/>
                </a:solidFill>
                <a:latin typeface="+mj-lt"/>
              </a:rPr>
              <a:t>Abstract</a:t>
            </a:r>
            <a:r>
              <a:rPr lang="en-US" sz="2800" dirty="0">
                <a:solidFill>
                  <a:schemeClr val="bg1"/>
                </a:solidFill>
                <a:latin typeface="+mj-lt"/>
              </a:rPr>
              <a:t> </a:t>
            </a:r>
            <a:r>
              <a:rPr lang="en-US" sz="2800" dirty="0" smtClean="0">
                <a:solidFill>
                  <a:schemeClr val="bg1"/>
                </a:solidFill>
                <a:latin typeface="+mj-lt"/>
              </a:rPr>
              <a:t>(set-up): Purpose</a:t>
            </a:r>
            <a:endParaRPr lang="en-US" sz="2800" dirty="0">
              <a:solidFill>
                <a:schemeClr val="bg1"/>
              </a:solidFill>
              <a:latin typeface="+mj-lt"/>
            </a:endParaRPr>
          </a:p>
          <a:p>
            <a:pPr marL="514350" indent="-514350" fontAlgn="base">
              <a:buFont typeface="+mj-lt"/>
              <a:buAutoNum type="arabicPeriod"/>
            </a:pPr>
            <a:r>
              <a:rPr lang="en-US" sz="2800" b="1" dirty="0" smtClean="0">
                <a:solidFill>
                  <a:schemeClr val="bg1"/>
                </a:solidFill>
                <a:latin typeface="+mj-lt"/>
              </a:rPr>
              <a:t>Orientation (background):</a:t>
            </a:r>
            <a:r>
              <a:rPr lang="en-US" sz="2800" dirty="0">
                <a:solidFill>
                  <a:schemeClr val="bg1"/>
                </a:solidFill>
                <a:latin typeface="+mj-lt"/>
              </a:rPr>
              <a:t> </a:t>
            </a:r>
            <a:r>
              <a:rPr lang="en-US" sz="2800" dirty="0" smtClean="0">
                <a:solidFill>
                  <a:schemeClr val="bg1"/>
                </a:solidFill>
                <a:latin typeface="+mj-lt"/>
              </a:rPr>
              <a:t>Who, </a:t>
            </a:r>
            <a:r>
              <a:rPr lang="en-US" sz="2800" dirty="0">
                <a:solidFill>
                  <a:schemeClr val="bg1"/>
                </a:solidFill>
                <a:latin typeface="+mj-lt"/>
              </a:rPr>
              <a:t>when, where and/or why </a:t>
            </a:r>
            <a:endParaRPr lang="en-US" sz="2800" dirty="0" smtClean="0">
              <a:solidFill>
                <a:schemeClr val="bg1"/>
              </a:solidFill>
              <a:latin typeface="+mj-lt"/>
            </a:endParaRPr>
          </a:p>
          <a:p>
            <a:pPr marL="514350" indent="-514350" fontAlgn="base">
              <a:buFont typeface="+mj-lt"/>
              <a:buAutoNum type="arabicPeriod"/>
            </a:pPr>
            <a:r>
              <a:rPr lang="en-US" sz="2800" b="1" dirty="0">
                <a:solidFill>
                  <a:schemeClr val="bg1"/>
                </a:solidFill>
                <a:latin typeface="+mj-lt"/>
              </a:rPr>
              <a:t>C</a:t>
            </a:r>
            <a:r>
              <a:rPr lang="en-US" sz="2800" b="1" dirty="0" smtClean="0">
                <a:solidFill>
                  <a:schemeClr val="bg1"/>
                </a:solidFill>
                <a:latin typeface="+mj-lt"/>
              </a:rPr>
              <a:t>omplicating </a:t>
            </a:r>
            <a:r>
              <a:rPr lang="en-US" sz="2800" b="1" dirty="0">
                <a:solidFill>
                  <a:schemeClr val="bg1"/>
                </a:solidFill>
                <a:latin typeface="+mj-lt"/>
              </a:rPr>
              <a:t>Action:</a:t>
            </a:r>
            <a:r>
              <a:rPr lang="en-US" sz="2800" dirty="0">
                <a:solidFill>
                  <a:schemeClr val="bg1"/>
                </a:solidFill>
                <a:latin typeface="+mj-lt"/>
              </a:rPr>
              <a:t> </a:t>
            </a:r>
            <a:r>
              <a:rPr lang="en-US" sz="2800" dirty="0" smtClean="0">
                <a:solidFill>
                  <a:schemeClr val="bg1"/>
                </a:solidFill>
                <a:latin typeface="+mj-lt"/>
              </a:rPr>
              <a:t>Initiates the plot</a:t>
            </a:r>
          </a:p>
          <a:p>
            <a:pPr marL="514350" indent="-514350" fontAlgn="base">
              <a:buFont typeface="+mj-lt"/>
              <a:buAutoNum type="arabicPeriod"/>
            </a:pPr>
            <a:r>
              <a:rPr lang="en-US" sz="2800" b="1" dirty="0" smtClean="0">
                <a:solidFill>
                  <a:schemeClr val="bg1"/>
                </a:solidFill>
                <a:latin typeface="+mj-lt"/>
              </a:rPr>
              <a:t>Resolution</a:t>
            </a:r>
            <a:r>
              <a:rPr lang="en-US" sz="2800" b="1" dirty="0">
                <a:solidFill>
                  <a:schemeClr val="bg1"/>
                </a:solidFill>
                <a:latin typeface="+mj-lt"/>
              </a:rPr>
              <a:t>:</a:t>
            </a:r>
            <a:r>
              <a:rPr lang="en-US" sz="2800" dirty="0">
                <a:solidFill>
                  <a:schemeClr val="bg1"/>
                </a:solidFill>
                <a:latin typeface="+mj-lt"/>
              </a:rPr>
              <a:t> What </a:t>
            </a:r>
            <a:r>
              <a:rPr lang="en-US" sz="2800" dirty="0" smtClean="0">
                <a:solidFill>
                  <a:schemeClr val="bg1"/>
                </a:solidFill>
                <a:latin typeface="+mj-lt"/>
              </a:rPr>
              <a:t>happened: resolution of the problem</a:t>
            </a:r>
          </a:p>
          <a:p>
            <a:pPr marL="514350" indent="-514350" fontAlgn="base">
              <a:buFont typeface="+mj-lt"/>
              <a:buAutoNum type="arabicPeriod"/>
            </a:pPr>
            <a:r>
              <a:rPr lang="en-US" sz="2800" b="1" dirty="0" smtClean="0">
                <a:solidFill>
                  <a:schemeClr val="bg1"/>
                </a:solidFill>
                <a:latin typeface="+mj-lt"/>
              </a:rPr>
              <a:t>Evaluation/ Reflection:</a:t>
            </a:r>
            <a:r>
              <a:rPr lang="en-US" sz="2800" dirty="0">
                <a:solidFill>
                  <a:schemeClr val="bg1"/>
                </a:solidFill>
                <a:latin typeface="+mj-lt"/>
              </a:rPr>
              <a:t> </a:t>
            </a:r>
            <a:r>
              <a:rPr lang="en-US" sz="2800" dirty="0" smtClean="0">
                <a:solidFill>
                  <a:schemeClr val="bg1"/>
                </a:solidFill>
                <a:latin typeface="+mj-lt"/>
              </a:rPr>
              <a:t>Interpretation, meaning, explain </a:t>
            </a:r>
            <a:r>
              <a:rPr lang="en-US" sz="2800" dirty="0">
                <a:solidFill>
                  <a:schemeClr val="bg1"/>
                </a:solidFill>
                <a:latin typeface="+mj-lt"/>
              </a:rPr>
              <a:t>why the story is being </a:t>
            </a:r>
            <a:r>
              <a:rPr lang="en-US" sz="2800" dirty="0" smtClean="0">
                <a:solidFill>
                  <a:schemeClr val="bg1"/>
                </a:solidFill>
                <a:latin typeface="+mj-lt"/>
              </a:rPr>
              <a:t>told, why </a:t>
            </a:r>
            <a:r>
              <a:rPr lang="en-US" sz="2800" dirty="0">
                <a:solidFill>
                  <a:schemeClr val="bg1"/>
                </a:solidFill>
                <a:latin typeface="+mj-lt"/>
              </a:rPr>
              <a:t>the events are </a:t>
            </a:r>
            <a:r>
              <a:rPr lang="en-US" sz="2800" dirty="0" smtClean="0">
                <a:solidFill>
                  <a:schemeClr val="bg1"/>
                </a:solidFill>
                <a:latin typeface="+mj-lt"/>
              </a:rPr>
              <a:t>notable</a:t>
            </a:r>
            <a:r>
              <a:rPr lang="en-US" sz="2800" dirty="0">
                <a:solidFill>
                  <a:schemeClr val="bg1"/>
                </a:solidFill>
                <a:latin typeface="+mj-lt"/>
              </a:rPr>
              <a:t>  </a:t>
            </a:r>
            <a:r>
              <a:rPr lang="en-US" sz="2800" dirty="0" smtClean="0">
                <a:solidFill>
                  <a:schemeClr val="bg1"/>
                </a:solidFill>
                <a:latin typeface="+mj-lt"/>
              </a:rPr>
              <a:t/>
            </a:r>
            <a:br>
              <a:rPr lang="en-US" sz="2800" dirty="0" smtClean="0">
                <a:solidFill>
                  <a:schemeClr val="bg1"/>
                </a:solidFill>
                <a:latin typeface="+mj-lt"/>
              </a:rPr>
            </a:br>
            <a:r>
              <a:rPr lang="en-US" sz="2800" dirty="0" smtClean="0">
                <a:solidFill>
                  <a:schemeClr val="bg1"/>
                </a:solidFill>
                <a:latin typeface="+mj-lt"/>
              </a:rPr>
              <a:t>(useful for learning points)</a:t>
            </a:r>
          </a:p>
          <a:p>
            <a:pPr marL="514350" indent="-514350" fontAlgn="base">
              <a:buFont typeface="+mj-lt"/>
              <a:buAutoNum type="arabicPeriod"/>
            </a:pPr>
            <a:r>
              <a:rPr lang="en-US" sz="2800" b="1" dirty="0">
                <a:solidFill>
                  <a:schemeClr val="bg1"/>
                </a:solidFill>
                <a:latin typeface="+mj-lt"/>
              </a:rPr>
              <a:t>Coda:</a:t>
            </a:r>
            <a:r>
              <a:rPr lang="en-US" sz="2800" dirty="0">
                <a:solidFill>
                  <a:schemeClr val="bg1"/>
                </a:solidFill>
                <a:latin typeface="+mj-lt"/>
              </a:rPr>
              <a:t> Returns to the present, story over. “We all lived happily ever after!"</a:t>
            </a:r>
          </a:p>
          <a:p>
            <a:pPr marL="514350" indent="-514350" fontAlgn="base">
              <a:buFont typeface="+mj-lt"/>
              <a:buAutoNum type="arabicPeriod"/>
            </a:pPr>
            <a:endParaRPr lang="en-US" sz="2800" dirty="0">
              <a:solidFill>
                <a:schemeClr val="bg1"/>
              </a:solidFill>
              <a:latin typeface="+mj-lt"/>
            </a:endParaRPr>
          </a:p>
          <a:p>
            <a:pPr fontAlgn="base"/>
            <a:endParaRPr lang="en-US" sz="2800" dirty="0" smtClean="0">
              <a:solidFill>
                <a:schemeClr val="bg1"/>
              </a:solidFill>
              <a:latin typeface="+mj-lt"/>
            </a:endParaRPr>
          </a:p>
          <a:p>
            <a:pPr fontAlgn="base"/>
            <a:endParaRPr lang="en-US" sz="2800" dirty="0">
              <a:solidFill>
                <a:schemeClr val="bg1"/>
              </a:solidFill>
              <a:latin typeface="+mj-lt"/>
            </a:endParaRPr>
          </a:p>
        </p:txBody>
      </p:sp>
    </p:spTree>
    <p:extLst>
      <p:ext uri="{BB962C8B-B14F-4D97-AF65-F5344CB8AC3E}">
        <p14:creationId xmlns:p14="http://schemas.microsoft.com/office/powerpoint/2010/main" val="1607248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Title 1"/>
          <p:cNvSpPr txBox="1">
            <a:spLocks/>
          </p:cNvSpPr>
          <p:nvPr/>
        </p:nvSpPr>
        <p:spPr>
          <a:xfrm>
            <a:off x="2002004" y="98987"/>
            <a:ext cx="10189995" cy="6984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defRPr>
            </a:lvl1pPr>
          </a:lstStyle>
          <a:p>
            <a:r>
              <a:rPr lang="en-GB" smtClean="0"/>
              <a:t>Escape to Paper Mountain</a:t>
            </a:r>
            <a:endParaRPr lang="en-GB" dirty="0"/>
          </a:p>
        </p:txBody>
      </p:sp>
      <p:sp>
        <p:nvSpPr>
          <p:cNvPr id="4" name="Content Placeholder 2"/>
          <p:cNvSpPr txBox="1">
            <a:spLocks/>
          </p:cNvSpPr>
          <p:nvPr/>
        </p:nvSpPr>
        <p:spPr>
          <a:xfrm>
            <a:off x="137160" y="1533276"/>
            <a:ext cx="7772400" cy="20574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latin typeface="Arial" panose="020B0604020202020204" pitchFamily="34" charset="0"/>
                <a:cs typeface="Arial" panose="020B0604020202020204" pitchFamily="34" charset="0"/>
              </a:rPr>
              <a:t>Dr T R Nitin has disappeared. You’re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in his office. </a:t>
            </a:r>
          </a:p>
          <a:p>
            <a:pPr marL="0" indent="0">
              <a:buFont typeface="Arial" panose="020B0604020202020204" pitchFamily="34" charset="0"/>
              <a:buNone/>
            </a:pPr>
            <a:r>
              <a:rPr lang="en-GB" dirty="0" smtClean="0">
                <a:latin typeface="Arial" panose="020B0604020202020204" pitchFamily="34" charset="0"/>
                <a:cs typeface="Arial" panose="020B0604020202020204" pitchFamily="34" charset="0"/>
              </a:rPr>
              <a:t>He was in the middle of his marking,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and the exam board are meeting in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60 minutes.</a:t>
            </a:r>
          </a:p>
          <a:p>
            <a:pPr marL="0" indent="0">
              <a:buFont typeface="Arial" panose="020B0604020202020204" pitchFamily="34" charset="0"/>
              <a:buNone/>
            </a:pPr>
            <a:r>
              <a:rPr lang="en-GB" dirty="0" smtClean="0">
                <a:latin typeface="Arial" panose="020B0604020202020204" pitchFamily="34" charset="0"/>
                <a:cs typeface="Arial" panose="020B0604020202020204" pitchFamily="34" charset="0"/>
              </a:rPr>
              <a:t>Before then, you, his colleagues, will</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need to finish his marking for him –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and find out where he has gone.</a:t>
            </a:r>
          </a:p>
          <a:p>
            <a:pPr marL="0" indent="0">
              <a:buFont typeface="Arial" panose="020B0604020202020204" pitchFamily="34" charset="0"/>
              <a:buNone/>
            </a:pPr>
            <a:r>
              <a:rPr lang="en-GB" dirty="0" smtClean="0">
                <a:latin typeface="Arial" panose="020B0604020202020204" pitchFamily="34" charset="0"/>
                <a:cs typeface="Arial" panose="020B0604020202020204" pitchFamily="34" charset="0"/>
              </a:rPr>
              <a:t>He left reminders to himself of the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marks all over his office – you’ll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need to find and interpret them.</a:t>
            </a:r>
            <a:endParaRPr lang="en-GB"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2635" y="1066800"/>
            <a:ext cx="5827777" cy="3642360"/>
          </a:xfrm>
          <a:prstGeom prst="rect">
            <a:avLst/>
          </a:prstGeom>
        </p:spPr>
      </p:pic>
      <p:pic>
        <p:nvPicPr>
          <p:cNvPr id="6" name="Picture 2" descr="Combination Lock, Luggage, Briefcase"/>
          <p:cNvPicPr>
            <a:picLocks noChangeAspect="1" noChangeArrowheads="1"/>
          </p:cNvPicPr>
          <p:nvPr/>
        </p:nvPicPr>
        <p:blipFill>
          <a:blip r:embed="rId3"/>
          <a:srcRect/>
          <a:stretch>
            <a:fillRect/>
          </a:stretch>
        </p:blipFill>
        <p:spPr bwMode="auto">
          <a:xfrm>
            <a:off x="9464039" y="4978475"/>
            <a:ext cx="2588811" cy="1725874"/>
          </a:xfrm>
          <a:prstGeom prst="rect">
            <a:avLst/>
          </a:prstGeom>
          <a:noFill/>
        </p:spPr>
      </p:pic>
    </p:spTree>
    <p:extLst>
      <p:ext uri="{BB962C8B-B14F-4D97-AF65-F5344CB8AC3E}">
        <p14:creationId xmlns:p14="http://schemas.microsoft.com/office/powerpoint/2010/main" val="395329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098" name="Picture 2" descr="http://www.allaboardhe.ie/wp-content/uploads/2017/03/ma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948158" cy="67208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7160" y="5384150"/>
            <a:ext cx="4084320" cy="1200329"/>
          </a:xfrm>
          <a:prstGeom prst="rect">
            <a:avLst/>
          </a:prstGeom>
          <a:noFill/>
        </p:spPr>
        <p:txBody>
          <a:bodyPr wrap="square" rtlCol="0">
            <a:spAutoFit/>
          </a:bodyPr>
          <a:lstStyle/>
          <a:p>
            <a:r>
              <a:rPr lang="en-US" sz="2400" dirty="0">
                <a:latin typeface="+mj-lt"/>
                <a:hlinkClick r:id="rId4"/>
              </a:rPr>
              <a:t>http://www.allaboardhe.ie/</a:t>
            </a:r>
            <a:endParaRPr lang="en-US" sz="2400" dirty="0">
              <a:latin typeface="+mj-lt"/>
            </a:endParaRPr>
          </a:p>
          <a:p>
            <a:r>
              <a:rPr lang="en-US" sz="2400" dirty="0">
                <a:latin typeface="+mj-lt"/>
              </a:rPr>
              <a:t>training in digital skills in the form of a metro map</a:t>
            </a:r>
          </a:p>
        </p:txBody>
      </p:sp>
    </p:spTree>
    <p:extLst>
      <p:ext uri="{BB962C8B-B14F-4D97-AF65-F5344CB8AC3E}">
        <p14:creationId xmlns:p14="http://schemas.microsoft.com/office/powerpoint/2010/main" val="744879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Gamification</a:t>
            </a:r>
            <a:endParaRPr lang="en-GB" dirty="0"/>
          </a:p>
        </p:txBody>
      </p:sp>
      <p:sp>
        <p:nvSpPr>
          <p:cNvPr id="3" name="Text Placeholder 2"/>
          <p:cNvSpPr>
            <a:spLocks noGrp="1"/>
          </p:cNvSpPr>
          <p:nvPr>
            <p:ph type="body" sz="quarter" idx="10"/>
          </p:nvPr>
        </p:nvSpPr>
        <p:spPr/>
        <p:txBody>
          <a:bodyPr/>
          <a:lstStyle/>
          <a:p>
            <a:r>
              <a:rPr lang="en-GB" dirty="0" smtClean="0">
                <a:latin typeface="+mj-lt"/>
              </a:rPr>
              <a:t>Using game elements, puzzles, and how to escape!</a:t>
            </a:r>
            <a:endParaRPr lang="en-GB" dirty="0">
              <a:latin typeface="+mj-lt"/>
            </a:endParaRPr>
          </a:p>
        </p:txBody>
      </p:sp>
    </p:spTree>
    <p:extLst>
      <p:ext uri="{BB962C8B-B14F-4D97-AF65-F5344CB8AC3E}">
        <p14:creationId xmlns:p14="http://schemas.microsoft.com/office/powerpoint/2010/main" val="109788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 we’ll be doing…</a:t>
            </a:r>
            <a:endParaRPr lang="en-GB" dirty="0"/>
          </a:p>
        </p:txBody>
      </p:sp>
      <p:sp>
        <p:nvSpPr>
          <p:cNvPr id="3" name="Content Placeholder 2"/>
          <p:cNvSpPr>
            <a:spLocks noGrp="1"/>
          </p:cNvSpPr>
          <p:nvPr/>
        </p:nvSpPr>
        <p:spPr bwMode="auto">
          <a:xfrm>
            <a:off x="976184" y="1853513"/>
            <a:ext cx="9947189" cy="43619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32553"/>
              </a:buClr>
              <a:buChar char="•"/>
              <a:defRPr sz="2600">
                <a:solidFill>
                  <a:srgbClr val="4D3A31"/>
                </a:solidFill>
                <a:latin typeface="+mn-lt"/>
                <a:ea typeface="ＭＳ Ｐゴシック" pitchFamily="-8" charset="-128"/>
                <a:cs typeface="ＭＳ Ｐゴシック" pitchFamily="-8" charset="-128"/>
              </a:defRPr>
            </a:lvl1pPr>
            <a:lvl2pPr marL="742950" indent="-285750" algn="l" rtl="0" eaLnBrk="0" fontAlgn="base" hangingPunct="0">
              <a:spcBef>
                <a:spcPct val="20000"/>
              </a:spcBef>
              <a:spcAft>
                <a:spcPct val="0"/>
              </a:spcAft>
              <a:buChar char="–"/>
              <a:defRPr sz="2400">
                <a:solidFill>
                  <a:srgbClr val="4D3A31"/>
                </a:solidFill>
                <a:latin typeface="+mn-lt"/>
                <a:ea typeface="ＭＳ Ｐゴシック" pitchFamily="-8" charset="-128"/>
              </a:defRPr>
            </a:lvl2pPr>
            <a:lvl3pPr marL="1143000" indent="-228600" algn="l" rtl="0" eaLnBrk="0" fontAlgn="base" hangingPunct="0">
              <a:spcBef>
                <a:spcPct val="20000"/>
              </a:spcBef>
              <a:spcAft>
                <a:spcPct val="0"/>
              </a:spcAft>
              <a:buChar char="•"/>
              <a:defRPr sz="2200">
                <a:solidFill>
                  <a:srgbClr val="4D3A31"/>
                </a:solidFill>
                <a:latin typeface="+mn-lt"/>
                <a:ea typeface="ＭＳ Ｐゴシック" pitchFamily="-8" charset="-128"/>
              </a:defRPr>
            </a:lvl3pPr>
            <a:lvl4pPr marL="1562100" indent="-228600" algn="l" rtl="0" eaLnBrk="0" fontAlgn="base" hangingPunct="0">
              <a:spcBef>
                <a:spcPct val="20000"/>
              </a:spcBef>
              <a:spcAft>
                <a:spcPct val="0"/>
              </a:spcAft>
              <a:buChar char="–"/>
              <a:defRPr sz="2000">
                <a:solidFill>
                  <a:srgbClr val="4D3A31"/>
                </a:solidFill>
                <a:latin typeface="+mn-lt"/>
                <a:ea typeface="ＭＳ Ｐゴシック" pitchFamily="-8" charset="-128"/>
              </a:defRPr>
            </a:lvl4pPr>
            <a:lvl5pPr marL="1981200" indent="-228600" algn="l" rtl="0" eaLnBrk="0" fontAlgn="base" hangingPunct="0">
              <a:spcBef>
                <a:spcPct val="20000"/>
              </a:spcBef>
              <a:spcAft>
                <a:spcPct val="0"/>
              </a:spcAft>
              <a:buChar char="»"/>
              <a:defRPr sz="2000">
                <a:solidFill>
                  <a:srgbClr val="4D3A31"/>
                </a:solidFill>
                <a:latin typeface="+mn-lt"/>
                <a:ea typeface="ＭＳ Ｐゴシック" pitchFamily="-8" charset="-128"/>
              </a:defRPr>
            </a:lvl5pPr>
            <a:lvl6pPr marL="2438400" indent="-228600" algn="l" rtl="0" fontAlgn="base">
              <a:spcBef>
                <a:spcPct val="20000"/>
              </a:spcBef>
              <a:spcAft>
                <a:spcPct val="0"/>
              </a:spcAft>
              <a:buChar char="»"/>
              <a:defRPr sz="2000">
                <a:solidFill>
                  <a:srgbClr val="4D3A31"/>
                </a:solidFill>
                <a:latin typeface="+mn-lt"/>
                <a:ea typeface="ＭＳ Ｐゴシック" pitchFamily="-8" charset="-128"/>
              </a:defRPr>
            </a:lvl6pPr>
            <a:lvl7pPr marL="2895600" indent="-228600" algn="l" rtl="0" fontAlgn="base">
              <a:spcBef>
                <a:spcPct val="20000"/>
              </a:spcBef>
              <a:spcAft>
                <a:spcPct val="0"/>
              </a:spcAft>
              <a:buChar char="»"/>
              <a:defRPr sz="2000">
                <a:solidFill>
                  <a:srgbClr val="4D3A31"/>
                </a:solidFill>
                <a:latin typeface="+mn-lt"/>
                <a:ea typeface="ＭＳ Ｐゴシック" pitchFamily="-8" charset="-128"/>
              </a:defRPr>
            </a:lvl7pPr>
            <a:lvl8pPr marL="3352800" indent="-228600" algn="l" rtl="0" fontAlgn="base">
              <a:spcBef>
                <a:spcPct val="20000"/>
              </a:spcBef>
              <a:spcAft>
                <a:spcPct val="0"/>
              </a:spcAft>
              <a:buChar char="»"/>
              <a:defRPr sz="2000">
                <a:solidFill>
                  <a:srgbClr val="4D3A31"/>
                </a:solidFill>
                <a:latin typeface="+mn-lt"/>
                <a:ea typeface="ＭＳ Ｐゴシック" pitchFamily="-8" charset="-128"/>
              </a:defRPr>
            </a:lvl8pPr>
            <a:lvl9pPr marL="3810000" indent="-228600" algn="l" rtl="0" fontAlgn="base">
              <a:spcBef>
                <a:spcPct val="20000"/>
              </a:spcBef>
              <a:spcAft>
                <a:spcPct val="0"/>
              </a:spcAft>
              <a:buChar char="»"/>
              <a:defRPr sz="2000">
                <a:solidFill>
                  <a:srgbClr val="4D3A31"/>
                </a:solidFill>
                <a:latin typeface="+mn-lt"/>
                <a:ea typeface="ＭＳ Ｐゴシック" pitchFamily="-8" charset="-128"/>
              </a:defRPr>
            </a:lvl9pPr>
          </a:lstStyle>
          <a:p>
            <a:r>
              <a:rPr lang="en-US" dirty="0" smtClean="0">
                <a:latin typeface="+mj-lt"/>
              </a:rPr>
              <a:t>Introductory presentation </a:t>
            </a:r>
            <a:r>
              <a:rPr lang="en-US" dirty="0">
                <a:latin typeface="+mj-lt"/>
              </a:rPr>
              <a:t>and demo </a:t>
            </a:r>
            <a:r>
              <a:rPr lang="en-US" dirty="0" smtClean="0">
                <a:latin typeface="+mj-lt"/>
              </a:rPr>
              <a:t>of online activities (15 min)</a:t>
            </a:r>
            <a:endParaRPr lang="en-US" dirty="0">
              <a:latin typeface="+mj-lt"/>
            </a:endParaRPr>
          </a:p>
          <a:p>
            <a:r>
              <a:rPr lang="en-US" dirty="0" smtClean="0">
                <a:latin typeface="+mj-lt"/>
              </a:rPr>
              <a:t>Comments / Questions </a:t>
            </a:r>
            <a:endParaRPr lang="en-US" dirty="0">
              <a:latin typeface="+mj-lt"/>
            </a:endParaRPr>
          </a:p>
          <a:p>
            <a:r>
              <a:rPr lang="en-US" dirty="0" smtClean="0">
                <a:latin typeface="+mj-lt"/>
              </a:rPr>
              <a:t>Introduce </a:t>
            </a:r>
            <a:r>
              <a:rPr lang="en-US" dirty="0">
                <a:latin typeface="+mj-lt"/>
              </a:rPr>
              <a:t>frameworks/templates</a:t>
            </a:r>
          </a:p>
          <a:p>
            <a:r>
              <a:rPr lang="en-US" dirty="0" smtClean="0">
                <a:latin typeface="+mj-lt"/>
              </a:rPr>
              <a:t>Group </a:t>
            </a:r>
            <a:r>
              <a:rPr lang="en-US" dirty="0">
                <a:latin typeface="+mj-lt"/>
              </a:rPr>
              <a:t>work / game </a:t>
            </a:r>
            <a:r>
              <a:rPr lang="en-US" dirty="0" smtClean="0">
                <a:latin typeface="+mj-lt"/>
              </a:rPr>
              <a:t>jam  (20 min)</a:t>
            </a:r>
            <a:endParaRPr lang="en-US" dirty="0">
              <a:latin typeface="+mj-lt"/>
            </a:endParaRPr>
          </a:p>
          <a:p>
            <a:r>
              <a:rPr lang="en-US" dirty="0" smtClean="0">
                <a:latin typeface="+mj-lt"/>
              </a:rPr>
              <a:t>Feedback </a:t>
            </a:r>
            <a:r>
              <a:rPr lang="en-US" dirty="0">
                <a:latin typeface="+mj-lt"/>
              </a:rPr>
              <a:t>and </a:t>
            </a:r>
            <a:r>
              <a:rPr lang="en-US" dirty="0" smtClean="0">
                <a:latin typeface="+mj-lt"/>
              </a:rPr>
              <a:t>Next Steps</a:t>
            </a:r>
            <a:endParaRPr lang="en-US" dirty="0">
              <a:latin typeface="+mj-lt"/>
            </a:endParaRPr>
          </a:p>
        </p:txBody>
      </p:sp>
    </p:spTree>
    <p:extLst>
      <p:ext uri="{BB962C8B-B14F-4D97-AF65-F5344CB8AC3E}">
        <p14:creationId xmlns:p14="http://schemas.microsoft.com/office/powerpoint/2010/main" val="3220924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Gamification</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816317" cy="3539430"/>
          </a:xfrm>
          <a:prstGeom prst="rect">
            <a:avLst/>
          </a:prstGeom>
        </p:spPr>
        <p:txBody>
          <a:bodyPr wrap="square">
            <a:spAutoFit/>
          </a:bodyPr>
          <a:lstStyle/>
          <a:p>
            <a:pPr fontAlgn="base"/>
            <a:r>
              <a:rPr lang="en-US" sz="2800" dirty="0" smtClean="0">
                <a:solidFill>
                  <a:schemeClr val="bg1"/>
                </a:solidFill>
                <a:latin typeface="+mj-lt"/>
              </a:rPr>
              <a:t>Applying game </a:t>
            </a:r>
            <a:r>
              <a:rPr lang="en-US" sz="2800" dirty="0">
                <a:solidFill>
                  <a:schemeClr val="bg1"/>
                </a:solidFill>
                <a:latin typeface="+mj-lt"/>
              </a:rPr>
              <a:t>design thinking to </a:t>
            </a:r>
            <a:r>
              <a:rPr lang="en-US" sz="2800" dirty="0" smtClean="0">
                <a:solidFill>
                  <a:schemeClr val="bg1"/>
                </a:solidFill>
                <a:latin typeface="+mj-lt"/>
              </a:rPr>
              <a:t>design for learning </a:t>
            </a:r>
            <a:r>
              <a:rPr lang="en-US" sz="2800" dirty="0">
                <a:solidFill>
                  <a:schemeClr val="bg1"/>
                </a:solidFill>
                <a:latin typeface="+mj-lt"/>
              </a:rPr>
              <a:t>to make </a:t>
            </a:r>
            <a:r>
              <a:rPr lang="en-US" sz="2800" dirty="0" smtClean="0">
                <a:solidFill>
                  <a:schemeClr val="bg1"/>
                </a:solidFill>
                <a:latin typeface="+mj-lt"/>
              </a:rPr>
              <a:t>learning experiences</a:t>
            </a:r>
            <a:r>
              <a:rPr lang="en-US" sz="2800" dirty="0" smtClean="0">
                <a:solidFill>
                  <a:schemeClr val="bg1"/>
                </a:solidFill>
                <a:latin typeface="+mj-lt"/>
              </a:rPr>
              <a:t> </a:t>
            </a:r>
            <a:r>
              <a:rPr lang="en-US" sz="2800" dirty="0">
                <a:solidFill>
                  <a:schemeClr val="bg1"/>
                </a:solidFill>
                <a:latin typeface="+mj-lt"/>
              </a:rPr>
              <a:t>more </a:t>
            </a:r>
            <a:r>
              <a:rPr lang="en-US" sz="2800" dirty="0" smtClean="0">
                <a:solidFill>
                  <a:schemeClr val="bg1"/>
                </a:solidFill>
                <a:latin typeface="+mj-lt"/>
              </a:rPr>
              <a:t>motivating and engaging</a:t>
            </a:r>
            <a:r>
              <a:rPr lang="en-US" sz="2800" dirty="0">
                <a:solidFill>
                  <a:schemeClr val="bg1"/>
                </a:solidFill>
                <a:latin typeface="+mj-lt"/>
              </a:rPr>
              <a:t> </a:t>
            </a:r>
          </a:p>
          <a:p>
            <a:pPr fontAlgn="base"/>
            <a:endParaRPr lang="en-US" sz="2800" dirty="0" smtClean="0">
              <a:solidFill>
                <a:schemeClr val="bg1"/>
              </a:solidFill>
              <a:latin typeface="+mj-lt"/>
            </a:endParaRPr>
          </a:p>
          <a:p>
            <a:pPr fontAlgn="base"/>
            <a:r>
              <a:rPr lang="en-US" sz="2800" dirty="0" smtClean="0">
                <a:solidFill>
                  <a:schemeClr val="bg1"/>
                </a:solidFill>
                <a:latin typeface="+mj-lt"/>
              </a:rPr>
              <a:t>Remember MYST?</a:t>
            </a:r>
            <a:endParaRPr lang="en-US" sz="2800" dirty="0">
              <a:solidFill>
                <a:schemeClr val="bg1"/>
              </a:solidFill>
              <a:latin typeface="+mj-lt"/>
            </a:endParaRPr>
          </a:p>
          <a:p>
            <a:pPr fontAlgn="base"/>
            <a:r>
              <a:rPr lang="en-US" sz="2800" dirty="0">
                <a:solidFill>
                  <a:schemeClr val="bg1"/>
                </a:solidFill>
                <a:latin typeface="+mj-lt"/>
              </a:rPr>
              <a:t> </a:t>
            </a:r>
          </a:p>
          <a:p>
            <a:pPr fontAlgn="base"/>
            <a:r>
              <a:rPr lang="en-US" sz="2800" dirty="0">
                <a:solidFill>
                  <a:schemeClr val="bg1"/>
                </a:solidFill>
                <a:latin typeface="+mj-lt"/>
              </a:rPr>
              <a:t>Endogenous not exogenous  </a:t>
            </a:r>
          </a:p>
          <a:p>
            <a:pPr fontAlgn="base"/>
            <a:endParaRPr lang="en-US" sz="2800" dirty="0" smtClean="0">
              <a:solidFill>
                <a:schemeClr val="bg1"/>
              </a:solidFill>
              <a:latin typeface="+mj-lt"/>
            </a:endParaRPr>
          </a:p>
          <a:p>
            <a:pPr fontAlgn="base"/>
            <a:r>
              <a:rPr lang="en-US" sz="2800" dirty="0" smtClean="0">
                <a:solidFill>
                  <a:schemeClr val="bg1"/>
                </a:solidFill>
                <a:latin typeface="+mj-lt"/>
              </a:rPr>
              <a:t>Easter </a:t>
            </a:r>
            <a:r>
              <a:rPr lang="en-US" sz="2800" dirty="0">
                <a:solidFill>
                  <a:schemeClr val="bg1"/>
                </a:solidFill>
                <a:latin typeface="+mj-lt"/>
              </a:rPr>
              <a:t>Eggs </a:t>
            </a:r>
            <a:r>
              <a:rPr lang="en-US" sz="2800" dirty="0" smtClean="0">
                <a:solidFill>
                  <a:schemeClr val="bg1"/>
                </a:solidFill>
                <a:latin typeface="+mj-lt"/>
              </a:rPr>
              <a:t>!!</a:t>
            </a:r>
            <a:endParaRPr lang="en-US" sz="2800" dirty="0">
              <a:solidFill>
                <a:schemeClr val="bg1"/>
              </a:solidFill>
              <a:latin typeface="+mj-lt"/>
            </a:endParaRPr>
          </a:p>
        </p:txBody>
      </p:sp>
      <p:cxnSp>
        <p:nvCxnSpPr>
          <p:cNvPr id="7" name="Straight Connector 6"/>
          <p:cNvCxnSpPr/>
          <p:nvPr/>
        </p:nvCxnSpPr>
        <p:spPr>
          <a:xfrm flipH="1" flipV="1">
            <a:off x="6675120" y="2773680"/>
            <a:ext cx="15240" cy="292608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6675120" y="2773680"/>
            <a:ext cx="2072640"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747760" y="2773680"/>
            <a:ext cx="0" cy="68580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294120" y="5699760"/>
            <a:ext cx="822960"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675120" y="2773680"/>
            <a:ext cx="853440" cy="97536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8580120" y="3459480"/>
            <a:ext cx="274320" cy="289560"/>
          </a:xfrm>
          <a:prstGeom prst="ellipse">
            <a:avLst/>
          </a:prstGeom>
          <a:noFill/>
          <a:ln w="412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cxnSp>
        <p:nvCxnSpPr>
          <p:cNvPr id="22" name="Straight Connector 21"/>
          <p:cNvCxnSpPr/>
          <p:nvPr/>
        </p:nvCxnSpPr>
        <p:spPr>
          <a:xfrm flipH="1" flipV="1">
            <a:off x="8707620" y="3749041"/>
            <a:ext cx="9660" cy="685798"/>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8397240" y="3910308"/>
            <a:ext cx="269491" cy="326412"/>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8707619" y="3919278"/>
            <a:ext cx="268741" cy="308524"/>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8426053" y="4434839"/>
            <a:ext cx="269491" cy="326412"/>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8746093" y="4445644"/>
            <a:ext cx="268741" cy="308524"/>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7983345" y="5699760"/>
            <a:ext cx="413895"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8531985" y="5699760"/>
            <a:ext cx="444375"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9128760" y="5699760"/>
            <a:ext cx="444375"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9720705" y="5699760"/>
            <a:ext cx="444375"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10330305" y="5699760"/>
            <a:ext cx="444375"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10970384" y="5699760"/>
            <a:ext cx="444375" cy="0"/>
          </a:xfrm>
          <a:prstGeom prst="line">
            <a:avLst/>
          </a:prstGeom>
          <a:ln w="444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4562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Gamification</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2">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816317" cy="4970591"/>
          </a:xfrm>
          <a:prstGeom prst="rect">
            <a:avLst/>
          </a:prstGeom>
        </p:spPr>
        <p:txBody>
          <a:bodyPr wrap="square">
            <a:spAutoFit/>
          </a:bodyPr>
          <a:lstStyle/>
          <a:p>
            <a:pPr fontAlgn="base"/>
            <a:r>
              <a:rPr lang="en-US" sz="2800" dirty="0" smtClean="0">
                <a:solidFill>
                  <a:schemeClr val="bg1"/>
                </a:solidFill>
                <a:latin typeface="+mj-lt"/>
              </a:rPr>
              <a:t>Gamification </a:t>
            </a:r>
            <a:r>
              <a:rPr lang="en-US" sz="2800" dirty="0">
                <a:solidFill>
                  <a:schemeClr val="bg1"/>
                </a:solidFill>
                <a:latin typeface="+mj-lt"/>
              </a:rPr>
              <a:t>elements: </a:t>
            </a:r>
            <a:endParaRPr lang="en-US" sz="2800" dirty="0" smtClean="0">
              <a:solidFill>
                <a:schemeClr val="bg1"/>
              </a:solidFill>
              <a:latin typeface="+mj-lt"/>
            </a:endParaRPr>
          </a:p>
          <a:p>
            <a:pPr fontAlgn="base"/>
            <a:endParaRPr lang="en-US" sz="2800" dirty="0">
              <a:solidFill>
                <a:schemeClr val="bg1"/>
              </a:solidFill>
              <a:latin typeface="+mj-lt"/>
            </a:endParaRPr>
          </a:p>
          <a:p>
            <a:pPr marL="457200" lvl="0" indent="-457200">
              <a:spcBef>
                <a:spcPts val="600"/>
              </a:spcBef>
              <a:buFont typeface="Arial" panose="020B0604020202020204" pitchFamily="34" charset="0"/>
              <a:buChar char="•"/>
            </a:pPr>
            <a:r>
              <a:rPr lang="en-GB" sz="2400" dirty="0" smtClean="0">
                <a:solidFill>
                  <a:schemeClr val="accent5">
                    <a:lumMod val="40000"/>
                    <a:lumOff val="60000"/>
                  </a:schemeClr>
                </a:solidFill>
                <a:latin typeface="+mj-lt"/>
              </a:rPr>
              <a:t>Content unlocking</a:t>
            </a:r>
          </a:p>
          <a:p>
            <a:pPr marL="457200" lvl="0" indent="-457200">
              <a:spcBef>
                <a:spcPts val="600"/>
              </a:spcBef>
              <a:buFont typeface="Arial" panose="020B0604020202020204" pitchFamily="34" charset="0"/>
              <a:buChar char="•"/>
            </a:pPr>
            <a:r>
              <a:rPr lang="en-GB" sz="2400" dirty="0" smtClean="0">
                <a:solidFill>
                  <a:schemeClr val="bg1"/>
                </a:solidFill>
                <a:latin typeface="+mj-lt"/>
              </a:rPr>
              <a:t>Missions </a:t>
            </a:r>
            <a:r>
              <a:rPr lang="en-GB" sz="2400" dirty="0">
                <a:solidFill>
                  <a:schemeClr val="bg1"/>
                </a:solidFill>
                <a:latin typeface="+mj-lt"/>
              </a:rPr>
              <a:t>/ Quests / challenges</a:t>
            </a:r>
          </a:p>
          <a:p>
            <a:pPr marL="457200" lvl="0" indent="-457200">
              <a:spcBef>
                <a:spcPts val="600"/>
              </a:spcBef>
              <a:buFont typeface="Arial" panose="020B0604020202020204" pitchFamily="34" charset="0"/>
              <a:buChar char="•"/>
            </a:pPr>
            <a:r>
              <a:rPr lang="en-GB" sz="2400" dirty="0" smtClean="0">
                <a:solidFill>
                  <a:schemeClr val="accent5">
                    <a:lumMod val="40000"/>
                    <a:lumOff val="60000"/>
                  </a:schemeClr>
                </a:solidFill>
                <a:latin typeface="+mj-lt"/>
              </a:rPr>
              <a:t>Progression: Progress tracking</a:t>
            </a:r>
          </a:p>
          <a:p>
            <a:pPr marL="457200" lvl="0" indent="-457200">
              <a:spcBef>
                <a:spcPts val="600"/>
              </a:spcBef>
              <a:buFont typeface="Arial" panose="020B0604020202020204" pitchFamily="34" charset="0"/>
              <a:buChar char="•"/>
            </a:pPr>
            <a:r>
              <a:rPr lang="en-GB" sz="2400" dirty="0" smtClean="0">
                <a:solidFill>
                  <a:schemeClr val="bg1"/>
                </a:solidFill>
                <a:latin typeface="+mj-lt"/>
              </a:rPr>
              <a:t>Resource collection, Virtual Goods</a:t>
            </a:r>
          </a:p>
          <a:p>
            <a:pPr marL="457200" lvl="0" indent="-457200">
              <a:spcBef>
                <a:spcPts val="600"/>
              </a:spcBef>
              <a:buFont typeface="Arial" panose="020B0604020202020204" pitchFamily="34" charset="0"/>
              <a:buChar char="•"/>
            </a:pPr>
            <a:r>
              <a:rPr lang="en-GB" sz="2400" dirty="0" smtClean="0">
                <a:solidFill>
                  <a:schemeClr val="accent5">
                    <a:lumMod val="40000"/>
                    <a:lumOff val="60000"/>
                  </a:schemeClr>
                </a:solidFill>
                <a:latin typeface="+mj-lt"/>
              </a:rPr>
              <a:t>Trophies, Rewards, Points, Badges</a:t>
            </a:r>
          </a:p>
          <a:p>
            <a:pPr marL="457200" lvl="0" indent="-457200">
              <a:spcBef>
                <a:spcPts val="600"/>
              </a:spcBef>
              <a:buFont typeface="Arial" panose="020B0604020202020204" pitchFamily="34" charset="0"/>
              <a:buChar char="•"/>
            </a:pPr>
            <a:r>
              <a:rPr lang="en-GB" sz="2400" dirty="0" smtClean="0">
                <a:solidFill>
                  <a:schemeClr val="bg1"/>
                </a:solidFill>
                <a:latin typeface="+mj-lt"/>
              </a:rPr>
              <a:t>Levels</a:t>
            </a:r>
          </a:p>
          <a:p>
            <a:pPr marL="457200" lvl="0" indent="-457200">
              <a:spcBef>
                <a:spcPts val="600"/>
              </a:spcBef>
              <a:buFont typeface="Arial" panose="020B0604020202020204" pitchFamily="34" charset="0"/>
              <a:buChar char="•"/>
            </a:pPr>
            <a:r>
              <a:rPr lang="en-GB" sz="2400" dirty="0" smtClean="0">
                <a:solidFill>
                  <a:schemeClr val="accent5">
                    <a:lumMod val="40000"/>
                    <a:lumOff val="60000"/>
                  </a:schemeClr>
                </a:solidFill>
                <a:latin typeface="+mj-lt"/>
              </a:rPr>
              <a:t>Avatars</a:t>
            </a:r>
          </a:p>
          <a:p>
            <a:pPr marL="457200" lvl="0" indent="-457200">
              <a:spcBef>
                <a:spcPts val="600"/>
              </a:spcBef>
              <a:buFont typeface="Arial" panose="020B0604020202020204" pitchFamily="34" charset="0"/>
              <a:buChar char="•"/>
            </a:pPr>
            <a:r>
              <a:rPr lang="en-GB" sz="2400" dirty="0" smtClean="0">
                <a:solidFill>
                  <a:schemeClr val="bg1"/>
                </a:solidFill>
                <a:latin typeface="+mj-lt"/>
              </a:rPr>
              <a:t>Feedback</a:t>
            </a:r>
          </a:p>
          <a:p>
            <a:pPr marL="457200" lvl="0" indent="-457200">
              <a:spcBef>
                <a:spcPts val="600"/>
              </a:spcBef>
              <a:buFont typeface="Arial" panose="020B0604020202020204" pitchFamily="34" charset="0"/>
              <a:buChar char="•"/>
            </a:pPr>
            <a:r>
              <a:rPr lang="en-GB" sz="2400" dirty="0" smtClean="0">
                <a:solidFill>
                  <a:schemeClr val="accent5">
                    <a:lumMod val="40000"/>
                    <a:lumOff val="60000"/>
                  </a:schemeClr>
                </a:solidFill>
                <a:latin typeface="+mj-lt"/>
              </a:rPr>
              <a:t>Social interaction, e.g., competition, social graph,  </a:t>
            </a:r>
            <a:r>
              <a:rPr lang="en-GB" sz="2400" dirty="0" err="1" smtClean="0">
                <a:solidFill>
                  <a:schemeClr val="accent5">
                    <a:lumMod val="40000"/>
                    <a:lumOff val="60000"/>
                  </a:schemeClr>
                </a:solidFill>
                <a:latin typeface="+mj-lt"/>
              </a:rPr>
              <a:t>leaderboard</a:t>
            </a:r>
            <a:r>
              <a:rPr lang="en-GB" sz="2400" dirty="0" smtClean="0">
                <a:solidFill>
                  <a:schemeClr val="accent5">
                    <a:lumMod val="40000"/>
                    <a:lumOff val="60000"/>
                  </a:schemeClr>
                </a:solidFill>
                <a:latin typeface="+mj-lt"/>
              </a:rPr>
              <a:t>, teams</a:t>
            </a: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8086" y="1076902"/>
            <a:ext cx="5319553" cy="378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6336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Online Facilitation and Designing for Engagement</a:t>
            </a:r>
            <a:endParaRPr lang="en-GB" dirty="0"/>
          </a:p>
        </p:txBody>
      </p:sp>
      <p:pic>
        <p:nvPicPr>
          <p:cNvPr id="3" name="Picture 2"/>
          <p:cNvPicPr>
            <a:picLocks noChangeAspect="1"/>
          </p:cNvPicPr>
          <p:nvPr/>
        </p:nvPicPr>
        <p:blipFill>
          <a:blip r:embed="rId2"/>
          <a:stretch>
            <a:fillRect/>
          </a:stretch>
        </p:blipFill>
        <p:spPr>
          <a:xfrm>
            <a:off x="144486" y="1763916"/>
            <a:ext cx="6782388" cy="2629128"/>
          </a:xfrm>
          <a:prstGeom prst="rect">
            <a:avLst/>
          </a:prstGeom>
        </p:spPr>
      </p:pic>
      <p:pic>
        <p:nvPicPr>
          <p:cNvPr id="4" name="Picture 3"/>
          <p:cNvPicPr>
            <a:picLocks noChangeAspect="1"/>
          </p:cNvPicPr>
          <p:nvPr/>
        </p:nvPicPr>
        <p:blipFill>
          <a:blip r:embed="rId3"/>
          <a:stretch>
            <a:fillRect/>
          </a:stretch>
        </p:blipFill>
        <p:spPr>
          <a:xfrm>
            <a:off x="7654206" y="1203805"/>
            <a:ext cx="3669114" cy="3366953"/>
          </a:xfrm>
          <a:prstGeom prst="rect">
            <a:avLst/>
          </a:prstGeom>
        </p:spPr>
      </p:pic>
      <p:sp>
        <p:nvSpPr>
          <p:cNvPr id="5" name="Rectangle 4"/>
          <p:cNvSpPr/>
          <p:nvPr/>
        </p:nvSpPr>
        <p:spPr>
          <a:xfrm>
            <a:off x="7955280" y="2667000"/>
            <a:ext cx="944880" cy="106680"/>
          </a:xfrm>
          <a:prstGeom prst="rect">
            <a:avLst/>
          </a:prstGeom>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sp>
        <p:nvSpPr>
          <p:cNvPr id="6" name="Rectangle 5"/>
          <p:cNvSpPr/>
          <p:nvPr/>
        </p:nvSpPr>
        <p:spPr>
          <a:xfrm>
            <a:off x="7955280" y="2849880"/>
            <a:ext cx="1386840" cy="182880"/>
          </a:xfrm>
          <a:prstGeom prst="rect">
            <a:avLst/>
          </a:prstGeom>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sp>
        <p:nvSpPr>
          <p:cNvPr id="7" name="Rectangle 6"/>
          <p:cNvSpPr/>
          <p:nvPr/>
        </p:nvSpPr>
        <p:spPr>
          <a:xfrm>
            <a:off x="7955280" y="3126660"/>
            <a:ext cx="1386840" cy="106680"/>
          </a:xfrm>
          <a:prstGeom prst="rect">
            <a:avLst/>
          </a:prstGeom>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sp>
        <p:nvSpPr>
          <p:cNvPr id="8" name="Rectangle 7"/>
          <p:cNvSpPr/>
          <p:nvPr/>
        </p:nvSpPr>
        <p:spPr>
          <a:xfrm>
            <a:off x="7955280" y="3335709"/>
            <a:ext cx="944880" cy="106680"/>
          </a:xfrm>
          <a:prstGeom prst="rect">
            <a:avLst/>
          </a:prstGeom>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sp>
        <p:nvSpPr>
          <p:cNvPr id="9" name="Rectangle 8"/>
          <p:cNvSpPr/>
          <p:nvPr/>
        </p:nvSpPr>
        <p:spPr>
          <a:xfrm>
            <a:off x="7955280" y="3544758"/>
            <a:ext cx="1508760" cy="173802"/>
          </a:xfrm>
          <a:prstGeom prst="rect">
            <a:avLst/>
          </a:prstGeom>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mj-lt"/>
            </a:endParaRPr>
          </a:p>
        </p:txBody>
      </p:sp>
      <p:sp>
        <p:nvSpPr>
          <p:cNvPr id="10" name="TextBox 9"/>
          <p:cNvSpPr txBox="1"/>
          <p:nvPr/>
        </p:nvSpPr>
        <p:spPr>
          <a:xfrm>
            <a:off x="2059441" y="5870343"/>
            <a:ext cx="7073674" cy="830997"/>
          </a:xfrm>
          <a:prstGeom prst="rect">
            <a:avLst/>
          </a:prstGeom>
          <a:noFill/>
        </p:spPr>
        <p:txBody>
          <a:bodyPr wrap="square" rtlCol="0">
            <a:spAutoFit/>
          </a:bodyPr>
          <a:lstStyle/>
          <a:p>
            <a:r>
              <a:rPr lang="en-US" sz="2400" dirty="0">
                <a:solidFill>
                  <a:schemeClr val="tx2"/>
                </a:solidFill>
                <a:latin typeface="+mj-lt"/>
              </a:rPr>
              <a:t>Motivational badges vs. Open Badges </a:t>
            </a:r>
          </a:p>
          <a:p>
            <a:endParaRPr lang="en-GB" sz="2400" dirty="0" err="1" smtClean="0">
              <a:latin typeface="+mj-lt"/>
            </a:endParaRPr>
          </a:p>
        </p:txBody>
      </p:sp>
    </p:spTree>
    <p:extLst>
      <p:ext uri="{BB962C8B-B14F-4D97-AF65-F5344CB8AC3E}">
        <p14:creationId xmlns:p14="http://schemas.microsoft.com/office/powerpoint/2010/main" val="3486188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194"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6735" y="1433512"/>
            <a:ext cx="8089265" cy="498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224521" y="1227754"/>
            <a:ext cx="6195597" cy="411516"/>
          </a:xfrm>
          <a:prstGeom prst="rect">
            <a:avLst/>
          </a:prstGeom>
        </p:spPr>
      </p:pic>
    </p:spTree>
    <p:extLst>
      <p:ext uri="{BB962C8B-B14F-4D97-AF65-F5344CB8AC3E}">
        <p14:creationId xmlns:p14="http://schemas.microsoft.com/office/powerpoint/2010/main" val="311379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Escape Gamification?</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816317" cy="4401205"/>
          </a:xfrm>
          <a:prstGeom prst="rect">
            <a:avLst/>
          </a:prstGeom>
        </p:spPr>
        <p:txBody>
          <a:bodyPr wrap="square">
            <a:spAutoFit/>
          </a:bodyPr>
          <a:lstStyle/>
          <a:p>
            <a:pPr fontAlgn="base"/>
            <a:r>
              <a:rPr lang="en-US" sz="2800" b="1" dirty="0" smtClean="0">
                <a:solidFill>
                  <a:schemeClr val="bg1"/>
                </a:solidFill>
                <a:latin typeface="+mj-lt"/>
              </a:rPr>
              <a:t>What </a:t>
            </a:r>
            <a:r>
              <a:rPr lang="en-US" sz="2800" b="1" dirty="0">
                <a:solidFill>
                  <a:schemeClr val="bg1"/>
                </a:solidFill>
                <a:latin typeface="+mj-lt"/>
              </a:rPr>
              <a:t>are the elements of escape games that make them engaging and how can we apply these to the design of learning activities?</a:t>
            </a:r>
            <a:r>
              <a:rPr lang="en-US" sz="2800" dirty="0">
                <a:solidFill>
                  <a:schemeClr val="bg1"/>
                </a:solidFill>
                <a:latin typeface="+mj-lt"/>
              </a:rPr>
              <a:t> </a:t>
            </a:r>
          </a:p>
          <a:p>
            <a:pPr fontAlgn="base"/>
            <a:r>
              <a:rPr lang="en-US" sz="2800" dirty="0">
                <a:solidFill>
                  <a:schemeClr val="bg1"/>
                </a:solidFill>
                <a:latin typeface="+mj-lt"/>
              </a:rPr>
              <a:t> </a:t>
            </a:r>
          </a:p>
          <a:p>
            <a:pPr fontAlgn="base"/>
            <a:r>
              <a:rPr lang="en-US" sz="2800" dirty="0" smtClean="0">
                <a:solidFill>
                  <a:schemeClr val="bg1"/>
                </a:solidFill>
                <a:latin typeface="+mj-lt"/>
              </a:rPr>
              <a:t>The students </a:t>
            </a:r>
            <a:r>
              <a:rPr lang="en-US" sz="2800" dirty="0">
                <a:solidFill>
                  <a:schemeClr val="bg1"/>
                </a:solidFill>
                <a:latin typeface="+mj-lt"/>
              </a:rPr>
              <a:t>want to escape the module! </a:t>
            </a:r>
          </a:p>
          <a:p>
            <a:pPr fontAlgn="base"/>
            <a:r>
              <a:rPr lang="en-US" sz="2800" dirty="0">
                <a:solidFill>
                  <a:schemeClr val="bg1"/>
                </a:solidFill>
                <a:latin typeface="+mj-lt"/>
              </a:rPr>
              <a:t> </a:t>
            </a:r>
          </a:p>
          <a:p>
            <a:pPr marL="457200" indent="-457200" fontAlgn="base">
              <a:buFont typeface="Arial" panose="020B0604020202020204" pitchFamily="34" charset="0"/>
              <a:buChar char="•"/>
            </a:pPr>
            <a:r>
              <a:rPr lang="en-US" sz="2800" dirty="0" smtClean="0">
                <a:solidFill>
                  <a:schemeClr val="bg1"/>
                </a:solidFill>
                <a:latin typeface="+mj-lt"/>
              </a:rPr>
              <a:t>Narrative</a:t>
            </a:r>
          </a:p>
          <a:p>
            <a:pPr marL="457200" indent="-457200" fontAlgn="base">
              <a:buFont typeface="Arial" panose="020B0604020202020204" pitchFamily="34" charset="0"/>
              <a:buChar char="•"/>
            </a:pPr>
            <a:r>
              <a:rPr lang="en-US" sz="2800" dirty="0" smtClean="0">
                <a:solidFill>
                  <a:schemeClr val="bg1"/>
                </a:solidFill>
                <a:latin typeface="+mj-lt"/>
              </a:rPr>
              <a:t>Collaboration</a:t>
            </a:r>
            <a:r>
              <a:rPr lang="en-US" sz="2800" dirty="0">
                <a:solidFill>
                  <a:schemeClr val="bg1"/>
                </a:solidFill>
                <a:latin typeface="+mj-lt"/>
              </a:rPr>
              <a:t>... </a:t>
            </a:r>
            <a:r>
              <a:rPr lang="en-US" sz="2800" dirty="0" smtClean="0">
                <a:solidFill>
                  <a:schemeClr val="bg1"/>
                </a:solidFill>
                <a:latin typeface="+mj-lt"/>
              </a:rPr>
              <a:t>??</a:t>
            </a:r>
          </a:p>
          <a:p>
            <a:pPr marL="457200" indent="-457200" fontAlgn="base">
              <a:buFont typeface="Arial" panose="020B0604020202020204" pitchFamily="34" charset="0"/>
              <a:buChar char="•"/>
            </a:pPr>
            <a:r>
              <a:rPr lang="en-US" sz="2800" dirty="0" smtClean="0">
                <a:solidFill>
                  <a:schemeClr val="bg1"/>
                </a:solidFill>
                <a:latin typeface="+mj-lt"/>
              </a:rPr>
              <a:t>Goal-oriented</a:t>
            </a:r>
            <a:endParaRPr lang="en-US" sz="2800" dirty="0">
              <a:solidFill>
                <a:schemeClr val="bg1"/>
              </a:solidFill>
              <a:latin typeface="+mj-lt"/>
            </a:endParaRPr>
          </a:p>
          <a:p>
            <a:pPr marL="457200" indent="-457200" fontAlgn="base">
              <a:buFont typeface="Arial" panose="020B0604020202020204" pitchFamily="34" charset="0"/>
              <a:buChar char="•"/>
            </a:pPr>
            <a:r>
              <a:rPr lang="en-US" sz="2800" dirty="0">
                <a:solidFill>
                  <a:schemeClr val="bg1"/>
                </a:solidFill>
                <a:latin typeface="+mj-lt"/>
              </a:rPr>
              <a:t>Puzzle elements! </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3292" y="2645486"/>
            <a:ext cx="2369909" cy="4212514"/>
          </a:xfrm>
          <a:prstGeom prst="rect">
            <a:avLst/>
          </a:prstGeom>
        </p:spPr>
      </p:pic>
    </p:spTree>
    <p:extLst>
      <p:ext uri="{BB962C8B-B14F-4D97-AF65-F5344CB8AC3E}">
        <p14:creationId xmlns:p14="http://schemas.microsoft.com/office/powerpoint/2010/main" val="1936332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Puzzles and Problem Solving</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2">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816317" cy="523220"/>
          </a:xfrm>
          <a:prstGeom prst="rect">
            <a:avLst/>
          </a:prstGeom>
        </p:spPr>
        <p:txBody>
          <a:bodyPr wrap="square">
            <a:spAutoFit/>
          </a:bodyPr>
          <a:lstStyle/>
          <a:p>
            <a:pPr fontAlgn="base"/>
            <a:r>
              <a:rPr lang="en-US" sz="2800" b="1" dirty="0">
                <a:solidFill>
                  <a:schemeClr val="bg1"/>
                </a:solidFill>
                <a:latin typeface="+mj-lt"/>
              </a:rPr>
              <a:t>Puzzle types &amp; taxonomy </a:t>
            </a:r>
          </a:p>
        </p:txBody>
      </p:sp>
      <p:sp>
        <p:nvSpPr>
          <p:cNvPr id="6" name="Rectangle 3"/>
          <p:cNvSpPr txBox="1">
            <a:spLocks noChangeArrowheads="1"/>
          </p:cNvSpPr>
          <p:nvPr/>
        </p:nvSpPr>
        <p:spPr>
          <a:xfrm>
            <a:off x="381000" y="2362200"/>
            <a:ext cx="7772400" cy="2057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solidFill>
                  <a:schemeClr val="bg1"/>
                </a:solidFill>
                <a:latin typeface="+mj-lt"/>
              </a:rPr>
              <a:t>Logic puzzles (</a:t>
            </a:r>
            <a:r>
              <a:rPr lang="en-GB" dirty="0" err="1" smtClean="0">
                <a:solidFill>
                  <a:schemeClr val="bg1"/>
                </a:solidFill>
                <a:latin typeface="+mj-lt"/>
              </a:rPr>
              <a:t>eg</a:t>
            </a:r>
            <a:r>
              <a:rPr lang="en-GB" dirty="0" smtClean="0">
                <a:solidFill>
                  <a:schemeClr val="bg1"/>
                </a:solidFill>
                <a:latin typeface="+mj-lt"/>
              </a:rPr>
              <a:t> iterative, learning)</a:t>
            </a:r>
          </a:p>
          <a:p>
            <a:r>
              <a:rPr lang="en-GB" dirty="0" smtClean="0">
                <a:solidFill>
                  <a:schemeClr val="bg1"/>
                </a:solidFill>
                <a:latin typeface="+mj-lt"/>
              </a:rPr>
              <a:t>Mechanical puzzles (</a:t>
            </a:r>
            <a:r>
              <a:rPr lang="en-GB" dirty="0" err="1" smtClean="0">
                <a:solidFill>
                  <a:schemeClr val="bg1"/>
                </a:solidFill>
                <a:latin typeface="+mj-lt"/>
              </a:rPr>
              <a:t>eg</a:t>
            </a:r>
            <a:r>
              <a:rPr lang="en-GB" dirty="0" smtClean="0">
                <a:solidFill>
                  <a:schemeClr val="bg1"/>
                </a:solidFill>
                <a:latin typeface="+mj-lt"/>
              </a:rPr>
              <a:t> </a:t>
            </a:r>
            <a:r>
              <a:rPr lang="en-GB" dirty="0" err="1" smtClean="0">
                <a:solidFill>
                  <a:schemeClr val="bg1"/>
                </a:solidFill>
                <a:latin typeface="+mj-lt"/>
              </a:rPr>
              <a:t>routefinding</a:t>
            </a:r>
            <a:r>
              <a:rPr lang="en-GB" dirty="0" smtClean="0">
                <a:solidFill>
                  <a:schemeClr val="bg1"/>
                </a:solidFill>
                <a:latin typeface="+mj-lt"/>
              </a:rPr>
              <a:t>, assembly)</a:t>
            </a:r>
          </a:p>
          <a:p>
            <a:r>
              <a:rPr lang="en-GB" dirty="0" smtClean="0">
                <a:solidFill>
                  <a:schemeClr val="bg1"/>
                </a:solidFill>
                <a:latin typeface="+mj-lt"/>
              </a:rPr>
              <a:t>Codes and ciphers</a:t>
            </a:r>
          </a:p>
          <a:p>
            <a:r>
              <a:rPr lang="en-GB" dirty="0" smtClean="0">
                <a:solidFill>
                  <a:schemeClr val="bg1"/>
                </a:solidFill>
                <a:latin typeface="+mj-lt"/>
              </a:rPr>
              <a:t>Ordering puzzles (LATCH)</a:t>
            </a:r>
          </a:p>
          <a:p>
            <a:r>
              <a:rPr lang="en-GB" dirty="0" smtClean="0">
                <a:solidFill>
                  <a:schemeClr val="bg1"/>
                </a:solidFill>
                <a:latin typeface="+mj-lt"/>
              </a:rPr>
              <a:t>Reveal puzzles (needs a tool to reveal)</a:t>
            </a:r>
          </a:p>
          <a:p>
            <a:r>
              <a:rPr lang="en-GB" dirty="0" smtClean="0">
                <a:solidFill>
                  <a:schemeClr val="bg1"/>
                </a:solidFill>
                <a:latin typeface="+mj-lt"/>
              </a:rPr>
              <a:t>Hidden in plain sight</a:t>
            </a:r>
          </a:p>
        </p:txBody>
      </p:sp>
    </p:spTree>
    <p:extLst>
      <p:ext uri="{BB962C8B-B14F-4D97-AF65-F5344CB8AC3E}">
        <p14:creationId xmlns:p14="http://schemas.microsoft.com/office/powerpoint/2010/main" val="349763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Puzzle categorisation</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47376"/>
            <a:ext cx="12190412" cy="5895386"/>
          </a:xfrm>
          <a:prstGeom prst="rect">
            <a:avLst/>
          </a:prstGeom>
          <a:blipFill dpi="0" rotWithShape="1">
            <a:blip r:embed="rId2">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7" name="Rectangle 3"/>
          <p:cNvSpPr txBox="1">
            <a:spLocks noChangeArrowheads="1"/>
          </p:cNvSpPr>
          <p:nvPr/>
        </p:nvSpPr>
        <p:spPr>
          <a:xfrm>
            <a:off x="598442" y="1524001"/>
            <a:ext cx="10206718" cy="3276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solidFill>
                  <a:schemeClr val="bg1"/>
                </a:solidFill>
                <a:latin typeface="+mj-lt"/>
              </a:rPr>
              <a:t>Learning style</a:t>
            </a:r>
          </a:p>
          <a:p>
            <a:r>
              <a:rPr lang="en-GB" dirty="0" smtClean="0">
                <a:solidFill>
                  <a:schemeClr val="bg1"/>
                </a:solidFill>
                <a:latin typeface="+mj-lt"/>
              </a:rPr>
              <a:t>Senses</a:t>
            </a:r>
          </a:p>
          <a:p>
            <a:r>
              <a:rPr lang="en-GB" dirty="0" smtClean="0">
                <a:solidFill>
                  <a:schemeClr val="bg1"/>
                </a:solidFill>
                <a:latin typeface="+mj-lt"/>
              </a:rPr>
              <a:t>Linguistic, logic, visual/spatial, </a:t>
            </a:r>
            <a:br>
              <a:rPr lang="en-GB" dirty="0" smtClean="0">
                <a:solidFill>
                  <a:schemeClr val="bg1"/>
                </a:solidFill>
                <a:latin typeface="+mj-lt"/>
              </a:rPr>
            </a:br>
            <a:r>
              <a:rPr lang="en-GB" dirty="0" smtClean="0">
                <a:solidFill>
                  <a:schemeClr val="bg1"/>
                </a:solidFill>
                <a:latin typeface="+mj-lt"/>
              </a:rPr>
              <a:t>musical, physical, naturalistic</a:t>
            </a:r>
          </a:p>
          <a:p>
            <a:r>
              <a:rPr lang="en-GB" dirty="0" smtClean="0">
                <a:solidFill>
                  <a:schemeClr val="bg1"/>
                </a:solidFill>
                <a:latin typeface="+mj-lt"/>
              </a:rPr>
              <a:t>Reflector/Pragmatist/Activist/Theorist</a:t>
            </a:r>
          </a:p>
          <a:p>
            <a:r>
              <a:rPr lang="en-GB" dirty="0" smtClean="0">
                <a:solidFill>
                  <a:schemeClr val="bg1"/>
                </a:solidFill>
                <a:latin typeface="+mj-lt"/>
              </a:rPr>
              <a:t>Problem-solving, collaboration, </a:t>
            </a:r>
            <a:br>
              <a:rPr lang="en-GB" dirty="0" smtClean="0">
                <a:solidFill>
                  <a:schemeClr val="bg1"/>
                </a:solidFill>
                <a:latin typeface="+mj-lt"/>
              </a:rPr>
            </a:br>
            <a:r>
              <a:rPr lang="en-GB" dirty="0" smtClean="0">
                <a:solidFill>
                  <a:schemeClr val="bg1"/>
                </a:solidFill>
                <a:latin typeface="+mj-lt"/>
              </a:rPr>
              <a:t>communication, concentration, </a:t>
            </a:r>
            <a:br>
              <a:rPr lang="en-GB" dirty="0" smtClean="0">
                <a:solidFill>
                  <a:schemeClr val="bg1"/>
                </a:solidFill>
                <a:latin typeface="+mj-lt"/>
              </a:rPr>
            </a:br>
            <a:r>
              <a:rPr lang="en-GB" dirty="0" smtClean="0">
                <a:solidFill>
                  <a:schemeClr val="bg1"/>
                </a:solidFill>
                <a:latin typeface="+mj-lt"/>
              </a:rPr>
              <a:t>numeracy literacy…</a:t>
            </a:r>
          </a:p>
          <a:p>
            <a:r>
              <a:rPr lang="en-GB" dirty="0" smtClean="0">
                <a:solidFill>
                  <a:schemeClr val="bg1"/>
                </a:solidFill>
                <a:latin typeface="+mj-lt"/>
              </a:rPr>
              <a:t>Subject knowledge</a:t>
            </a:r>
          </a:p>
          <a:p>
            <a:r>
              <a:rPr lang="en-GB" dirty="0" smtClean="0">
                <a:solidFill>
                  <a:schemeClr val="bg1"/>
                </a:solidFill>
                <a:latin typeface="+mj-lt"/>
              </a:rPr>
              <a:t>Convergent/divergent thinking</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9678" y="1314084"/>
            <a:ext cx="4023924" cy="4358380"/>
          </a:xfrm>
          <a:prstGeom prst="rect">
            <a:avLst/>
          </a:prstGeom>
        </p:spPr>
      </p:pic>
    </p:spTree>
    <p:extLst>
      <p:ext uri="{BB962C8B-B14F-4D97-AF65-F5344CB8AC3E}">
        <p14:creationId xmlns:p14="http://schemas.microsoft.com/office/powerpoint/2010/main" val="367446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lide Number Placeholder 5"/>
          <p:cNvSpPr>
            <a:spLocks noGrp="1"/>
          </p:cNvSpPr>
          <p:nvPr>
            <p:ph type="sldNum" sz="quarter" idx="12"/>
          </p:nvPr>
        </p:nvSpPr>
        <p:spPr>
          <a:noFill/>
        </p:spPr>
        <p:txBody>
          <a:bodyPr/>
          <a:lstStyle/>
          <a:p>
            <a:fld id="{33B236A3-4600-42B8-BD34-E8EA92F0641E}" type="slidenum">
              <a:rPr lang="en-US"/>
              <a:pPr/>
              <a:t>27</a:t>
            </a:fld>
            <a:endParaRPr lang="en-US"/>
          </a:p>
        </p:txBody>
      </p:sp>
      <p:sp>
        <p:nvSpPr>
          <p:cNvPr id="7173" name="Rectangle 2"/>
          <p:cNvSpPr>
            <a:spLocks noGrp="1" noChangeArrowheads="1"/>
          </p:cNvSpPr>
          <p:nvPr>
            <p:ph type="title" idx="4294967295"/>
          </p:nvPr>
        </p:nvSpPr>
        <p:spPr>
          <a:xfrm>
            <a:off x="1905000" y="1219200"/>
            <a:ext cx="7772400" cy="2286000"/>
          </a:xfrm>
        </p:spPr>
        <p:txBody>
          <a:bodyPr/>
          <a:lstStyle/>
          <a:p>
            <a:pPr eaLnBrk="1" hangingPunct="1"/>
            <a:r>
              <a:rPr lang="en-US" dirty="0" smtClean="0">
                <a:ea typeface="ＭＳ Ｐゴシック" pitchFamily="-28" charset="-128"/>
              </a:rPr>
              <a:t>Example puzzle 1</a:t>
            </a:r>
          </a:p>
        </p:txBody>
      </p:sp>
      <p:sp>
        <p:nvSpPr>
          <p:cNvPr id="7174" name="Rectangle 3"/>
          <p:cNvSpPr>
            <a:spLocks noGrp="1" noChangeArrowheads="1"/>
          </p:cNvSpPr>
          <p:nvPr>
            <p:ph type="body" idx="4294967295"/>
          </p:nvPr>
        </p:nvSpPr>
        <p:spPr>
          <a:xfrm>
            <a:off x="1905000" y="2362200"/>
            <a:ext cx="7772400" cy="2057400"/>
          </a:xfrm>
          <a:prstGeom prst="rect">
            <a:avLst/>
          </a:prstGeom>
        </p:spPr>
        <p:txBody>
          <a:bodyPr/>
          <a:lstStyle/>
          <a:p>
            <a:pPr>
              <a:buNone/>
            </a:pPr>
            <a:r>
              <a:rPr lang="en-GB" dirty="0" smtClean="0">
                <a:ea typeface="ＭＳ Ｐゴシック" pitchFamily="-28" charset="-128"/>
              </a:rPr>
              <a:t>This is a puzzle that leads to a</a:t>
            </a:r>
          </a:p>
          <a:p>
            <a:pPr>
              <a:buNone/>
            </a:pPr>
            <a:r>
              <a:rPr lang="en-GB" dirty="0" smtClean="0">
                <a:ea typeface="ＭＳ Ｐゴシック" pitchFamily="-28" charset="-128"/>
              </a:rPr>
              <a:t>letter code for a padlock like this:</a:t>
            </a:r>
          </a:p>
          <a:p>
            <a:pPr>
              <a:buNone/>
            </a:pPr>
            <a:endParaRPr lang="en-GB" dirty="0" smtClean="0">
              <a:ea typeface="ＭＳ Ｐゴシック" pitchFamily="-28" charset="-128"/>
            </a:endParaRPr>
          </a:p>
          <a:p>
            <a:pPr>
              <a:buNone/>
            </a:pPr>
            <a:endParaRPr lang="en-GB" dirty="0" smtClean="0">
              <a:ea typeface="ＭＳ Ｐゴシック" pitchFamily="-28" charset="-128"/>
            </a:endParaRPr>
          </a:p>
          <a:p>
            <a:pPr>
              <a:buNone/>
            </a:pPr>
            <a:r>
              <a:rPr lang="en-GB" b="1" dirty="0" smtClean="0">
                <a:ea typeface="ＭＳ Ｐゴシック" pitchFamily="-28" charset="-128"/>
              </a:rPr>
              <a:t>quack </a:t>
            </a:r>
            <a:r>
              <a:rPr lang="en-GB" b="1" dirty="0" err="1" smtClean="0">
                <a:ea typeface="ＭＳ Ｐゴシック" pitchFamily="-28" charset="-128"/>
              </a:rPr>
              <a:t>viz</a:t>
            </a:r>
            <a:r>
              <a:rPr lang="en-GB" b="1" dirty="0" smtClean="0">
                <a:ea typeface="ＭＳ Ｐゴシック" pitchFamily="-28" charset="-128"/>
              </a:rPr>
              <a:t> fjords next </a:t>
            </a:r>
            <a:r>
              <a:rPr lang="en-GB" b="1" dirty="0" err="1" smtClean="0">
                <a:ea typeface="ＭＳ Ｐゴシック" pitchFamily="-28" charset="-128"/>
              </a:rPr>
              <a:t>bmw</a:t>
            </a:r>
            <a:endParaRPr lang="en-GB" b="1" dirty="0" smtClean="0">
              <a:ea typeface="ＭＳ Ｐゴシック" pitchFamily="-28" charset="-128"/>
            </a:endParaRPr>
          </a:p>
          <a:p>
            <a:pPr>
              <a:buNone/>
            </a:pPr>
            <a:endParaRPr lang="en-GB" dirty="0" smtClean="0">
              <a:ea typeface="ＭＳ Ｐゴシック" pitchFamily="-28" charset="-128"/>
            </a:endParaRPr>
          </a:p>
          <a:p>
            <a:pPr>
              <a:buNone/>
            </a:pPr>
            <a:endParaRPr lang="en-GB" dirty="0" smtClean="0">
              <a:ea typeface="ＭＳ Ｐゴシック" pitchFamily="-28" charset="-128"/>
            </a:endParaRPr>
          </a:p>
        </p:txBody>
      </p:sp>
      <p:sp>
        <p:nvSpPr>
          <p:cNvPr id="52226" name="AutoShape 2" descr="Image result for letter padlock"/>
          <p:cNvSpPr>
            <a:spLocks noChangeAspect="1" noChangeArrowheads="1"/>
          </p:cNvSpPr>
          <p:nvPr/>
        </p:nvSpPr>
        <p:spPr bwMode="auto">
          <a:xfrm>
            <a:off x="1666875" y="-12223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2228" name="AutoShape 4" descr="Image result for letter padlock"/>
          <p:cNvSpPr>
            <a:spLocks noChangeAspect="1" noChangeArrowheads="1"/>
          </p:cNvSpPr>
          <p:nvPr/>
        </p:nvSpPr>
        <p:spPr bwMode="auto">
          <a:xfrm>
            <a:off x="1666875" y="-12223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2230" name="AutoShape 6" descr="Image result for letter padlock"/>
          <p:cNvSpPr>
            <a:spLocks noChangeAspect="1" noChangeArrowheads="1"/>
          </p:cNvSpPr>
          <p:nvPr/>
        </p:nvSpPr>
        <p:spPr bwMode="auto">
          <a:xfrm>
            <a:off x="1666875" y="-12223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52232" name="Picture 8" descr="Image result for letter padlock"/>
          <p:cNvPicPr>
            <a:picLocks noChangeAspect="1" noChangeArrowheads="1"/>
          </p:cNvPicPr>
          <p:nvPr/>
        </p:nvPicPr>
        <p:blipFill>
          <a:blip r:embed="rId3"/>
          <a:srcRect l="4077"/>
          <a:stretch>
            <a:fillRect/>
          </a:stretch>
        </p:blipFill>
        <p:spPr bwMode="auto">
          <a:xfrm>
            <a:off x="7272590" y="1686834"/>
            <a:ext cx="3663822" cy="4124325"/>
          </a:xfrm>
          <a:prstGeom prst="rect">
            <a:avLst/>
          </a:prstGeom>
          <a:noFill/>
        </p:spPr>
      </p:pic>
    </p:spTree>
    <p:extLst>
      <p:ext uri="{BB962C8B-B14F-4D97-AF65-F5344CB8AC3E}">
        <p14:creationId xmlns:p14="http://schemas.microsoft.com/office/powerpoint/2010/main" val="26003055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lide Number Placeholder 5"/>
          <p:cNvSpPr>
            <a:spLocks noGrp="1"/>
          </p:cNvSpPr>
          <p:nvPr>
            <p:ph type="sldNum" sz="quarter" idx="12"/>
          </p:nvPr>
        </p:nvSpPr>
        <p:spPr>
          <a:noFill/>
        </p:spPr>
        <p:txBody>
          <a:bodyPr/>
          <a:lstStyle/>
          <a:p>
            <a:fld id="{33B236A3-4600-42B8-BD34-E8EA92F0641E}" type="slidenum">
              <a:rPr lang="en-US"/>
              <a:pPr/>
              <a:t>28</a:t>
            </a:fld>
            <a:endParaRPr lang="en-US"/>
          </a:p>
        </p:txBody>
      </p:sp>
      <p:sp>
        <p:nvSpPr>
          <p:cNvPr id="7173" name="Rectangle 2"/>
          <p:cNvSpPr>
            <a:spLocks noGrp="1" noChangeArrowheads="1"/>
          </p:cNvSpPr>
          <p:nvPr>
            <p:ph type="title" idx="4294967295"/>
          </p:nvPr>
        </p:nvSpPr>
        <p:spPr>
          <a:xfrm>
            <a:off x="1905000" y="1219200"/>
            <a:ext cx="7772400" cy="2286000"/>
          </a:xfrm>
        </p:spPr>
        <p:txBody>
          <a:bodyPr/>
          <a:lstStyle/>
          <a:p>
            <a:pPr eaLnBrk="1" hangingPunct="1"/>
            <a:r>
              <a:rPr lang="en-US" dirty="0" smtClean="0">
                <a:ea typeface="ＭＳ Ｐゴシック" pitchFamily="-28" charset="-128"/>
              </a:rPr>
              <a:t>Example puzzles</a:t>
            </a:r>
          </a:p>
        </p:txBody>
      </p:sp>
      <p:sp>
        <p:nvSpPr>
          <p:cNvPr id="7174" name="Rectangle 3"/>
          <p:cNvSpPr>
            <a:spLocks noGrp="1" noChangeArrowheads="1"/>
          </p:cNvSpPr>
          <p:nvPr>
            <p:ph type="body" idx="4294967295"/>
          </p:nvPr>
        </p:nvSpPr>
        <p:spPr>
          <a:xfrm>
            <a:off x="1905000" y="2362200"/>
            <a:ext cx="7772400" cy="2057400"/>
          </a:xfrm>
          <a:prstGeom prst="rect">
            <a:avLst/>
          </a:prstGeom>
        </p:spPr>
        <p:txBody>
          <a:bodyPr/>
          <a:lstStyle/>
          <a:p>
            <a:pPr>
              <a:buNone/>
            </a:pPr>
            <a:r>
              <a:rPr lang="en-GB" dirty="0" smtClean="0">
                <a:ea typeface="ＭＳ Ｐゴシック" pitchFamily="-28" charset="-128"/>
              </a:rPr>
              <a:t>This is a puzzle that leads to a</a:t>
            </a:r>
          </a:p>
          <a:p>
            <a:pPr>
              <a:buNone/>
            </a:pPr>
            <a:r>
              <a:rPr lang="en-GB" dirty="0" smtClean="0">
                <a:ea typeface="ＭＳ Ｐゴシック" pitchFamily="-28" charset="-128"/>
              </a:rPr>
              <a:t>letter code for a padlock like this:</a:t>
            </a:r>
          </a:p>
          <a:p>
            <a:pPr>
              <a:buNone/>
            </a:pPr>
            <a:endParaRPr lang="en-GB" dirty="0" smtClean="0">
              <a:ea typeface="ＭＳ Ｐゴシック" pitchFamily="-28" charset="-128"/>
            </a:endParaRPr>
          </a:p>
          <a:p>
            <a:pPr>
              <a:buNone/>
            </a:pPr>
            <a:r>
              <a:rPr lang="en-GB" dirty="0" smtClean="0">
                <a:ea typeface="ＭＳ Ｐゴシック" pitchFamily="-28" charset="-128"/>
              </a:rPr>
              <a:t>quack </a:t>
            </a:r>
            <a:r>
              <a:rPr lang="en-GB" dirty="0" err="1" smtClean="0">
                <a:ea typeface="ＭＳ Ｐゴシック" pitchFamily="-28" charset="-128"/>
              </a:rPr>
              <a:t>viz</a:t>
            </a:r>
            <a:r>
              <a:rPr lang="en-GB" dirty="0" smtClean="0">
                <a:ea typeface="ＭＳ Ｐゴシック" pitchFamily="-28" charset="-128"/>
              </a:rPr>
              <a:t> fjords next </a:t>
            </a:r>
            <a:r>
              <a:rPr lang="en-GB" dirty="0" err="1" smtClean="0">
                <a:ea typeface="ＭＳ Ｐゴシック" pitchFamily="-28" charset="-128"/>
              </a:rPr>
              <a:t>bmw</a:t>
            </a:r>
            <a:endParaRPr lang="en-GB" dirty="0" smtClean="0">
              <a:ea typeface="ＭＳ Ｐゴシック" pitchFamily="-28" charset="-128"/>
            </a:endParaRPr>
          </a:p>
          <a:p>
            <a:pPr>
              <a:buNone/>
            </a:pPr>
            <a:endParaRPr lang="en-GB" dirty="0" smtClean="0">
              <a:ea typeface="ＭＳ Ｐゴシック" pitchFamily="-28" charset="-128"/>
            </a:endParaRPr>
          </a:p>
          <a:p>
            <a:pPr>
              <a:buNone/>
            </a:pPr>
            <a:endParaRPr lang="en-GB" dirty="0" smtClean="0">
              <a:ea typeface="ＭＳ Ｐゴシック" pitchFamily="-28" charset="-128"/>
            </a:endParaRPr>
          </a:p>
        </p:txBody>
      </p:sp>
      <p:sp>
        <p:nvSpPr>
          <p:cNvPr id="52226" name="AutoShape 2" descr="Image result for letter padlock"/>
          <p:cNvSpPr>
            <a:spLocks noChangeAspect="1" noChangeArrowheads="1"/>
          </p:cNvSpPr>
          <p:nvPr/>
        </p:nvSpPr>
        <p:spPr bwMode="auto">
          <a:xfrm>
            <a:off x="1666875" y="-12223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2228" name="AutoShape 4" descr="Image result for letter padlock"/>
          <p:cNvSpPr>
            <a:spLocks noChangeAspect="1" noChangeArrowheads="1"/>
          </p:cNvSpPr>
          <p:nvPr/>
        </p:nvSpPr>
        <p:spPr bwMode="auto">
          <a:xfrm>
            <a:off x="1666875" y="-12223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2230" name="AutoShape 6" descr="Image result for letter padlock"/>
          <p:cNvSpPr>
            <a:spLocks noChangeAspect="1" noChangeArrowheads="1"/>
          </p:cNvSpPr>
          <p:nvPr/>
        </p:nvSpPr>
        <p:spPr bwMode="auto">
          <a:xfrm>
            <a:off x="1666875" y="-12223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56322" name="Picture 2"/>
          <p:cNvPicPr>
            <a:picLocks noChangeAspect="1" noChangeArrowheads="1"/>
          </p:cNvPicPr>
          <p:nvPr/>
        </p:nvPicPr>
        <p:blipFill>
          <a:blip r:embed="rId3"/>
          <a:srcRect/>
          <a:stretch>
            <a:fillRect/>
          </a:stretch>
        </p:blipFill>
        <p:spPr bwMode="auto">
          <a:xfrm>
            <a:off x="1866286" y="1257883"/>
            <a:ext cx="8801715" cy="4898442"/>
          </a:xfrm>
          <a:prstGeom prst="rect">
            <a:avLst/>
          </a:prstGeom>
          <a:noFill/>
          <a:ln w="9525">
            <a:noFill/>
            <a:miter lim="800000"/>
            <a:headEnd/>
            <a:tailEnd/>
          </a:ln>
        </p:spPr>
      </p:pic>
      <p:sp>
        <p:nvSpPr>
          <p:cNvPr id="2" name="TextBox 1"/>
          <p:cNvSpPr txBox="1"/>
          <p:nvPr/>
        </p:nvSpPr>
        <p:spPr>
          <a:xfrm>
            <a:off x="1866285" y="1286822"/>
            <a:ext cx="3540602" cy="523220"/>
          </a:xfrm>
          <a:prstGeom prst="rect">
            <a:avLst/>
          </a:prstGeom>
          <a:solidFill>
            <a:schemeClr val="bg1"/>
          </a:solidFill>
        </p:spPr>
        <p:txBody>
          <a:bodyPr wrap="square" rtlCol="0">
            <a:spAutoFit/>
          </a:bodyPr>
          <a:lstStyle/>
          <a:p>
            <a:r>
              <a:rPr lang="en-GB" sz="2800" dirty="0">
                <a:latin typeface="+mj-lt"/>
              </a:rPr>
              <a:t>10-8-16-41-43-54-31</a:t>
            </a:r>
          </a:p>
        </p:txBody>
      </p:sp>
      <p:pic>
        <p:nvPicPr>
          <p:cNvPr id="12" name="Picture 4" descr="Image result for directional padlock"/>
          <p:cNvPicPr>
            <a:picLocks noChangeAspect="1" noChangeArrowheads="1"/>
          </p:cNvPicPr>
          <p:nvPr/>
        </p:nvPicPr>
        <p:blipFill>
          <a:blip r:embed="rId4"/>
          <a:srcRect l="21997" r="21508"/>
          <a:stretch>
            <a:fillRect/>
          </a:stretch>
        </p:blipFill>
        <p:spPr bwMode="auto">
          <a:xfrm>
            <a:off x="9596536" y="4057359"/>
            <a:ext cx="842865" cy="1491935"/>
          </a:xfrm>
          <a:prstGeom prst="rect">
            <a:avLst/>
          </a:prstGeom>
          <a:noFill/>
        </p:spPr>
      </p:pic>
    </p:spTree>
    <p:extLst>
      <p:ext uri="{BB962C8B-B14F-4D97-AF65-F5344CB8AC3E}">
        <p14:creationId xmlns:p14="http://schemas.microsoft.com/office/powerpoint/2010/main" val="9412223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98984"/>
            <a:ext cx="10056812" cy="698501"/>
          </a:xfrm>
        </p:spPr>
        <p:txBody>
          <a:bodyPr/>
          <a:lstStyle/>
          <a:p>
            <a:r>
              <a:rPr lang="en-GB" dirty="0" smtClean="0"/>
              <a:t>Using Puzzles</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816317" cy="3970318"/>
          </a:xfrm>
          <a:prstGeom prst="rect">
            <a:avLst/>
          </a:prstGeom>
        </p:spPr>
        <p:txBody>
          <a:bodyPr wrap="square">
            <a:spAutoFit/>
          </a:bodyPr>
          <a:lstStyle/>
          <a:p>
            <a:pPr fontAlgn="base"/>
            <a:r>
              <a:rPr lang="en-US" sz="2800" dirty="0" smtClean="0">
                <a:solidFill>
                  <a:schemeClr val="bg1"/>
                </a:solidFill>
                <a:latin typeface="+mj-lt"/>
              </a:rPr>
              <a:t>Suggest </a:t>
            </a:r>
            <a:r>
              <a:rPr lang="en-US" sz="2800" dirty="0">
                <a:solidFill>
                  <a:schemeClr val="bg1"/>
                </a:solidFill>
                <a:latin typeface="+mj-lt"/>
              </a:rPr>
              <a:t>start with: </a:t>
            </a:r>
          </a:p>
          <a:p>
            <a:pPr marL="457200" indent="-457200" fontAlgn="base">
              <a:buFont typeface="Arial" panose="020B0604020202020204" pitchFamily="34" charset="0"/>
              <a:buChar char="•"/>
            </a:pPr>
            <a:r>
              <a:rPr lang="en-US" sz="2800" dirty="0">
                <a:solidFill>
                  <a:schemeClr val="bg1"/>
                </a:solidFill>
                <a:latin typeface="+mj-lt"/>
              </a:rPr>
              <a:t>Quest – learner does research and finds out the answer to unlock the next level </a:t>
            </a:r>
          </a:p>
          <a:p>
            <a:pPr marL="457200" indent="-457200" fontAlgn="base">
              <a:buFont typeface="Arial" panose="020B0604020202020204" pitchFamily="34" charset="0"/>
              <a:buChar char="•"/>
            </a:pPr>
            <a:r>
              <a:rPr lang="en-US" sz="2800" dirty="0">
                <a:solidFill>
                  <a:schemeClr val="bg1"/>
                </a:solidFill>
                <a:latin typeface="+mj-lt"/>
              </a:rPr>
              <a:t>Logic puzzle </a:t>
            </a:r>
          </a:p>
          <a:p>
            <a:pPr marL="457200" indent="-457200" fontAlgn="base">
              <a:buFont typeface="Arial" panose="020B0604020202020204" pitchFamily="34" charset="0"/>
              <a:buChar char="•"/>
            </a:pPr>
            <a:r>
              <a:rPr lang="en-US" sz="2800" dirty="0">
                <a:solidFill>
                  <a:schemeClr val="bg1"/>
                </a:solidFill>
                <a:latin typeface="+mj-lt"/>
              </a:rPr>
              <a:t>Code </a:t>
            </a:r>
          </a:p>
          <a:p>
            <a:pPr fontAlgn="base"/>
            <a:r>
              <a:rPr lang="en-US" sz="2800" dirty="0">
                <a:solidFill>
                  <a:schemeClr val="bg1"/>
                </a:solidFill>
                <a:latin typeface="+mj-lt"/>
              </a:rPr>
              <a:t> </a:t>
            </a:r>
          </a:p>
          <a:p>
            <a:pPr fontAlgn="base"/>
            <a:r>
              <a:rPr lang="en-US" sz="2800" dirty="0" smtClean="0">
                <a:solidFill>
                  <a:schemeClr val="bg1"/>
                </a:solidFill>
                <a:latin typeface="+mj-lt"/>
              </a:rPr>
              <a:t>Can be a branching </a:t>
            </a:r>
            <a:r>
              <a:rPr lang="en-US" sz="2800" dirty="0">
                <a:solidFill>
                  <a:schemeClr val="bg1"/>
                </a:solidFill>
                <a:latin typeface="+mj-lt"/>
              </a:rPr>
              <a:t>activity </a:t>
            </a:r>
            <a:r>
              <a:rPr lang="en-US" sz="2800" dirty="0" smtClean="0">
                <a:solidFill>
                  <a:schemeClr val="bg1"/>
                </a:solidFill>
                <a:latin typeface="+mj-lt"/>
              </a:rPr>
              <a:t>or choices</a:t>
            </a:r>
            <a:r>
              <a:rPr lang="en-US" sz="2800" dirty="0">
                <a:solidFill>
                  <a:schemeClr val="bg1"/>
                </a:solidFill>
                <a:latin typeface="+mj-lt"/>
              </a:rPr>
              <a:t> </a:t>
            </a:r>
            <a:r>
              <a:rPr lang="en-US" sz="2800" dirty="0" smtClean="0">
                <a:solidFill>
                  <a:schemeClr val="bg1"/>
                </a:solidFill>
                <a:latin typeface="+mj-lt"/>
              </a:rPr>
              <a:t>at </a:t>
            </a:r>
            <a:r>
              <a:rPr lang="en-US" sz="2800" dirty="0">
                <a:solidFill>
                  <a:schemeClr val="bg1"/>
                </a:solidFill>
                <a:latin typeface="+mj-lt"/>
              </a:rPr>
              <a:t>each level </a:t>
            </a:r>
          </a:p>
          <a:p>
            <a:pPr fontAlgn="base"/>
            <a:r>
              <a:rPr lang="en-US" sz="2800" dirty="0">
                <a:solidFill>
                  <a:schemeClr val="bg1"/>
                </a:solidFill>
                <a:latin typeface="+mj-lt"/>
              </a:rPr>
              <a:t>Collaboration  </a:t>
            </a:r>
            <a:r>
              <a:rPr lang="en-US" sz="2800" dirty="0" smtClean="0">
                <a:solidFill>
                  <a:schemeClr val="bg1"/>
                </a:solidFill>
                <a:latin typeface="+mj-lt"/>
              </a:rPr>
              <a:t>- students collaborate </a:t>
            </a:r>
            <a:r>
              <a:rPr lang="en-US" sz="2800" dirty="0">
                <a:solidFill>
                  <a:schemeClr val="bg1"/>
                </a:solidFill>
                <a:latin typeface="+mj-lt"/>
              </a:rPr>
              <a:t>in creating their own puzzles </a:t>
            </a:r>
            <a:r>
              <a:rPr lang="en-US" sz="2800" dirty="0" smtClean="0">
                <a:solidFill>
                  <a:schemeClr val="bg1"/>
                </a:solidFill>
                <a:latin typeface="+mj-lt"/>
              </a:rPr>
              <a:t> (game jam)</a:t>
            </a:r>
            <a:endParaRPr lang="en-US" sz="2800" dirty="0">
              <a:solidFill>
                <a:schemeClr val="bg1"/>
              </a:solidFill>
              <a:latin typeface="+mj-lt"/>
            </a:endParaRPr>
          </a:p>
        </p:txBody>
      </p:sp>
    </p:spTree>
    <p:extLst>
      <p:ext uri="{BB962C8B-B14F-4D97-AF65-F5344CB8AC3E}">
        <p14:creationId xmlns:p14="http://schemas.microsoft.com/office/powerpoint/2010/main" val="3554762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Examples to try</a:t>
            </a:r>
            <a:endParaRPr lang="en-GB" dirty="0"/>
          </a:p>
        </p:txBody>
      </p:sp>
      <p:sp>
        <p:nvSpPr>
          <p:cNvPr id="3" name="Content Placeholder 2"/>
          <p:cNvSpPr>
            <a:spLocks noGrp="1"/>
          </p:cNvSpPr>
          <p:nvPr/>
        </p:nvSpPr>
        <p:spPr bwMode="auto">
          <a:xfrm>
            <a:off x="976184" y="1853513"/>
            <a:ext cx="9947189" cy="43619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32553"/>
              </a:buClr>
              <a:buChar char="•"/>
              <a:defRPr sz="2600">
                <a:solidFill>
                  <a:srgbClr val="4D3A31"/>
                </a:solidFill>
                <a:latin typeface="+mn-lt"/>
                <a:ea typeface="ＭＳ Ｐゴシック" pitchFamily="-8" charset="-128"/>
                <a:cs typeface="ＭＳ Ｐゴシック" pitchFamily="-8" charset="-128"/>
              </a:defRPr>
            </a:lvl1pPr>
            <a:lvl2pPr marL="742950" indent="-285750" algn="l" rtl="0" eaLnBrk="0" fontAlgn="base" hangingPunct="0">
              <a:spcBef>
                <a:spcPct val="20000"/>
              </a:spcBef>
              <a:spcAft>
                <a:spcPct val="0"/>
              </a:spcAft>
              <a:buChar char="–"/>
              <a:defRPr sz="2400">
                <a:solidFill>
                  <a:srgbClr val="4D3A31"/>
                </a:solidFill>
                <a:latin typeface="+mn-lt"/>
                <a:ea typeface="ＭＳ Ｐゴシック" pitchFamily="-8" charset="-128"/>
              </a:defRPr>
            </a:lvl2pPr>
            <a:lvl3pPr marL="1143000" indent="-228600" algn="l" rtl="0" eaLnBrk="0" fontAlgn="base" hangingPunct="0">
              <a:spcBef>
                <a:spcPct val="20000"/>
              </a:spcBef>
              <a:spcAft>
                <a:spcPct val="0"/>
              </a:spcAft>
              <a:buChar char="•"/>
              <a:defRPr sz="2200">
                <a:solidFill>
                  <a:srgbClr val="4D3A31"/>
                </a:solidFill>
                <a:latin typeface="+mn-lt"/>
                <a:ea typeface="ＭＳ Ｐゴシック" pitchFamily="-8" charset="-128"/>
              </a:defRPr>
            </a:lvl3pPr>
            <a:lvl4pPr marL="1562100" indent="-228600" algn="l" rtl="0" eaLnBrk="0" fontAlgn="base" hangingPunct="0">
              <a:spcBef>
                <a:spcPct val="20000"/>
              </a:spcBef>
              <a:spcAft>
                <a:spcPct val="0"/>
              </a:spcAft>
              <a:buChar char="–"/>
              <a:defRPr sz="2000">
                <a:solidFill>
                  <a:srgbClr val="4D3A31"/>
                </a:solidFill>
                <a:latin typeface="+mn-lt"/>
                <a:ea typeface="ＭＳ Ｐゴシック" pitchFamily="-8" charset="-128"/>
              </a:defRPr>
            </a:lvl4pPr>
            <a:lvl5pPr marL="1981200" indent="-228600" algn="l" rtl="0" eaLnBrk="0" fontAlgn="base" hangingPunct="0">
              <a:spcBef>
                <a:spcPct val="20000"/>
              </a:spcBef>
              <a:spcAft>
                <a:spcPct val="0"/>
              </a:spcAft>
              <a:buChar char="»"/>
              <a:defRPr sz="2000">
                <a:solidFill>
                  <a:srgbClr val="4D3A31"/>
                </a:solidFill>
                <a:latin typeface="+mn-lt"/>
                <a:ea typeface="ＭＳ Ｐゴシック" pitchFamily="-8" charset="-128"/>
              </a:defRPr>
            </a:lvl5pPr>
            <a:lvl6pPr marL="2438400" indent="-228600" algn="l" rtl="0" fontAlgn="base">
              <a:spcBef>
                <a:spcPct val="20000"/>
              </a:spcBef>
              <a:spcAft>
                <a:spcPct val="0"/>
              </a:spcAft>
              <a:buChar char="»"/>
              <a:defRPr sz="2000">
                <a:solidFill>
                  <a:srgbClr val="4D3A31"/>
                </a:solidFill>
                <a:latin typeface="+mn-lt"/>
                <a:ea typeface="ＭＳ Ｐゴシック" pitchFamily="-8" charset="-128"/>
              </a:defRPr>
            </a:lvl6pPr>
            <a:lvl7pPr marL="2895600" indent="-228600" algn="l" rtl="0" fontAlgn="base">
              <a:spcBef>
                <a:spcPct val="20000"/>
              </a:spcBef>
              <a:spcAft>
                <a:spcPct val="0"/>
              </a:spcAft>
              <a:buChar char="»"/>
              <a:defRPr sz="2000">
                <a:solidFill>
                  <a:srgbClr val="4D3A31"/>
                </a:solidFill>
                <a:latin typeface="+mn-lt"/>
                <a:ea typeface="ＭＳ Ｐゴシック" pitchFamily="-8" charset="-128"/>
              </a:defRPr>
            </a:lvl7pPr>
            <a:lvl8pPr marL="3352800" indent="-228600" algn="l" rtl="0" fontAlgn="base">
              <a:spcBef>
                <a:spcPct val="20000"/>
              </a:spcBef>
              <a:spcAft>
                <a:spcPct val="0"/>
              </a:spcAft>
              <a:buChar char="»"/>
              <a:defRPr sz="2000">
                <a:solidFill>
                  <a:srgbClr val="4D3A31"/>
                </a:solidFill>
                <a:latin typeface="+mn-lt"/>
                <a:ea typeface="ＭＳ Ｐゴシック" pitchFamily="-8" charset="-128"/>
              </a:defRPr>
            </a:lvl8pPr>
            <a:lvl9pPr marL="3810000" indent="-228600" algn="l" rtl="0" fontAlgn="base">
              <a:spcBef>
                <a:spcPct val="20000"/>
              </a:spcBef>
              <a:spcAft>
                <a:spcPct val="0"/>
              </a:spcAft>
              <a:buChar char="»"/>
              <a:defRPr sz="2000">
                <a:solidFill>
                  <a:srgbClr val="4D3A31"/>
                </a:solidFill>
                <a:latin typeface="+mn-lt"/>
                <a:ea typeface="ＭＳ Ｐゴシック" pitchFamily="-8" charset="-128"/>
              </a:defRPr>
            </a:lvl9pPr>
          </a:lstStyle>
          <a:p>
            <a:r>
              <a:rPr lang="en-US" sz="2400" b="1" dirty="0" smtClean="0">
                <a:latin typeface="+mj-lt"/>
              </a:rPr>
              <a:t>Farmer</a:t>
            </a:r>
            <a:r>
              <a:rPr lang="en-US" sz="2400" dirty="0" smtClean="0">
                <a:latin typeface="+mj-lt"/>
              </a:rPr>
              <a:t> </a:t>
            </a:r>
            <a:r>
              <a:rPr lang="en-US" sz="2400" dirty="0">
                <a:latin typeface="+mj-lt"/>
              </a:rPr>
              <a:t>(fox/chicken/grain) </a:t>
            </a:r>
            <a:r>
              <a:rPr lang="en-US" sz="2400" dirty="0" smtClean="0">
                <a:latin typeface="+mj-lt"/>
              </a:rPr>
              <a:t>puzzle</a:t>
            </a:r>
            <a:r>
              <a:rPr lang="en-US" sz="2400" dirty="0">
                <a:latin typeface="+mj-lt"/>
              </a:rPr>
              <a:t>: </a:t>
            </a:r>
            <a:r>
              <a:rPr lang="en-US" sz="2400" dirty="0" smtClean="0">
                <a:latin typeface="+mj-lt"/>
              </a:rPr>
              <a:t/>
            </a:r>
            <a:br>
              <a:rPr lang="en-US" sz="2400" dirty="0" smtClean="0">
                <a:latin typeface="+mj-lt"/>
              </a:rPr>
            </a:br>
            <a:r>
              <a:rPr lang="en-US" sz="2400" u="sng" dirty="0" smtClean="0">
                <a:latin typeface="+mj-lt"/>
                <a:hlinkClick r:id="rId2"/>
              </a:rPr>
              <a:t>https</a:t>
            </a:r>
            <a:r>
              <a:rPr lang="en-US" sz="2400" u="sng" dirty="0">
                <a:latin typeface="+mj-lt"/>
                <a:hlinkClick r:id="rId2"/>
              </a:rPr>
              <a:t>://xot.xerte.org.uk/play.php?template_id=9&amp;page=21</a:t>
            </a:r>
            <a:r>
              <a:rPr lang="en-US" sz="2400" dirty="0">
                <a:latin typeface="+mj-lt"/>
              </a:rPr>
              <a:t>  </a:t>
            </a:r>
            <a:endParaRPr lang="en-US" sz="2400" dirty="0" smtClean="0">
              <a:latin typeface="+mj-lt"/>
            </a:endParaRPr>
          </a:p>
          <a:p>
            <a:r>
              <a:rPr lang="en-US" sz="2400" b="1" dirty="0" err="1" smtClean="0">
                <a:latin typeface="+mj-lt"/>
              </a:rPr>
              <a:t>Foodle</a:t>
            </a:r>
            <a:r>
              <a:rPr lang="en-US" sz="2400" b="1" dirty="0" smtClean="0">
                <a:latin typeface="+mj-lt"/>
              </a:rPr>
              <a:t>: </a:t>
            </a:r>
            <a:r>
              <a:rPr lang="en-US" sz="2400" dirty="0" smtClean="0">
                <a:latin typeface="+mj-lt"/>
              </a:rPr>
              <a:t>Search Moodle  Password: </a:t>
            </a:r>
            <a:r>
              <a:rPr lang="en-US" sz="2400" dirty="0" err="1" smtClean="0">
                <a:latin typeface="+mj-lt"/>
              </a:rPr>
              <a:t>SoftChase</a:t>
            </a:r>
            <a:r>
              <a:rPr lang="en-US" sz="2400" dirty="0" smtClean="0">
                <a:latin typeface="+mj-lt"/>
              </a:rPr>
              <a:t>££</a:t>
            </a:r>
          </a:p>
          <a:p>
            <a:r>
              <a:rPr lang="en-US" sz="2400" b="1" dirty="0" smtClean="0">
                <a:latin typeface="+mj-lt"/>
              </a:rPr>
              <a:t>All Aboard Digital Skills </a:t>
            </a:r>
            <a:r>
              <a:rPr lang="en-US" sz="2400" dirty="0" smtClean="0">
                <a:latin typeface="+mj-lt"/>
              </a:rPr>
              <a:t>(information about, not ready to play yet)  </a:t>
            </a:r>
            <a:r>
              <a:rPr lang="en-US" sz="2400" dirty="0">
                <a:latin typeface="+mj-lt"/>
                <a:hlinkClick r:id="rId3"/>
              </a:rPr>
              <a:t>http://www.allaboardhe.ie</a:t>
            </a:r>
            <a:r>
              <a:rPr lang="en-US" sz="2400" dirty="0" smtClean="0">
                <a:latin typeface="+mj-lt"/>
                <a:hlinkClick r:id="rId3"/>
              </a:rPr>
              <a:t>/</a:t>
            </a:r>
            <a:endParaRPr lang="en-US" sz="2400" dirty="0" smtClean="0">
              <a:latin typeface="+mj-lt"/>
            </a:endParaRPr>
          </a:p>
          <a:p>
            <a:r>
              <a:rPr lang="en-US" sz="2400" b="1" dirty="0">
                <a:latin typeface="+mj-lt"/>
              </a:rPr>
              <a:t>Inanimate </a:t>
            </a:r>
            <a:r>
              <a:rPr lang="en-US" sz="2400" b="1" dirty="0" smtClean="0">
                <a:latin typeface="+mj-lt"/>
              </a:rPr>
              <a:t>Alice </a:t>
            </a:r>
            <a:r>
              <a:rPr lang="en-US" sz="2400" dirty="0" smtClean="0">
                <a:latin typeface="+mj-lt"/>
              </a:rPr>
              <a:t>interactive fiction </a:t>
            </a:r>
            <a:r>
              <a:rPr lang="en-US" sz="2400" dirty="0">
                <a:latin typeface="+mj-lt"/>
                <a:hlinkClick r:id="rId4"/>
              </a:rPr>
              <a:t>https://inanimatealice.com</a:t>
            </a:r>
            <a:r>
              <a:rPr lang="en-US" sz="2400" dirty="0" smtClean="0">
                <a:latin typeface="+mj-lt"/>
                <a:hlinkClick r:id="rId4"/>
              </a:rPr>
              <a:t>/</a:t>
            </a:r>
            <a:endParaRPr lang="en-US" sz="2400" dirty="0" smtClean="0">
              <a:latin typeface="+mj-lt"/>
            </a:endParaRPr>
          </a:p>
          <a:p>
            <a:r>
              <a:rPr lang="en-US" sz="2400" b="1" dirty="0" smtClean="0">
                <a:latin typeface="+mj-lt"/>
              </a:rPr>
              <a:t>Breathe </a:t>
            </a:r>
            <a:r>
              <a:rPr lang="en-US" sz="2400" dirty="0" smtClean="0">
                <a:latin typeface="+mj-lt"/>
              </a:rPr>
              <a:t>(must use your smartphone for this one) – an interactive </a:t>
            </a:r>
            <a:r>
              <a:rPr lang="en-US" sz="2400" dirty="0">
                <a:latin typeface="+mj-lt"/>
              </a:rPr>
              <a:t>ghost story – go to </a:t>
            </a:r>
            <a:r>
              <a:rPr lang="en-US" sz="2400" dirty="0">
                <a:latin typeface="+mj-lt"/>
                <a:hlinkClick r:id="rId5"/>
              </a:rPr>
              <a:t>https://www.breathe-story.com</a:t>
            </a:r>
            <a:r>
              <a:rPr lang="en-US" sz="2400" dirty="0" smtClean="0">
                <a:latin typeface="+mj-lt"/>
                <a:hlinkClick r:id="rId5"/>
              </a:rPr>
              <a:t>/</a:t>
            </a:r>
            <a:r>
              <a:rPr lang="en-US" sz="2400" dirty="0" smtClean="0">
                <a:latin typeface="+mj-lt"/>
              </a:rPr>
              <a:t> and follow the instructions. </a:t>
            </a:r>
            <a:endParaRPr lang="en-US" sz="2400" dirty="0"/>
          </a:p>
          <a:p>
            <a:endParaRPr lang="en-US" sz="2400" dirty="0" smtClean="0">
              <a:latin typeface="+mj-lt"/>
            </a:endParaRPr>
          </a:p>
          <a:p>
            <a:endParaRPr lang="en-US" dirty="0">
              <a:latin typeface="+mj-lt"/>
            </a:endParaRPr>
          </a:p>
        </p:txBody>
      </p:sp>
    </p:spTree>
    <p:extLst>
      <p:ext uri="{BB962C8B-B14F-4D97-AF65-F5344CB8AC3E}">
        <p14:creationId xmlns:p14="http://schemas.microsoft.com/office/powerpoint/2010/main" val="1433210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a:t>
            </a:r>
            <a:r>
              <a:rPr lang="en-GB" dirty="0" smtClean="0"/>
              <a:t>racticalities</a:t>
            </a:r>
            <a:endParaRPr lang="en-GB" dirty="0"/>
          </a:p>
        </p:txBody>
      </p:sp>
      <p:sp>
        <p:nvSpPr>
          <p:cNvPr id="3" name="Text Placeholder 2"/>
          <p:cNvSpPr>
            <a:spLocks noGrp="1"/>
          </p:cNvSpPr>
          <p:nvPr>
            <p:ph type="body" sz="quarter" idx="10"/>
          </p:nvPr>
        </p:nvSpPr>
        <p:spPr/>
        <p:txBody>
          <a:bodyPr>
            <a:normAutofit/>
          </a:bodyPr>
          <a:lstStyle/>
          <a:p>
            <a:r>
              <a:rPr lang="en-GB" dirty="0" smtClean="0">
                <a:latin typeface="+mj-lt"/>
              </a:rPr>
              <a:t>Moodle, templates &amp; frameworks</a:t>
            </a:r>
            <a:endParaRPr lang="en-GB" dirty="0">
              <a:latin typeface="+mj-lt"/>
            </a:endParaRPr>
          </a:p>
        </p:txBody>
      </p:sp>
    </p:spTree>
    <p:extLst>
      <p:ext uri="{BB962C8B-B14F-4D97-AF65-F5344CB8AC3E}">
        <p14:creationId xmlns:p14="http://schemas.microsoft.com/office/powerpoint/2010/main" val="3090002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98984"/>
            <a:ext cx="10056812" cy="698501"/>
          </a:xfrm>
        </p:spPr>
        <p:txBody>
          <a:bodyPr/>
          <a:lstStyle/>
          <a:p>
            <a:r>
              <a:rPr lang="en-GB" dirty="0" smtClean="0"/>
              <a:t>Moodle activities and features</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2">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6808197" cy="3108543"/>
          </a:xfrm>
          <a:prstGeom prst="rect">
            <a:avLst/>
          </a:prstGeom>
        </p:spPr>
        <p:txBody>
          <a:bodyPr wrap="square">
            <a:spAutoFit/>
          </a:bodyPr>
          <a:lstStyle/>
          <a:p>
            <a:pPr marL="457200" indent="-457200" fontAlgn="base">
              <a:buFont typeface="Arial" panose="020B0604020202020204" pitchFamily="34" charset="0"/>
              <a:buChar char="•"/>
            </a:pPr>
            <a:r>
              <a:rPr lang="en-US" sz="2800" dirty="0" smtClean="0">
                <a:solidFill>
                  <a:schemeClr val="bg1"/>
                </a:solidFill>
                <a:latin typeface="+mj-lt"/>
              </a:rPr>
              <a:t>Conditional resources and activities </a:t>
            </a:r>
          </a:p>
          <a:p>
            <a:pPr marL="457200" indent="-457200" fontAlgn="base">
              <a:buFont typeface="Arial" panose="020B0604020202020204" pitchFamily="34" charset="0"/>
              <a:buChar char="•"/>
            </a:pPr>
            <a:r>
              <a:rPr lang="en-US" sz="2800" dirty="0" smtClean="0">
                <a:solidFill>
                  <a:schemeClr val="bg1"/>
                </a:solidFill>
                <a:latin typeface="+mj-lt"/>
              </a:rPr>
              <a:t>Completion tracking </a:t>
            </a:r>
          </a:p>
          <a:p>
            <a:pPr marL="457200" indent="-457200" fontAlgn="base">
              <a:buFont typeface="Arial" panose="020B0604020202020204" pitchFamily="34" charset="0"/>
              <a:buChar char="•"/>
            </a:pPr>
            <a:r>
              <a:rPr lang="en-US" sz="2800" dirty="0" smtClean="0">
                <a:solidFill>
                  <a:schemeClr val="bg1"/>
                </a:solidFill>
                <a:latin typeface="+mj-lt"/>
              </a:rPr>
              <a:t>Restrict Access </a:t>
            </a:r>
          </a:p>
          <a:p>
            <a:pPr marL="457200" indent="-457200" fontAlgn="base">
              <a:buFont typeface="Arial" panose="020B0604020202020204" pitchFamily="34" charset="0"/>
              <a:buChar char="•"/>
            </a:pPr>
            <a:r>
              <a:rPr lang="en-US" sz="2800" dirty="0" smtClean="0">
                <a:solidFill>
                  <a:schemeClr val="bg1"/>
                </a:solidFill>
                <a:latin typeface="+mj-lt"/>
              </a:rPr>
              <a:t>Badges </a:t>
            </a:r>
          </a:p>
          <a:p>
            <a:pPr fontAlgn="base"/>
            <a:endParaRPr lang="en-US" sz="2800" dirty="0" smtClean="0">
              <a:solidFill>
                <a:schemeClr val="bg1"/>
              </a:solidFill>
              <a:latin typeface="+mj-lt"/>
            </a:endParaRPr>
          </a:p>
          <a:p>
            <a:pPr fontAlgn="base"/>
            <a:endParaRPr lang="en-US" sz="2800" dirty="0" smtClean="0">
              <a:solidFill>
                <a:schemeClr val="bg1"/>
              </a:solidFill>
              <a:latin typeface="+mj-lt"/>
            </a:endParaRPr>
          </a:p>
          <a:p>
            <a:pPr fontAlgn="base"/>
            <a:r>
              <a:rPr lang="en-US" sz="2800" dirty="0" smtClean="0">
                <a:solidFill>
                  <a:schemeClr val="bg1"/>
                </a:solidFill>
                <a:latin typeface="+mj-lt"/>
                <a:hlinkClick r:id="rId3"/>
              </a:rPr>
              <a:t>moodle.nottingham.ac.uk</a:t>
            </a:r>
            <a:endParaRPr lang="en-US" sz="2800" dirty="0">
              <a:solidFill>
                <a:schemeClr val="bg1"/>
              </a:solidFill>
              <a:latin typeface="+mj-lt"/>
            </a:endParaRPr>
          </a:p>
        </p:txBody>
      </p:sp>
      <p:sp>
        <p:nvSpPr>
          <p:cNvPr id="6" name="Rectangle 5"/>
          <p:cNvSpPr/>
          <p:nvPr/>
        </p:nvSpPr>
        <p:spPr>
          <a:xfrm>
            <a:off x="8005081" y="2424606"/>
            <a:ext cx="2921999" cy="3293209"/>
          </a:xfrm>
          <a:prstGeom prst="rect">
            <a:avLst/>
          </a:prstGeom>
        </p:spPr>
        <p:txBody>
          <a:bodyPr wrap="square">
            <a:spAutoFit/>
          </a:bodyPr>
          <a:lstStyle/>
          <a:p>
            <a:pPr marL="457200" indent="-457200">
              <a:spcBef>
                <a:spcPts val="1200"/>
              </a:spcBef>
              <a:buFont typeface="Arial" panose="020B0604020202020204" pitchFamily="34" charset="0"/>
              <a:buChar char="•"/>
            </a:pPr>
            <a:r>
              <a:rPr lang="en-US" sz="2800" dirty="0">
                <a:solidFill>
                  <a:schemeClr val="bg1"/>
                </a:solidFill>
                <a:latin typeface="+mj-lt"/>
              </a:rPr>
              <a:t>Forum</a:t>
            </a:r>
            <a:endParaRPr lang="en-GB" sz="2800" dirty="0">
              <a:solidFill>
                <a:schemeClr val="bg1"/>
              </a:solidFill>
              <a:latin typeface="+mj-lt"/>
            </a:endParaRPr>
          </a:p>
          <a:p>
            <a:pPr marL="457200" indent="-457200">
              <a:spcBef>
                <a:spcPts val="1200"/>
              </a:spcBef>
              <a:buFont typeface="Arial" panose="020B0604020202020204" pitchFamily="34" charset="0"/>
              <a:buChar char="•"/>
            </a:pPr>
            <a:r>
              <a:rPr lang="en-US" sz="2800" dirty="0">
                <a:solidFill>
                  <a:schemeClr val="bg1"/>
                </a:solidFill>
                <a:latin typeface="+mj-lt"/>
              </a:rPr>
              <a:t>Quiz</a:t>
            </a:r>
            <a:endParaRPr lang="en-GB" sz="2800" dirty="0">
              <a:solidFill>
                <a:schemeClr val="bg1"/>
              </a:solidFill>
              <a:latin typeface="+mj-lt"/>
            </a:endParaRPr>
          </a:p>
          <a:p>
            <a:pPr marL="457200" indent="-457200">
              <a:spcBef>
                <a:spcPts val="1200"/>
              </a:spcBef>
              <a:buFont typeface="Arial" panose="020B0604020202020204" pitchFamily="34" charset="0"/>
              <a:buChar char="•"/>
            </a:pPr>
            <a:r>
              <a:rPr lang="en-US" sz="2800" dirty="0">
                <a:solidFill>
                  <a:schemeClr val="bg1"/>
                </a:solidFill>
                <a:latin typeface="+mj-lt"/>
              </a:rPr>
              <a:t>Lesson </a:t>
            </a:r>
            <a:endParaRPr lang="en-GB" sz="2800" dirty="0">
              <a:solidFill>
                <a:schemeClr val="bg1"/>
              </a:solidFill>
              <a:latin typeface="+mj-lt"/>
            </a:endParaRPr>
          </a:p>
          <a:p>
            <a:pPr marL="457200" indent="-457200">
              <a:spcBef>
                <a:spcPts val="1200"/>
              </a:spcBef>
              <a:buFont typeface="Arial" panose="020B0604020202020204" pitchFamily="34" charset="0"/>
              <a:buChar char="•"/>
            </a:pPr>
            <a:r>
              <a:rPr lang="en-US" sz="2800" dirty="0">
                <a:solidFill>
                  <a:schemeClr val="bg1"/>
                </a:solidFill>
                <a:latin typeface="+mj-lt"/>
              </a:rPr>
              <a:t>Wiki </a:t>
            </a:r>
            <a:endParaRPr lang="en-GB" sz="2800" dirty="0">
              <a:solidFill>
                <a:schemeClr val="bg1"/>
              </a:solidFill>
              <a:latin typeface="+mj-lt"/>
            </a:endParaRPr>
          </a:p>
          <a:p>
            <a:pPr marL="457200" indent="-457200">
              <a:spcBef>
                <a:spcPts val="1200"/>
              </a:spcBef>
              <a:buFont typeface="Arial" panose="020B0604020202020204" pitchFamily="34" charset="0"/>
              <a:buChar char="•"/>
            </a:pPr>
            <a:r>
              <a:rPr lang="en-US" sz="2800" dirty="0">
                <a:solidFill>
                  <a:schemeClr val="bg1"/>
                </a:solidFill>
                <a:latin typeface="+mj-lt"/>
              </a:rPr>
              <a:t>Chat </a:t>
            </a:r>
            <a:endParaRPr lang="en-GB" sz="2800" dirty="0">
              <a:solidFill>
                <a:schemeClr val="bg1"/>
              </a:solidFill>
              <a:latin typeface="+mj-lt"/>
            </a:endParaRPr>
          </a:p>
          <a:p>
            <a:pPr fontAlgn="base"/>
            <a:endParaRPr lang="en-US" sz="2800" dirty="0" smtClean="0">
              <a:solidFill>
                <a:schemeClr val="bg1"/>
              </a:solidFill>
              <a:latin typeface="+mj-lt"/>
            </a:endParaRPr>
          </a:p>
        </p:txBody>
      </p:sp>
      <p:sp>
        <p:nvSpPr>
          <p:cNvPr id="8" name="Rectangle 7"/>
          <p:cNvSpPr/>
          <p:nvPr/>
        </p:nvSpPr>
        <p:spPr>
          <a:xfrm>
            <a:off x="598441" y="5194561"/>
            <a:ext cx="6808197" cy="1169551"/>
          </a:xfrm>
          <a:prstGeom prst="rect">
            <a:avLst/>
          </a:prstGeom>
        </p:spPr>
        <p:txBody>
          <a:bodyPr wrap="square">
            <a:spAutoFit/>
          </a:bodyPr>
          <a:lstStyle/>
          <a:p>
            <a:pPr marL="457200" indent="-457200" fontAlgn="base">
              <a:buFont typeface="Arial" panose="020B0604020202020204" pitchFamily="34" charset="0"/>
              <a:buChar char="•"/>
            </a:pPr>
            <a:r>
              <a:rPr lang="en-US" sz="2800" dirty="0" err="1" smtClean="0">
                <a:solidFill>
                  <a:schemeClr val="bg1"/>
                </a:solidFill>
                <a:latin typeface="+mj-lt"/>
              </a:rPr>
              <a:t>Xerte</a:t>
            </a:r>
            <a:r>
              <a:rPr lang="en-US" sz="2800" dirty="0" smtClean="0">
                <a:solidFill>
                  <a:schemeClr val="bg1"/>
                </a:solidFill>
                <a:latin typeface="+mj-lt"/>
              </a:rPr>
              <a:t> Online Toolkits</a:t>
            </a:r>
          </a:p>
          <a:p>
            <a:pPr fontAlgn="base"/>
            <a:r>
              <a:rPr lang="en-US" sz="1400" u="sng" dirty="0">
                <a:hlinkClick r:id="rId4"/>
              </a:rPr>
              <a:t>https://xot.xerte.org.uk/play.php?template_id=9&amp;page=21</a:t>
            </a:r>
            <a:r>
              <a:rPr lang="en-US" sz="1400" dirty="0"/>
              <a:t>  </a:t>
            </a:r>
          </a:p>
          <a:p>
            <a:pPr marL="457200" indent="-457200" fontAlgn="base">
              <a:buFont typeface="Arial" panose="020B0604020202020204" pitchFamily="34" charset="0"/>
              <a:buChar char="•"/>
            </a:pPr>
            <a:endParaRPr lang="en-US" sz="2800" dirty="0" smtClean="0">
              <a:solidFill>
                <a:schemeClr val="bg1"/>
              </a:solidFill>
              <a:latin typeface="+mj-lt"/>
            </a:endParaRPr>
          </a:p>
        </p:txBody>
      </p:sp>
    </p:spTree>
    <p:extLst>
      <p:ext uri="{BB962C8B-B14F-4D97-AF65-F5344CB8AC3E}">
        <p14:creationId xmlns:p14="http://schemas.microsoft.com/office/powerpoint/2010/main" val="3016518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nvSpPr>
        <p:spPr bwMode="auto">
          <a:xfrm>
            <a:off x="106680" y="1112109"/>
            <a:ext cx="11917680" cy="51033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32553"/>
              </a:buClr>
              <a:buChar char="•"/>
              <a:defRPr sz="2600">
                <a:solidFill>
                  <a:srgbClr val="4D3A31"/>
                </a:solidFill>
                <a:latin typeface="+mn-lt"/>
                <a:ea typeface="ＭＳ Ｐゴシック" pitchFamily="-8" charset="-128"/>
                <a:cs typeface="ＭＳ Ｐゴシック" pitchFamily="-8" charset="-128"/>
              </a:defRPr>
            </a:lvl1pPr>
            <a:lvl2pPr marL="742950" indent="-285750" algn="l" rtl="0" eaLnBrk="0" fontAlgn="base" hangingPunct="0">
              <a:spcBef>
                <a:spcPct val="20000"/>
              </a:spcBef>
              <a:spcAft>
                <a:spcPct val="0"/>
              </a:spcAft>
              <a:buChar char="–"/>
              <a:defRPr sz="2400">
                <a:solidFill>
                  <a:srgbClr val="4D3A31"/>
                </a:solidFill>
                <a:latin typeface="+mn-lt"/>
                <a:ea typeface="ＭＳ Ｐゴシック" pitchFamily="-8" charset="-128"/>
              </a:defRPr>
            </a:lvl2pPr>
            <a:lvl3pPr marL="1143000" indent="-228600" algn="l" rtl="0" eaLnBrk="0" fontAlgn="base" hangingPunct="0">
              <a:spcBef>
                <a:spcPct val="20000"/>
              </a:spcBef>
              <a:spcAft>
                <a:spcPct val="0"/>
              </a:spcAft>
              <a:buChar char="•"/>
              <a:defRPr sz="2200">
                <a:solidFill>
                  <a:srgbClr val="4D3A31"/>
                </a:solidFill>
                <a:latin typeface="+mn-lt"/>
                <a:ea typeface="ＭＳ Ｐゴシック" pitchFamily="-8" charset="-128"/>
              </a:defRPr>
            </a:lvl3pPr>
            <a:lvl4pPr marL="1562100" indent="-228600" algn="l" rtl="0" eaLnBrk="0" fontAlgn="base" hangingPunct="0">
              <a:spcBef>
                <a:spcPct val="20000"/>
              </a:spcBef>
              <a:spcAft>
                <a:spcPct val="0"/>
              </a:spcAft>
              <a:buChar char="–"/>
              <a:defRPr sz="2000">
                <a:solidFill>
                  <a:srgbClr val="4D3A31"/>
                </a:solidFill>
                <a:latin typeface="+mn-lt"/>
                <a:ea typeface="ＭＳ Ｐゴシック" pitchFamily="-8" charset="-128"/>
              </a:defRPr>
            </a:lvl4pPr>
            <a:lvl5pPr marL="1981200" indent="-228600" algn="l" rtl="0" eaLnBrk="0" fontAlgn="base" hangingPunct="0">
              <a:spcBef>
                <a:spcPct val="20000"/>
              </a:spcBef>
              <a:spcAft>
                <a:spcPct val="0"/>
              </a:spcAft>
              <a:buChar char="»"/>
              <a:defRPr sz="2000">
                <a:solidFill>
                  <a:srgbClr val="4D3A31"/>
                </a:solidFill>
                <a:latin typeface="+mn-lt"/>
                <a:ea typeface="ＭＳ Ｐゴシック" pitchFamily="-8" charset="-128"/>
              </a:defRPr>
            </a:lvl5pPr>
            <a:lvl6pPr marL="2438400" indent="-228600" algn="l" rtl="0" fontAlgn="base">
              <a:spcBef>
                <a:spcPct val="20000"/>
              </a:spcBef>
              <a:spcAft>
                <a:spcPct val="0"/>
              </a:spcAft>
              <a:buChar char="»"/>
              <a:defRPr sz="2000">
                <a:solidFill>
                  <a:srgbClr val="4D3A31"/>
                </a:solidFill>
                <a:latin typeface="+mn-lt"/>
                <a:ea typeface="ＭＳ Ｐゴシック" pitchFamily="-8" charset="-128"/>
              </a:defRPr>
            </a:lvl6pPr>
            <a:lvl7pPr marL="2895600" indent="-228600" algn="l" rtl="0" fontAlgn="base">
              <a:spcBef>
                <a:spcPct val="20000"/>
              </a:spcBef>
              <a:spcAft>
                <a:spcPct val="0"/>
              </a:spcAft>
              <a:buChar char="»"/>
              <a:defRPr sz="2000">
                <a:solidFill>
                  <a:srgbClr val="4D3A31"/>
                </a:solidFill>
                <a:latin typeface="+mn-lt"/>
                <a:ea typeface="ＭＳ Ｐゴシック" pitchFamily="-8" charset="-128"/>
              </a:defRPr>
            </a:lvl7pPr>
            <a:lvl8pPr marL="3352800" indent="-228600" algn="l" rtl="0" fontAlgn="base">
              <a:spcBef>
                <a:spcPct val="20000"/>
              </a:spcBef>
              <a:spcAft>
                <a:spcPct val="0"/>
              </a:spcAft>
              <a:buChar char="»"/>
              <a:defRPr sz="2000">
                <a:solidFill>
                  <a:srgbClr val="4D3A31"/>
                </a:solidFill>
                <a:latin typeface="+mn-lt"/>
                <a:ea typeface="ＭＳ Ｐゴシック" pitchFamily="-8" charset="-128"/>
              </a:defRPr>
            </a:lvl8pPr>
            <a:lvl9pPr marL="3810000" indent="-228600" algn="l" rtl="0" fontAlgn="base">
              <a:spcBef>
                <a:spcPct val="20000"/>
              </a:spcBef>
              <a:spcAft>
                <a:spcPct val="0"/>
              </a:spcAft>
              <a:buChar char="»"/>
              <a:defRPr sz="2000">
                <a:solidFill>
                  <a:srgbClr val="4D3A31"/>
                </a:solidFill>
                <a:latin typeface="+mn-lt"/>
                <a:ea typeface="ＭＳ Ｐゴシック" pitchFamily="-8" charset="-128"/>
              </a:defRPr>
            </a:lvl9pPr>
          </a:lstStyle>
          <a:p>
            <a:pPr marL="0" indent="0">
              <a:buNone/>
            </a:pPr>
            <a:r>
              <a:rPr lang="en-US" sz="1800" dirty="0" smtClean="0"/>
              <a:t>Campbell, J. (1973) The </a:t>
            </a:r>
            <a:r>
              <a:rPr lang="en-US" sz="1800" dirty="0"/>
              <a:t>Hero with a Thousand </a:t>
            </a:r>
            <a:r>
              <a:rPr lang="en-US" sz="1800" dirty="0" smtClean="0"/>
              <a:t>Faces, 21</a:t>
            </a:r>
            <a:r>
              <a:rPr lang="en-US" sz="1800" baseline="30000" dirty="0" smtClean="0"/>
              <a:t>st</a:t>
            </a:r>
            <a:r>
              <a:rPr lang="en-US" sz="1800" dirty="0" smtClean="0"/>
              <a:t> Ed., Princeton </a:t>
            </a:r>
            <a:r>
              <a:rPr lang="en-US" sz="1800" dirty="0"/>
              <a:t>University </a:t>
            </a:r>
            <a:r>
              <a:rPr lang="en-US" sz="1800" dirty="0" smtClean="0"/>
              <a:t>Press</a:t>
            </a:r>
          </a:p>
          <a:p>
            <a:pPr marL="0" indent="0">
              <a:buNone/>
            </a:pPr>
            <a:r>
              <a:rPr lang="en-US" sz="1800" dirty="0" err="1" smtClean="0"/>
              <a:t>Conle</a:t>
            </a:r>
            <a:r>
              <a:rPr lang="en-US" sz="1800" dirty="0"/>
              <a:t>, C. (2003). An anatomy of narrative curricula. </a:t>
            </a:r>
            <a:r>
              <a:rPr lang="en-US" sz="1800" i="1" dirty="0"/>
              <a:t>Educational Researcher</a:t>
            </a:r>
            <a:r>
              <a:rPr lang="en-US" sz="1800" dirty="0"/>
              <a:t>, 32 (3), </a:t>
            </a:r>
            <a:r>
              <a:rPr lang="en-US" sz="1800" dirty="0" smtClean="0"/>
              <a:t>3–1</a:t>
            </a:r>
          </a:p>
          <a:p>
            <a:pPr marL="0" indent="0">
              <a:buNone/>
            </a:pPr>
            <a:r>
              <a:rPr lang="en-GB" sz="1800" dirty="0" err="1"/>
              <a:t>Csikszentmihalyi</a:t>
            </a:r>
            <a:r>
              <a:rPr lang="en-GB" sz="1800" dirty="0"/>
              <a:t>, </a:t>
            </a:r>
            <a:r>
              <a:rPr lang="en-GB" sz="1800" dirty="0" smtClean="0"/>
              <a:t>M. (1990) </a:t>
            </a:r>
            <a:r>
              <a:rPr lang="en-US" sz="1800" dirty="0" smtClean="0"/>
              <a:t>Flow: </a:t>
            </a:r>
            <a:r>
              <a:rPr lang="en-US" sz="1800" dirty="0"/>
              <a:t>the psychology of optimal </a:t>
            </a:r>
            <a:r>
              <a:rPr lang="en-US" sz="1800" dirty="0" smtClean="0"/>
              <a:t>experience, </a:t>
            </a:r>
            <a:r>
              <a:rPr lang="en-GB" sz="1800" dirty="0"/>
              <a:t>New York : Harper &amp; </a:t>
            </a:r>
            <a:r>
              <a:rPr lang="en-GB" sz="1800" dirty="0" smtClean="0"/>
              <a:t>Row</a:t>
            </a:r>
          </a:p>
          <a:p>
            <a:pPr marL="0" indent="0">
              <a:buNone/>
            </a:pPr>
            <a:r>
              <a:rPr lang="en-US" sz="1800" dirty="0"/>
              <a:t>Dickey, M</a:t>
            </a:r>
            <a:r>
              <a:rPr lang="en-US" sz="1800" dirty="0" smtClean="0"/>
              <a:t>. (2006). </a:t>
            </a:r>
            <a:r>
              <a:rPr lang="en-US" sz="1800" dirty="0"/>
              <a:t>Game Design Narrative for Learning: Appropriating Adventure Game Design Narrative Devices and Techniques for the Design of Interactive Learning Environments </a:t>
            </a:r>
            <a:r>
              <a:rPr lang="en-US" sz="1800" i="1" dirty="0"/>
              <a:t>Educational Technology Research and Development </a:t>
            </a:r>
            <a:r>
              <a:rPr lang="en-US" sz="1800" dirty="0" smtClean="0"/>
              <a:t>54 (</a:t>
            </a:r>
            <a:r>
              <a:rPr lang="en-US" sz="1800" dirty="0"/>
              <a:t>3</a:t>
            </a:r>
            <a:r>
              <a:rPr lang="en-US" sz="1800" dirty="0" smtClean="0"/>
              <a:t>), 245-263</a:t>
            </a:r>
          </a:p>
          <a:p>
            <a:pPr marL="0" indent="0">
              <a:buNone/>
            </a:pPr>
            <a:r>
              <a:rPr lang="en-US" sz="1800" dirty="0" err="1" smtClean="0"/>
              <a:t>Labov</a:t>
            </a:r>
            <a:r>
              <a:rPr lang="en-US" sz="1800" dirty="0"/>
              <a:t>, W., &amp; </a:t>
            </a:r>
            <a:r>
              <a:rPr lang="en-US" sz="1800" dirty="0" err="1"/>
              <a:t>Waletzky</a:t>
            </a:r>
            <a:r>
              <a:rPr lang="en-US" sz="1800" dirty="0"/>
              <a:t>, J. (1997</a:t>
            </a:r>
            <a:r>
              <a:rPr lang="en-US" sz="1800" dirty="0" smtClean="0"/>
              <a:t>). </a:t>
            </a:r>
            <a:r>
              <a:rPr lang="en-US" sz="1800" dirty="0"/>
              <a:t>Narrative analysis: oral versions of personal experience. </a:t>
            </a:r>
            <a:r>
              <a:rPr lang="en-US" sz="1800" i="1" dirty="0"/>
              <a:t>Journal of Narrative and Life History</a:t>
            </a:r>
            <a:r>
              <a:rPr lang="en-US" sz="1800" dirty="0"/>
              <a:t> 7 (1–4</a:t>
            </a:r>
            <a:r>
              <a:rPr lang="en-US" sz="1800" dirty="0" smtClean="0"/>
              <a:t>) 3-38</a:t>
            </a:r>
          </a:p>
          <a:p>
            <a:pPr marL="0" indent="0">
              <a:buNone/>
            </a:pPr>
            <a:r>
              <a:rPr lang="en-GB" sz="1800" dirty="0" err="1" smtClean="0"/>
              <a:t>Laurillard</a:t>
            </a:r>
            <a:r>
              <a:rPr lang="en-GB" sz="1800" dirty="0"/>
              <a:t>, D., </a:t>
            </a:r>
            <a:r>
              <a:rPr lang="en-GB" sz="1800" dirty="0" err="1"/>
              <a:t>Stratfold</a:t>
            </a:r>
            <a:r>
              <a:rPr lang="en-GB" sz="1800" dirty="0"/>
              <a:t>, M., </a:t>
            </a:r>
            <a:r>
              <a:rPr lang="en-GB" sz="1800" dirty="0" err="1"/>
              <a:t>Luckin</a:t>
            </a:r>
            <a:r>
              <a:rPr lang="en-GB" sz="1800" dirty="0"/>
              <a:t>, R., </a:t>
            </a:r>
            <a:r>
              <a:rPr lang="en-GB" sz="1800" dirty="0" err="1"/>
              <a:t>Plowman</a:t>
            </a:r>
            <a:r>
              <a:rPr lang="en-GB" sz="1800" dirty="0"/>
              <a:t>, L. &amp; Taylor, J. (2000). </a:t>
            </a:r>
            <a:r>
              <a:rPr lang="en-GB" sz="1800" dirty="0">
                <a:hlinkClick r:id="rId2"/>
              </a:rPr>
              <a:t>Affordances for learning in a non-linear narrative medium</a:t>
            </a:r>
            <a:r>
              <a:rPr lang="en-GB" sz="1800" dirty="0"/>
              <a:t>. </a:t>
            </a:r>
            <a:r>
              <a:rPr lang="en-GB" sz="1800" i="1" dirty="0"/>
              <a:t>Journal of Interactive Media in Education</a:t>
            </a:r>
            <a:r>
              <a:rPr lang="en-GB" sz="1800" dirty="0"/>
              <a:t> (2</a:t>
            </a:r>
            <a:r>
              <a:rPr lang="en-GB" sz="1800" dirty="0" smtClean="0"/>
              <a:t>). </a:t>
            </a:r>
          </a:p>
          <a:p>
            <a:pPr marL="0" indent="0">
              <a:buNone/>
            </a:pPr>
            <a:r>
              <a:rPr lang="en-US" sz="1800" dirty="0" smtClean="0"/>
              <a:t>Lindgren</a:t>
            </a:r>
            <a:r>
              <a:rPr lang="en-US" sz="1800" dirty="0"/>
              <a:t>, R., &amp; McDaniel, R. (2012). Transforming Online Learning through Narrative and Student Agency. </a:t>
            </a:r>
            <a:r>
              <a:rPr lang="en-US" sz="1800" i="1" dirty="0"/>
              <a:t>Educational Technology &amp; Society</a:t>
            </a:r>
            <a:r>
              <a:rPr lang="en-US" sz="1800" dirty="0"/>
              <a:t>, 15 (4), 344–355</a:t>
            </a:r>
            <a:r>
              <a:rPr lang="en-US" sz="1800" dirty="0" smtClean="0"/>
              <a:t>.</a:t>
            </a:r>
          </a:p>
          <a:p>
            <a:pPr marL="0" indent="0">
              <a:buNone/>
            </a:pPr>
            <a:r>
              <a:rPr lang="en-US" sz="1800" dirty="0"/>
              <a:t>Paulus, </a:t>
            </a:r>
            <a:r>
              <a:rPr lang="en-US" sz="1800" dirty="0" smtClean="0"/>
              <a:t>T </a:t>
            </a:r>
            <a:r>
              <a:rPr lang="en-US" sz="1800" dirty="0"/>
              <a:t>M</a:t>
            </a:r>
            <a:r>
              <a:rPr lang="en-US" sz="1800" dirty="0" smtClean="0"/>
              <a:t>., </a:t>
            </a:r>
            <a:r>
              <a:rPr lang="en-US" sz="1800" dirty="0"/>
              <a:t>Horvitz, </a:t>
            </a:r>
            <a:r>
              <a:rPr lang="en-US" sz="1800" dirty="0" smtClean="0"/>
              <a:t>B., &amp; </a:t>
            </a:r>
            <a:r>
              <a:rPr lang="en-US" sz="1800" dirty="0"/>
              <a:t>Shi, </a:t>
            </a:r>
            <a:r>
              <a:rPr lang="en-US" sz="1800" dirty="0" smtClean="0"/>
              <a:t>M. (2006). "</a:t>
            </a:r>
            <a:r>
              <a:rPr lang="en-US" sz="1800" dirty="0"/>
              <a:t>Isn't It Just like Our Situation?" Engagement and Learning in an Online Story-Based </a:t>
            </a:r>
            <a:r>
              <a:rPr lang="en-US" sz="1800" dirty="0" smtClean="0"/>
              <a:t>Environment </a:t>
            </a:r>
            <a:r>
              <a:rPr lang="en-US" sz="1800" i="1" dirty="0" smtClean="0"/>
              <a:t>Educational </a:t>
            </a:r>
            <a:r>
              <a:rPr lang="en-US" sz="1800" i="1" dirty="0"/>
              <a:t>Technology Research and Development</a:t>
            </a:r>
            <a:r>
              <a:rPr lang="en-US" sz="1800" dirty="0"/>
              <a:t>, </a:t>
            </a:r>
            <a:r>
              <a:rPr lang="en-US" sz="1800" dirty="0" smtClean="0"/>
              <a:t>54 (4), 355-385</a:t>
            </a:r>
          </a:p>
          <a:p>
            <a:pPr marL="0" indent="0">
              <a:buNone/>
            </a:pPr>
            <a:r>
              <a:rPr lang="en-US" sz="1800" dirty="0" err="1"/>
              <a:t>Rieber</a:t>
            </a:r>
            <a:r>
              <a:rPr lang="en-US" sz="1800" dirty="0"/>
              <a:t>, L. P. (1996). Seriously considering play: Designing interactive learning environments based on the blending of </a:t>
            </a:r>
            <a:r>
              <a:rPr lang="en-US" sz="1800" dirty="0" err="1"/>
              <a:t>microworlds</a:t>
            </a:r>
            <a:r>
              <a:rPr lang="en-US" sz="1800" dirty="0"/>
              <a:t>, simulations, and games. </a:t>
            </a:r>
            <a:r>
              <a:rPr lang="en-US" sz="1800" i="1" dirty="0"/>
              <a:t>Educational Technology Research &amp; Development</a:t>
            </a:r>
            <a:r>
              <a:rPr lang="en-US" sz="1800" dirty="0"/>
              <a:t>, 44(2), 43–58</a:t>
            </a:r>
            <a:r>
              <a:rPr lang="en-US" sz="1800" dirty="0" smtClean="0"/>
              <a:t>.</a:t>
            </a:r>
          </a:p>
          <a:p>
            <a:pPr marL="0" indent="0">
              <a:buNone/>
            </a:pPr>
            <a:r>
              <a:rPr lang="en-US" sz="1800" dirty="0" err="1"/>
              <a:t>Vogler</a:t>
            </a:r>
            <a:r>
              <a:rPr lang="en-US" sz="1800" dirty="0"/>
              <a:t>, C. (1998). The writer’s journey: Mythic structures for writers. Studio City, CA: Michael Wiese Productions</a:t>
            </a:r>
          </a:p>
          <a:p>
            <a:pPr marL="0" indent="0">
              <a:buNone/>
            </a:pPr>
            <a:endParaRPr lang="en-US" dirty="0">
              <a:latin typeface="+mj-lt"/>
            </a:endParaRPr>
          </a:p>
        </p:txBody>
      </p:sp>
    </p:spTree>
    <p:extLst>
      <p:ext uri="{BB962C8B-B14F-4D97-AF65-F5344CB8AC3E}">
        <p14:creationId xmlns:p14="http://schemas.microsoft.com/office/powerpoint/2010/main" val="446578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Moving on &amp; Help</a:t>
            </a:r>
            <a:endParaRPr lang="en-GB" dirty="0"/>
          </a:p>
        </p:txBody>
      </p:sp>
      <p:sp>
        <p:nvSpPr>
          <p:cNvPr id="3" name="Rectangle 2"/>
          <p:cNvSpPr/>
          <p:nvPr/>
        </p:nvSpPr>
        <p:spPr>
          <a:xfrm>
            <a:off x="598442" y="1525446"/>
            <a:ext cx="10816317" cy="3847207"/>
          </a:xfrm>
          <a:prstGeom prst="rect">
            <a:avLst/>
          </a:prstGeom>
        </p:spPr>
        <p:txBody>
          <a:bodyPr wrap="square">
            <a:spAutoFit/>
          </a:bodyPr>
          <a:lstStyle/>
          <a:p>
            <a:pPr marL="457200" indent="-457200" fontAlgn="base">
              <a:buFont typeface="Arial" panose="020B0604020202020204" pitchFamily="34" charset="0"/>
              <a:buChar char="•"/>
            </a:pPr>
            <a:r>
              <a:rPr lang="en-US" sz="2800" dirty="0">
                <a:latin typeface="+mj-lt"/>
              </a:rPr>
              <a:t>Moodle support </a:t>
            </a:r>
          </a:p>
          <a:p>
            <a:pPr marL="457200" indent="-457200" fontAlgn="base">
              <a:buFont typeface="Arial" panose="020B0604020202020204" pitchFamily="34" charset="0"/>
              <a:buChar char="•"/>
            </a:pPr>
            <a:r>
              <a:rPr lang="en-US" sz="2800" dirty="0">
                <a:latin typeface="+mj-lt"/>
              </a:rPr>
              <a:t>Carpe Diem type workshops </a:t>
            </a:r>
          </a:p>
          <a:p>
            <a:pPr marL="457200" indent="-457200" fontAlgn="base">
              <a:buFont typeface="Arial" panose="020B0604020202020204" pitchFamily="34" charset="0"/>
              <a:buChar char="•"/>
            </a:pPr>
            <a:r>
              <a:rPr lang="en-US" sz="2800" dirty="0">
                <a:latin typeface="+mj-lt"/>
              </a:rPr>
              <a:t>HELM course on </a:t>
            </a:r>
            <a:r>
              <a:rPr lang="en-US" sz="2800" dirty="0" err="1">
                <a:latin typeface="+mj-lt"/>
              </a:rPr>
              <a:t>FutureLearn</a:t>
            </a:r>
            <a:r>
              <a:rPr lang="en-US" sz="2800" dirty="0">
                <a:latin typeface="+mj-lt"/>
              </a:rPr>
              <a:t> </a:t>
            </a:r>
          </a:p>
          <a:p>
            <a:pPr marL="457200" indent="-457200" fontAlgn="base">
              <a:buFont typeface="Arial" panose="020B0604020202020204" pitchFamily="34" charset="0"/>
              <a:buChar char="•"/>
            </a:pPr>
            <a:r>
              <a:rPr lang="en-US" sz="2800" dirty="0">
                <a:latin typeface="+mj-lt"/>
              </a:rPr>
              <a:t>ALT's Playful Learning SIG </a:t>
            </a:r>
          </a:p>
          <a:p>
            <a:pPr fontAlgn="base"/>
            <a:endParaRPr lang="en-US" sz="2800" dirty="0">
              <a:latin typeface="+mj-lt"/>
            </a:endParaRPr>
          </a:p>
          <a:p>
            <a:r>
              <a:rPr lang="en-US" sz="2400" dirty="0">
                <a:latin typeface="+mj-lt"/>
              </a:rPr>
              <a:t>Narrative techniques for learning</a:t>
            </a:r>
          </a:p>
          <a:p>
            <a:r>
              <a:rPr lang="en-US" sz="2400" dirty="0">
                <a:latin typeface="+mj-lt"/>
                <a:hlinkClick r:id="rId2"/>
              </a:rPr>
              <a:t>http://usablelearning.com/2013/03/20/narrative-strategies-for-learning/</a:t>
            </a:r>
            <a:r>
              <a:rPr lang="en-US" sz="2400" dirty="0">
                <a:latin typeface="+mj-lt"/>
              </a:rPr>
              <a:t> </a:t>
            </a:r>
          </a:p>
          <a:p>
            <a:pPr fontAlgn="base"/>
            <a:endParaRPr lang="en-US" sz="2800" dirty="0">
              <a:latin typeface="+mj-lt"/>
            </a:endParaRPr>
          </a:p>
          <a:p>
            <a:pPr fontAlgn="base"/>
            <a:r>
              <a:rPr lang="en-US" sz="2800" dirty="0" err="1" smtClean="0">
                <a:solidFill>
                  <a:schemeClr val="bg1"/>
                </a:solidFill>
                <a:latin typeface="+mj-lt"/>
              </a:rPr>
              <a:t>ed</a:t>
            </a:r>
            <a:r>
              <a:rPr lang="en-US" sz="2800" dirty="0" smtClean="0">
                <a:solidFill>
                  <a:schemeClr val="bg1"/>
                </a:solidFill>
                <a:latin typeface="+mj-lt"/>
              </a:rPr>
              <a:t> </a:t>
            </a:r>
            <a:r>
              <a:rPr lang="en-US" sz="2800" dirty="0">
                <a:solidFill>
                  <a:schemeClr val="bg1"/>
                </a:solidFill>
                <a:latin typeface="+mj-lt"/>
              </a:rPr>
              <a:t>learning</a:t>
            </a:r>
            <a:r>
              <a:rPr lang="en-US" sz="2800" dirty="0"/>
              <a:t> </a:t>
            </a:r>
          </a:p>
        </p:txBody>
      </p:sp>
    </p:spTree>
    <p:extLst>
      <p:ext uri="{BB962C8B-B14F-4D97-AF65-F5344CB8AC3E}">
        <p14:creationId xmlns:p14="http://schemas.microsoft.com/office/powerpoint/2010/main" val="407860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98984"/>
            <a:ext cx="10056812" cy="698501"/>
          </a:xfrm>
        </p:spPr>
        <p:txBody>
          <a:bodyPr/>
          <a:lstStyle/>
          <a:p>
            <a:r>
              <a:rPr lang="en-GB" dirty="0" smtClean="0"/>
              <a:t>Thank you</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2691107" y="2348406"/>
            <a:ext cx="6808197" cy="2677656"/>
          </a:xfrm>
          <a:prstGeom prst="rect">
            <a:avLst/>
          </a:prstGeom>
        </p:spPr>
        <p:txBody>
          <a:bodyPr wrap="square">
            <a:spAutoFit/>
          </a:bodyPr>
          <a:lstStyle/>
          <a:p>
            <a:pPr fontAlgn="base"/>
            <a:r>
              <a:rPr lang="en-US" sz="2800" dirty="0" smtClean="0">
                <a:solidFill>
                  <a:schemeClr val="bg1"/>
                </a:solidFill>
                <a:latin typeface="+mj-lt"/>
              </a:rPr>
              <a:t>Helen Whitehead</a:t>
            </a:r>
          </a:p>
          <a:p>
            <a:pPr fontAlgn="base"/>
            <a:r>
              <a:rPr lang="en-US" sz="2800" dirty="0" smtClean="0">
                <a:solidFill>
                  <a:schemeClr val="accent5">
                    <a:lumMod val="40000"/>
                    <a:lumOff val="60000"/>
                  </a:schemeClr>
                </a:solidFill>
                <a:latin typeface="+mj-lt"/>
              </a:rPr>
              <a:t>Helen.Whitehead@nottingham.ac.uk</a:t>
            </a:r>
          </a:p>
          <a:p>
            <a:pPr fontAlgn="base"/>
            <a:endParaRPr lang="en-US" sz="2800" dirty="0">
              <a:solidFill>
                <a:schemeClr val="bg1"/>
              </a:solidFill>
              <a:latin typeface="+mj-lt"/>
            </a:endParaRPr>
          </a:p>
          <a:p>
            <a:pPr fontAlgn="base"/>
            <a:endParaRPr lang="en-US" sz="2800" dirty="0" smtClean="0">
              <a:solidFill>
                <a:schemeClr val="bg1"/>
              </a:solidFill>
              <a:latin typeface="+mj-lt"/>
            </a:endParaRPr>
          </a:p>
          <a:p>
            <a:pPr fontAlgn="base"/>
            <a:r>
              <a:rPr lang="en-US" sz="2800" dirty="0" smtClean="0">
                <a:solidFill>
                  <a:schemeClr val="bg1"/>
                </a:solidFill>
                <a:latin typeface="+mj-lt"/>
              </a:rPr>
              <a:t>Alvaro Roberts</a:t>
            </a:r>
          </a:p>
          <a:p>
            <a:pPr fontAlgn="base"/>
            <a:r>
              <a:rPr lang="en-US" sz="2800" dirty="0" smtClean="0">
                <a:solidFill>
                  <a:schemeClr val="accent5">
                    <a:lumMod val="40000"/>
                    <a:lumOff val="60000"/>
                  </a:schemeClr>
                </a:solidFill>
                <a:latin typeface="+mj-lt"/>
              </a:rPr>
              <a:t>Alvaro.Roberts@nottingham.ac.uk</a:t>
            </a:r>
            <a:endParaRPr lang="en-US" sz="2800" dirty="0">
              <a:solidFill>
                <a:schemeClr val="accent5">
                  <a:lumMod val="40000"/>
                  <a:lumOff val="60000"/>
                </a:schemeClr>
              </a:solidFill>
              <a:latin typeface="+mj-lt"/>
            </a:endParaRPr>
          </a:p>
        </p:txBody>
      </p:sp>
    </p:spTree>
    <p:extLst>
      <p:ext uri="{BB962C8B-B14F-4D97-AF65-F5344CB8AC3E}">
        <p14:creationId xmlns:p14="http://schemas.microsoft.com/office/powerpoint/2010/main" val="33006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Narrative</a:t>
            </a:r>
            <a:endParaRPr lang="en-GB" dirty="0"/>
          </a:p>
        </p:txBody>
      </p:sp>
      <p:sp>
        <p:nvSpPr>
          <p:cNvPr id="3" name="Text Placeholder 2"/>
          <p:cNvSpPr>
            <a:spLocks noGrp="1"/>
          </p:cNvSpPr>
          <p:nvPr>
            <p:ph type="body" sz="quarter" idx="10"/>
          </p:nvPr>
        </p:nvSpPr>
        <p:spPr/>
        <p:txBody>
          <a:bodyPr/>
          <a:lstStyle/>
          <a:p>
            <a:r>
              <a:rPr lang="en-GB" dirty="0" smtClean="0">
                <a:latin typeface="+mj-lt"/>
              </a:rPr>
              <a:t>Narrative, agency and where do puzzles fit in?</a:t>
            </a:r>
            <a:endParaRPr lang="en-GB" dirty="0">
              <a:latin typeface="+mj-lt"/>
            </a:endParaRPr>
          </a:p>
        </p:txBody>
      </p:sp>
    </p:spTree>
    <p:extLst>
      <p:ext uri="{BB962C8B-B14F-4D97-AF65-F5344CB8AC3E}">
        <p14:creationId xmlns:p14="http://schemas.microsoft.com/office/powerpoint/2010/main" val="183741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Narrative?</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2">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237198" cy="3924151"/>
          </a:xfrm>
          <a:prstGeom prst="rect">
            <a:avLst/>
          </a:prstGeom>
        </p:spPr>
        <p:txBody>
          <a:bodyPr wrap="square">
            <a:spAutoFit/>
          </a:bodyPr>
          <a:lstStyle/>
          <a:p>
            <a:pPr>
              <a:spcBef>
                <a:spcPts val="600"/>
              </a:spcBef>
            </a:pPr>
            <a:r>
              <a:rPr lang="en-US" sz="2800" dirty="0" smtClean="0">
                <a:solidFill>
                  <a:schemeClr val="bg1"/>
                </a:solidFill>
                <a:latin typeface="+mj-lt"/>
              </a:rPr>
              <a:t>Narrative-based learning</a:t>
            </a:r>
          </a:p>
          <a:p>
            <a:pPr marL="457200" indent="-457200">
              <a:spcBef>
                <a:spcPts val="600"/>
              </a:spcBef>
              <a:buFont typeface="Arial" panose="020B0604020202020204" pitchFamily="34" charset="0"/>
              <a:buChar char="•"/>
            </a:pPr>
            <a:r>
              <a:rPr lang="en-US" sz="2800" dirty="0" smtClean="0">
                <a:solidFill>
                  <a:schemeClr val="bg1"/>
                </a:solidFill>
                <a:latin typeface="+mj-lt"/>
              </a:rPr>
              <a:t>Helps learners understand and make </a:t>
            </a:r>
            <a:r>
              <a:rPr lang="en-US" sz="2800" dirty="0">
                <a:solidFill>
                  <a:schemeClr val="bg1"/>
                </a:solidFill>
                <a:latin typeface="+mj-lt"/>
              </a:rPr>
              <a:t>sense of their </a:t>
            </a:r>
            <a:r>
              <a:rPr lang="en-US" sz="2800" dirty="0" smtClean="0">
                <a:solidFill>
                  <a:schemeClr val="bg1"/>
                </a:solidFill>
                <a:latin typeface="+mj-lt"/>
              </a:rPr>
              <a:t>learning</a:t>
            </a:r>
          </a:p>
          <a:p>
            <a:pPr marL="457200" indent="-457200">
              <a:spcBef>
                <a:spcPts val="600"/>
              </a:spcBef>
              <a:buFont typeface="Arial" panose="020B0604020202020204" pitchFamily="34" charset="0"/>
              <a:buChar char="•"/>
            </a:pPr>
            <a:r>
              <a:rPr lang="en-US" sz="2800" dirty="0" smtClean="0">
                <a:solidFill>
                  <a:schemeClr val="bg1"/>
                </a:solidFill>
                <a:latin typeface="+mj-lt"/>
              </a:rPr>
              <a:t>Makes navigation easier</a:t>
            </a:r>
            <a:endParaRPr lang="en-US" sz="2800" dirty="0">
              <a:solidFill>
                <a:schemeClr val="bg1"/>
              </a:solidFill>
              <a:latin typeface="+mj-lt"/>
            </a:endParaRPr>
          </a:p>
          <a:p>
            <a:pPr marL="457200" indent="-457200">
              <a:spcBef>
                <a:spcPts val="600"/>
              </a:spcBef>
              <a:buFont typeface="Arial" panose="020B0604020202020204" pitchFamily="34" charset="0"/>
              <a:buChar char="•"/>
            </a:pPr>
            <a:r>
              <a:rPr lang="en-US" sz="2800" dirty="0" smtClean="0">
                <a:solidFill>
                  <a:schemeClr val="bg1"/>
                </a:solidFill>
                <a:latin typeface="+mj-lt"/>
              </a:rPr>
              <a:t>Serves </a:t>
            </a:r>
            <a:r>
              <a:rPr lang="en-US" sz="2800" dirty="0">
                <a:solidFill>
                  <a:schemeClr val="bg1"/>
                </a:solidFill>
                <a:latin typeface="+mj-lt"/>
              </a:rPr>
              <a:t>as a cognitive framework for problem </a:t>
            </a:r>
            <a:r>
              <a:rPr lang="en-US" sz="2800" dirty="0" smtClean="0">
                <a:solidFill>
                  <a:schemeClr val="bg1"/>
                </a:solidFill>
                <a:latin typeface="+mj-lt"/>
              </a:rPr>
              <a:t>solving</a:t>
            </a:r>
          </a:p>
          <a:p>
            <a:pPr marL="457200" indent="-457200">
              <a:spcBef>
                <a:spcPts val="600"/>
              </a:spcBef>
              <a:buFont typeface="Arial" panose="020B0604020202020204" pitchFamily="34" charset="0"/>
              <a:buChar char="•"/>
            </a:pPr>
            <a:r>
              <a:rPr lang="en-US" sz="2800" dirty="0" smtClean="0">
                <a:solidFill>
                  <a:schemeClr val="bg1"/>
                </a:solidFill>
                <a:latin typeface="+mj-lt"/>
              </a:rPr>
              <a:t>Provides opportunities for reflection, evaluation, illustration, exemplification, inquiry</a:t>
            </a:r>
          </a:p>
          <a:p>
            <a:pPr marL="457200" indent="-457200">
              <a:spcBef>
                <a:spcPts val="600"/>
              </a:spcBef>
              <a:buFont typeface="Arial" panose="020B0604020202020204" pitchFamily="34" charset="0"/>
              <a:buChar char="•"/>
            </a:pPr>
            <a:r>
              <a:rPr lang="en-US" sz="2800" dirty="0" smtClean="0">
                <a:solidFill>
                  <a:schemeClr val="bg1"/>
                </a:solidFill>
                <a:latin typeface="+mj-lt"/>
              </a:rPr>
              <a:t>Grounded, situated, experiential</a:t>
            </a:r>
            <a:endParaRPr lang="en-US" sz="2800" dirty="0">
              <a:solidFill>
                <a:schemeClr val="bg1"/>
              </a:solidFill>
              <a:latin typeface="+mj-lt"/>
            </a:endParaRPr>
          </a:p>
          <a:p>
            <a:pPr lvl="0"/>
            <a:endParaRPr lang="en-GB" sz="2800" dirty="0">
              <a:solidFill>
                <a:prstClr val="white"/>
              </a:solidFill>
              <a:latin typeface="+mj-lt"/>
            </a:endParaRPr>
          </a:p>
        </p:txBody>
      </p:sp>
      <p:sp>
        <p:nvSpPr>
          <p:cNvPr id="6" name="Rectangle 5"/>
          <p:cNvSpPr/>
          <p:nvPr/>
        </p:nvSpPr>
        <p:spPr>
          <a:xfrm>
            <a:off x="8924835" y="4764631"/>
            <a:ext cx="2443381" cy="1384995"/>
          </a:xfrm>
          <a:prstGeom prst="rect">
            <a:avLst/>
          </a:prstGeom>
        </p:spPr>
        <p:txBody>
          <a:bodyPr wrap="square">
            <a:spAutoFit/>
          </a:bodyPr>
          <a:lstStyle/>
          <a:p>
            <a:r>
              <a:rPr lang="en-US" sz="2800" dirty="0" smtClean="0">
                <a:solidFill>
                  <a:schemeClr val="bg1"/>
                </a:solidFill>
                <a:latin typeface="Berlin Sans FB Demi" panose="020E0802020502020306" pitchFamily="34" charset="0"/>
              </a:rPr>
              <a:t>Digital </a:t>
            </a:r>
          </a:p>
          <a:p>
            <a:r>
              <a:rPr lang="en-US" sz="2800" dirty="0" smtClean="0">
                <a:solidFill>
                  <a:schemeClr val="bg1"/>
                </a:solidFill>
                <a:latin typeface="Berlin Sans FB Demi" panose="020E0802020502020306" pitchFamily="34" charset="0"/>
              </a:rPr>
              <a:t>storytelling</a:t>
            </a:r>
            <a:endParaRPr lang="en-US" sz="2800" dirty="0">
              <a:solidFill>
                <a:schemeClr val="bg1"/>
              </a:solidFill>
              <a:latin typeface="Berlin Sans FB Demi" panose="020E0802020502020306" pitchFamily="34" charset="0"/>
            </a:endParaRPr>
          </a:p>
          <a:p>
            <a:pPr lvl="0"/>
            <a:endParaRPr lang="en-GB" sz="2800" dirty="0">
              <a:solidFill>
                <a:prstClr val="white"/>
              </a:solidFill>
              <a:latin typeface="+mj-lt"/>
            </a:endParaRPr>
          </a:p>
        </p:txBody>
      </p:sp>
      <p:sp>
        <p:nvSpPr>
          <p:cNvPr id="10" name="Rectangle 9"/>
          <p:cNvSpPr/>
          <p:nvPr/>
        </p:nvSpPr>
        <p:spPr>
          <a:xfrm>
            <a:off x="9064084" y="4456854"/>
            <a:ext cx="2443381" cy="2000548"/>
          </a:xfrm>
          <a:prstGeom prst="rect">
            <a:avLst/>
          </a:prstGeom>
        </p:spPr>
        <p:txBody>
          <a:bodyPr wrap="square">
            <a:spAutoFit/>
          </a:bodyPr>
          <a:lstStyle/>
          <a:p>
            <a:r>
              <a:rPr lang="en-US" sz="9600" dirty="0" smtClean="0">
                <a:solidFill>
                  <a:srgbClr val="FF0000"/>
                </a:solidFill>
                <a:latin typeface="+mj-lt"/>
              </a:rPr>
              <a:t>X</a:t>
            </a:r>
            <a:endParaRPr lang="en-US" sz="9600" dirty="0">
              <a:solidFill>
                <a:srgbClr val="FF0000"/>
              </a:solidFill>
              <a:latin typeface="+mj-lt"/>
            </a:endParaRPr>
          </a:p>
          <a:p>
            <a:pPr lvl="0"/>
            <a:endParaRPr lang="en-GB" sz="2800" dirty="0">
              <a:solidFill>
                <a:prstClr val="white"/>
              </a:solidFill>
              <a:latin typeface="+mj-lt"/>
            </a:endParaRPr>
          </a:p>
        </p:txBody>
      </p:sp>
    </p:spTree>
    <p:extLst>
      <p:ext uri="{BB962C8B-B14F-4D97-AF65-F5344CB8AC3E}">
        <p14:creationId xmlns:p14="http://schemas.microsoft.com/office/powerpoint/2010/main" val="1506422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Agency</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525446"/>
            <a:ext cx="10769774" cy="4862870"/>
          </a:xfrm>
          <a:prstGeom prst="rect">
            <a:avLst/>
          </a:prstGeom>
        </p:spPr>
        <p:txBody>
          <a:bodyPr wrap="square">
            <a:spAutoFit/>
          </a:bodyPr>
          <a:lstStyle/>
          <a:p>
            <a:pPr>
              <a:spcBef>
                <a:spcPts val="600"/>
              </a:spcBef>
            </a:pPr>
            <a:r>
              <a:rPr lang="en-US" sz="2800" dirty="0" smtClean="0">
                <a:solidFill>
                  <a:schemeClr val="bg1"/>
                </a:solidFill>
                <a:latin typeface="+mj-lt"/>
              </a:rPr>
              <a:t>Learners have a sense of control and power to affect their learning</a:t>
            </a:r>
          </a:p>
          <a:p>
            <a:pPr algn="ctr">
              <a:spcBef>
                <a:spcPts val="600"/>
              </a:spcBef>
            </a:pPr>
            <a:endParaRPr lang="en-US" sz="2800" dirty="0" smtClean="0">
              <a:solidFill>
                <a:schemeClr val="accent5">
                  <a:lumMod val="40000"/>
                  <a:lumOff val="60000"/>
                </a:schemeClr>
              </a:solidFill>
            </a:endParaRPr>
          </a:p>
          <a:p>
            <a:pPr algn="ctr">
              <a:spcBef>
                <a:spcPts val="600"/>
              </a:spcBef>
            </a:pPr>
            <a:endParaRPr lang="en-US" sz="2800" dirty="0">
              <a:solidFill>
                <a:schemeClr val="accent5">
                  <a:lumMod val="40000"/>
                  <a:lumOff val="60000"/>
                </a:schemeClr>
              </a:solidFill>
            </a:endParaRPr>
          </a:p>
          <a:p>
            <a:pPr algn="ctr">
              <a:spcBef>
                <a:spcPts val="600"/>
              </a:spcBef>
            </a:pPr>
            <a:r>
              <a:rPr lang="en-US" sz="3200" dirty="0" smtClean="0">
                <a:solidFill>
                  <a:schemeClr val="accent5">
                    <a:lumMod val="40000"/>
                    <a:lumOff val="60000"/>
                  </a:schemeClr>
                </a:solidFill>
                <a:latin typeface="+mj-lt"/>
              </a:rPr>
              <a:t>The </a:t>
            </a:r>
            <a:r>
              <a:rPr lang="en-US" sz="3200" dirty="0">
                <a:solidFill>
                  <a:schemeClr val="accent5">
                    <a:lumMod val="40000"/>
                    <a:lumOff val="60000"/>
                  </a:schemeClr>
                </a:solidFill>
                <a:latin typeface="+mj-lt"/>
              </a:rPr>
              <a:t>most transformative learning experiences </a:t>
            </a:r>
            <a:r>
              <a:rPr lang="en-US" sz="3200" dirty="0" smtClean="0">
                <a:solidFill>
                  <a:schemeClr val="accent5">
                    <a:lumMod val="40000"/>
                    <a:lumOff val="60000"/>
                  </a:schemeClr>
                </a:solidFill>
                <a:latin typeface="+mj-lt"/>
              </a:rPr>
              <a:t/>
            </a:r>
            <a:br>
              <a:rPr lang="en-US" sz="3200" dirty="0" smtClean="0">
                <a:solidFill>
                  <a:schemeClr val="accent5">
                    <a:lumMod val="40000"/>
                    <a:lumOff val="60000"/>
                  </a:schemeClr>
                </a:solidFill>
                <a:latin typeface="+mj-lt"/>
              </a:rPr>
            </a:br>
            <a:r>
              <a:rPr lang="en-US" sz="3200" dirty="0" smtClean="0">
                <a:solidFill>
                  <a:schemeClr val="accent5">
                    <a:lumMod val="40000"/>
                    <a:lumOff val="60000"/>
                  </a:schemeClr>
                </a:solidFill>
                <a:latin typeface="+mj-lt"/>
              </a:rPr>
              <a:t>will </a:t>
            </a:r>
            <a:r>
              <a:rPr lang="en-US" sz="3200" dirty="0">
                <a:solidFill>
                  <a:schemeClr val="accent5">
                    <a:lumMod val="40000"/>
                    <a:lumOff val="60000"/>
                  </a:schemeClr>
                </a:solidFill>
                <a:latin typeface="+mj-lt"/>
              </a:rPr>
              <a:t>be those that are directed by </a:t>
            </a:r>
            <a:r>
              <a:rPr lang="en-US" sz="3200" dirty="0" smtClean="0">
                <a:solidFill>
                  <a:schemeClr val="accent5">
                    <a:lumMod val="40000"/>
                    <a:lumOff val="60000"/>
                  </a:schemeClr>
                </a:solidFill>
                <a:latin typeface="+mj-lt"/>
              </a:rPr>
              <a:t/>
            </a:r>
            <a:br>
              <a:rPr lang="en-US" sz="3200" dirty="0" smtClean="0">
                <a:solidFill>
                  <a:schemeClr val="accent5">
                    <a:lumMod val="40000"/>
                    <a:lumOff val="60000"/>
                  </a:schemeClr>
                </a:solidFill>
                <a:latin typeface="+mj-lt"/>
              </a:rPr>
            </a:br>
            <a:r>
              <a:rPr lang="en-US" sz="3200" dirty="0" smtClean="0">
                <a:solidFill>
                  <a:schemeClr val="accent5">
                    <a:lumMod val="40000"/>
                    <a:lumOff val="60000"/>
                  </a:schemeClr>
                </a:solidFill>
                <a:latin typeface="+mj-lt"/>
              </a:rPr>
              <a:t>the </a:t>
            </a:r>
            <a:r>
              <a:rPr lang="en-US" sz="3200" dirty="0">
                <a:solidFill>
                  <a:schemeClr val="accent5">
                    <a:lumMod val="40000"/>
                    <a:lumOff val="60000"/>
                  </a:schemeClr>
                </a:solidFill>
                <a:latin typeface="+mj-lt"/>
              </a:rPr>
              <a:t>learner’s own endeavors and </a:t>
            </a:r>
            <a:r>
              <a:rPr lang="en-US" sz="3200" dirty="0" smtClean="0">
                <a:solidFill>
                  <a:schemeClr val="accent5">
                    <a:lumMod val="40000"/>
                    <a:lumOff val="60000"/>
                  </a:schemeClr>
                </a:solidFill>
                <a:latin typeface="+mj-lt"/>
              </a:rPr>
              <a:t>curiosities*</a:t>
            </a:r>
          </a:p>
          <a:p>
            <a:pPr algn="ctr">
              <a:spcBef>
                <a:spcPts val="600"/>
              </a:spcBef>
            </a:pPr>
            <a:endParaRPr lang="en-US" sz="2800" dirty="0">
              <a:solidFill>
                <a:schemeClr val="accent5">
                  <a:lumMod val="40000"/>
                  <a:lumOff val="60000"/>
                </a:schemeClr>
              </a:solidFill>
              <a:latin typeface="+mj-lt"/>
            </a:endParaRPr>
          </a:p>
          <a:p>
            <a:pPr algn="r">
              <a:spcBef>
                <a:spcPts val="600"/>
              </a:spcBef>
            </a:pPr>
            <a:r>
              <a:rPr lang="en-US" sz="1600" dirty="0" smtClean="0">
                <a:solidFill>
                  <a:schemeClr val="accent5">
                    <a:lumMod val="40000"/>
                    <a:lumOff val="60000"/>
                  </a:schemeClr>
                </a:solidFill>
                <a:latin typeface="+mj-lt"/>
              </a:rPr>
              <a:t>* Lindgren &amp; McDaniel (2012)</a:t>
            </a:r>
          </a:p>
          <a:p>
            <a:pPr>
              <a:spcBef>
                <a:spcPts val="600"/>
              </a:spcBef>
            </a:pPr>
            <a:endParaRPr lang="en-US" sz="2800" dirty="0">
              <a:solidFill>
                <a:schemeClr val="bg1"/>
              </a:solidFill>
              <a:latin typeface="+mj-lt"/>
            </a:endParaRPr>
          </a:p>
          <a:p>
            <a:pPr lvl="0"/>
            <a:endParaRPr lang="en-GB" sz="2800" dirty="0">
              <a:solidFill>
                <a:prstClr val="white"/>
              </a:solidFill>
              <a:latin typeface="+mj-lt"/>
            </a:endParaRPr>
          </a:p>
        </p:txBody>
      </p:sp>
      <p:sp>
        <p:nvSpPr>
          <p:cNvPr id="8" name="Rectangle 7"/>
          <p:cNvSpPr/>
          <p:nvPr/>
        </p:nvSpPr>
        <p:spPr>
          <a:xfrm>
            <a:off x="598442" y="5291563"/>
            <a:ext cx="3562078" cy="1261884"/>
          </a:xfrm>
          <a:prstGeom prst="rect">
            <a:avLst/>
          </a:prstGeom>
        </p:spPr>
        <p:txBody>
          <a:bodyPr wrap="square">
            <a:spAutoFit/>
          </a:bodyPr>
          <a:lstStyle/>
          <a:p>
            <a:r>
              <a:rPr lang="en-US" sz="4800" dirty="0" smtClean="0">
                <a:solidFill>
                  <a:schemeClr val="bg1"/>
                </a:solidFill>
                <a:latin typeface="Berlin Sans FB Demi" panose="020E0802020502020306" pitchFamily="34" charset="0"/>
              </a:rPr>
              <a:t>Choices…</a:t>
            </a:r>
            <a:endParaRPr lang="en-US" sz="4800" dirty="0">
              <a:solidFill>
                <a:schemeClr val="bg1"/>
              </a:solidFill>
              <a:latin typeface="Berlin Sans FB Demi" panose="020E0802020502020306" pitchFamily="34" charset="0"/>
            </a:endParaRPr>
          </a:p>
          <a:p>
            <a:pPr lvl="0"/>
            <a:endParaRPr lang="en-GB" sz="2800" dirty="0">
              <a:solidFill>
                <a:prstClr val="white"/>
              </a:solidFill>
              <a:latin typeface="+mj-lt"/>
            </a:endParaRPr>
          </a:p>
        </p:txBody>
      </p:sp>
    </p:spTree>
    <p:extLst>
      <p:ext uri="{BB962C8B-B14F-4D97-AF65-F5344CB8AC3E}">
        <p14:creationId xmlns:p14="http://schemas.microsoft.com/office/powerpoint/2010/main" val="552454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Narrative</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2">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7" name="Rectangle 6"/>
          <p:cNvSpPr/>
          <p:nvPr/>
        </p:nvSpPr>
        <p:spPr>
          <a:xfrm>
            <a:off x="878528" y="2094426"/>
            <a:ext cx="9237536" cy="2308324"/>
          </a:xfrm>
          <a:prstGeom prst="rect">
            <a:avLst/>
          </a:prstGeom>
        </p:spPr>
        <p:txBody>
          <a:bodyPr wrap="square">
            <a:spAutoFit/>
          </a:bodyPr>
          <a:lstStyle/>
          <a:p>
            <a:pPr algn="ctr"/>
            <a:r>
              <a:rPr lang="en-US" sz="3600" dirty="0">
                <a:solidFill>
                  <a:schemeClr val="accent5">
                    <a:lumMod val="40000"/>
                    <a:lumOff val="60000"/>
                  </a:schemeClr>
                </a:solidFill>
                <a:latin typeface="+mj-lt"/>
              </a:rPr>
              <a:t>C</a:t>
            </a:r>
            <a:r>
              <a:rPr lang="en-US" sz="3600" dirty="0" smtClean="0">
                <a:solidFill>
                  <a:schemeClr val="accent5">
                    <a:lumMod val="40000"/>
                    <a:lumOff val="60000"/>
                  </a:schemeClr>
                </a:solidFill>
                <a:latin typeface="+mj-lt"/>
              </a:rPr>
              <a:t>ompelling </a:t>
            </a:r>
            <a:r>
              <a:rPr lang="en-US" sz="3600" dirty="0">
                <a:solidFill>
                  <a:schemeClr val="accent5">
                    <a:lumMod val="40000"/>
                    <a:lumOff val="60000"/>
                  </a:schemeClr>
                </a:solidFill>
                <a:latin typeface="+mj-lt"/>
              </a:rPr>
              <a:t>and engaging narratives </a:t>
            </a:r>
            <a:r>
              <a:rPr lang="en-US" sz="3600" dirty="0" smtClean="0">
                <a:solidFill>
                  <a:schemeClr val="accent5">
                    <a:lumMod val="40000"/>
                    <a:lumOff val="60000"/>
                  </a:schemeClr>
                </a:solidFill>
                <a:latin typeface="+mj-lt"/>
              </a:rPr>
              <a:t/>
            </a:r>
            <a:br>
              <a:rPr lang="en-US" sz="3600" dirty="0" smtClean="0">
                <a:solidFill>
                  <a:schemeClr val="accent5">
                    <a:lumMod val="40000"/>
                    <a:lumOff val="60000"/>
                  </a:schemeClr>
                </a:solidFill>
                <a:latin typeface="+mj-lt"/>
              </a:rPr>
            </a:br>
            <a:r>
              <a:rPr lang="en-US" sz="3600" dirty="0" smtClean="0">
                <a:solidFill>
                  <a:schemeClr val="accent5">
                    <a:lumMod val="40000"/>
                    <a:lumOff val="60000"/>
                  </a:schemeClr>
                </a:solidFill>
                <a:latin typeface="+mj-lt"/>
              </a:rPr>
              <a:t>allow </a:t>
            </a:r>
            <a:r>
              <a:rPr lang="en-US" sz="3600" dirty="0">
                <a:solidFill>
                  <a:schemeClr val="accent5">
                    <a:lumMod val="40000"/>
                    <a:lumOff val="60000"/>
                  </a:schemeClr>
                </a:solidFill>
                <a:latin typeface="+mj-lt"/>
              </a:rPr>
              <a:t>for immersion and </a:t>
            </a:r>
            <a:r>
              <a:rPr lang="en-US" sz="3600" dirty="0" smtClean="0">
                <a:solidFill>
                  <a:schemeClr val="accent5">
                    <a:lumMod val="40000"/>
                    <a:lumOff val="60000"/>
                  </a:schemeClr>
                </a:solidFill>
                <a:latin typeface="+mj-lt"/>
              </a:rPr>
              <a:t>agency,</a:t>
            </a:r>
          </a:p>
          <a:p>
            <a:pPr algn="ctr"/>
            <a:r>
              <a:rPr lang="en-US" sz="3600" dirty="0" smtClean="0">
                <a:solidFill>
                  <a:schemeClr val="accent5">
                    <a:lumMod val="40000"/>
                    <a:lumOff val="60000"/>
                  </a:schemeClr>
                </a:solidFill>
                <a:latin typeface="+mj-lt"/>
              </a:rPr>
              <a:t>demand </a:t>
            </a:r>
            <a:r>
              <a:rPr lang="en-US" sz="3600" dirty="0">
                <a:solidFill>
                  <a:schemeClr val="accent5">
                    <a:lumMod val="40000"/>
                    <a:lumOff val="60000"/>
                  </a:schemeClr>
                </a:solidFill>
                <a:latin typeface="+mj-lt"/>
              </a:rPr>
              <a:t>the participation of </a:t>
            </a:r>
            <a:r>
              <a:rPr lang="en-US" sz="3600" dirty="0" smtClean="0">
                <a:solidFill>
                  <a:schemeClr val="accent5">
                    <a:lumMod val="40000"/>
                    <a:lumOff val="60000"/>
                  </a:schemeClr>
                </a:solidFill>
                <a:latin typeface="+mj-lt"/>
              </a:rPr>
              <a:t>users and </a:t>
            </a:r>
            <a:r>
              <a:rPr lang="en-US" sz="3600" dirty="0">
                <a:solidFill>
                  <a:schemeClr val="accent5">
                    <a:lumMod val="40000"/>
                    <a:lumOff val="60000"/>
                  </a:schemeClr>
                </a:solidFill>
                <a:latin typeface="+mj-lt"/>
              </a:rPr>
              <a:t>yet </a:t>
            </a:r>
            <a:endParaRPr lang="en-US" sz="3600" dirty="0" smtClean="0">
              <a:solidFill>
                <a:schemeClr val="accent5">
                  <a:lumMod val="40000"/>
                  <a:lumOff val="60000"/>
                </a:schemeClr>
              </a:solidFill>
              <a:latin typeface="+mj-lt"/>
            </a:endParaRPr>
          </a:p>
          <a:p>
            <a:pPr algn="ctr"/>
            <a:r>
              <a:rPr lang="en-US" sz="3600" dirty="0" smtClean="0">
                <a:solidFill>
                  <a:schemeClr val="accent5">
                    <a:lumMod val="40000"/>
                    <a:lumOff val="60000"/>
                  </a:schemeClr>
                </a:solidFill>
                <a:latin typeface="+mj-lt"/>
              </a:rPr>
              <a:t>also </a:t>
            </a:r>
            <a:r>
              <a:rPr lang="en-US" sz="3600" dirty="0">
                <a:solidFill>
                  <a:schemeClr val="accent5">
                    <a:lumMod val="40000"/>
                    <a:lumOff val="60000"/>
                  </a:schemeClr>
                </a:solidFill>
                <a:latin typeface="+mj-lt"/>
              </a:rPr>
              <a:t>provide scaffolding for problem </a:t>
            </a:r>
            <a:r>
              <a:rPr lang="en-US" sz="3600" dirty="0" smtClean="0">
                <a:solidFill>
                  <a:schemeClr val="accent5">
                    <a:lumMod val="40000"/>
                    <a:lumOff val="60000"/>
                  </a:schemeClr>
                </a:solidFill>
                <a:latin typeface="+mj-lt"/>
              </a:rPr>
              <a:t>solving</a:t>
            </a:r>
            <a:r>
              <a:rPr lang="en-GB" sz="3600" dirty="0" smtClean="0">
                <a:solidFill>
                  <a:schemeClr val="accent5">
                    <a:lumMod val="40000"/>
                    <a:lumOff val="60000"/>
                  </a:schemeClr>
                </a:solidFill>
                <a:latin typeface="+mj-lt"/>
              </a:rPr>
              <a:t> </a:t>
            </a:r>
            <a:endParaRPr lang="en-GB" sz="3600" dirty="0">
              <a:solidFill>
                <a:schemeClr val="accent5">
                  <a:lumMod val="40000"/>
                  <a:lumOff val="60000"/>
                </a:schemeClr>
              </a:solidFill>
              <a:latin typeface="+mj-lt"/>
            </a:endParaRPr>
          </a:p>
        </p:txBody>
      </p:sp>
      <p:sp>
        <p:nvSpPr>
          <p:cNvPr id="8" name="Rectangle 7"/>
          <p:cNvSpPr/>
          <p:nvPr/>
        </p:nvSpPr>
        <p:spPr>
          <a:xfrm>
            <a:off x="9292655" y="5164186"/>
            <a:ext cx="2443381" cy="1261884"/>
          </a:xfrm>
          <a:prstGeom prst="rect">
            <a:avLst/>
          </a:prstGeom>
        </p:spPr>
        <p:txBody>
          <a:bodyPr wrap="square">
            <a:spAutoFit/>
          </a:bodyPr>
          <a:lstStyle/>
          <a:p>
            <a:r>
              <a:rPr lang="en-US" sz="4800" dirty="0" smtClean="0">
                <a:solidFill>
                  <a:schemeClr val="bg1"/>
                </a:solidFill>
                <a:latin typeface="Berlin Sans FB Demi" panose="020E0802020502020306" pitchFamily="34" charset="0"/>
              </a:rPr>
              <a:t>Flow…</a:t>
            </a:r>
            <a:endParaRPr lang="en-US" sz="4800" dirty="0">
              <a:solidFill>
                <a:schemeClr val="bg1"/>
              </a:solidFill>
              <a:latin typeface="Berlin Sans FB Demi" panose="020E0802020502020306" pitchFamily="34" charset="0"/>
            </a:endParaRPr>
          </a:p>
          <a:p>
            <a:pPr lvl="0"/>
            <a:endParaRPr lang="en-GB" sz="2800" dirty="0">
              <a:solidFill>
                <a:prstClr val="white"/>
              </a:solidFill>
              <a:latin typeface="+mj-lt"/>
            </a:endParaRPr>
          </a:p>
        </p:txBody>
      </p:sp>
    </p:spTree>
    <p:extLst>
      <p:ext uri="{BB962C8B-B14F-4D97-AF65-F5344CB8AC3E}">
        <p14:creationId xmlns:p14="http://schemas.microsoft.com/office/powerpoint/2010/main" val="102526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Existing uses of narrative</a:t>
            </a:r>
            <a:endParaRPr lang="en-GB" dirty="0"/>
          </a:p>
        </p:txBody>
      </p:sp>
      <p:sp>
        <p:nvSpPr>
          <p:cNvPr id="3" name="Rectangle 2"/>
          <p:cNvSpPr/>
          <p:nvPr/>
        </p:nvSpPr>
        <p:spPr>
          <a:xfrm>
            <a:off x="0" y="962616"/>
            <a:ext cx="12190412"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p:cNvSpPr/>
          <p:nvPr/>
        </p:nvSpPr>
        <p:spPr>
          <a:xfrm>
            <a:off x="0" y="962616"/>
            <a:ext cx="12190412" cy="5895386"/>
          </a:xfrm>
          <a:prstGeom prst="rect">
            <a:avLst/>
          </a:prstGeom>
          <a:blipFill dpi="0" rotWithShape="1">
            <a:blip r:embed="rId3">
              <a:alphaModFix amt="20000"/>
            </a:blip>
            <a:srcRect/>
            <a:stretch>
              <a:fillRect t="-16328" b="5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06359"/>
            <a:endParaRPr lang="en-US" sz="1806" dirty="0">
              <a:solidFill>
                <a:srgbClr val="FFFFFF"/>
              </a:solidFill>
              <a:latin typeface="Calibri"/>
            </a:endParaRPr>
          </a:p>
        </p:txBody>
      </p:sp>
      <p:sp>
        <p:nvSpPr>
          <p:cNvPr id="5" name="Rectangle 4"/>
          <p:cNvSpPr/>
          <p:nvPr/>
        </p:nvSpPr>
        <p:spPr>
          <a:xfrm>
            <a:off x="598442" y="1402080"/>
            <a:ext cx="11014437" cy="5478423"/>
          </a:xfrm>
          <a:prstGeom prst="rect">
            <a:avLst/>
          </a:prstGeom>
        </p:spPr>
        <p:txBody>
          <a:bodyPr wrap="square">
            <a:spAutoFit/>
          </a:bodyPr>
          <a:lstStyle/>
          <a:p>
            <a:pPr>
              <a:spcBef>
                <a:spcPts val="1200"/>
              </a:spcBef>
            </a:pPr>
            <a:r>
              <a:rPr lang="en-US" sz="2800" dirty="0" smtClean="0">
                <a:solidFill>
                  <a:schemeClr val="bg1"/>
                </a:solidFill>
                <a:latin typeface="+mj-lt"/>
              </a:rPr>
              <a:t>Use technology </a:t>
            </a:r>
            <a:r>
              <a:rPr lang="en-US" sz="2800" dirty="0">
                <a:solidFill>
                  <a:schemeClr val="bg1"/>
                </a:solidFill>
                <a:latin typeface="+mj-lt"/>
              </a:rPr>
              <a:t>to bring to </a:t>
            </a:r>
            <a:r>
              <a:rPr lang="en-US" sz="2800" dirty="0" smtClean="0">
                <a:solidFill>
                  <a:schemeClr val="bg1"/>
                </a:solidFill>
                <a:latin typeface="+mj-lt"/>
              </a:rPr>
              <a:t>life:</a:t>
            </a:r>
            <a:endParaRPr lang="en-US" sz="2800" dirty="0">
              <a:solidFill>
                <a:schemeClr val="bg1"/>
              </a:solidFill>
              <a:latin typeface="+mj-lt"/>
            </a:endParaRPr>
          </a:p>
          <a:p>
            <a:pPr marL="457200" indent="-457200">
              <a:spcBef>
                <a:spcPts val="1200"/>
              </a:spcBef>
              <a:buFont typeface="Arial" panose="020B0604020202020204" pitchFamily="34" charset="0"/>
              <a:buChar char="•"/>
            </a:pPr>
            <a:r>
              <a:rPr lang="en-GB" sz="2800" dirty="0" smtClean="0">
                <a:solidFill>
                  <a:schemeClr val="bg1"/>
                </a:solidFill>
                <a:latin typeface="+mj-lt"/>
              </a:rPr>
              <a:t>Scenario-based </a:t>
            </a:r>
            <a:r>
              <a:rPr lang="en-GB" sz="2800" dirty="0">
                <a:solidFill>
                  <a:schemeClr val="bg1"/>
                </a:solidFill>
                <a:latin typeface="+mj-lt"/>
              </a:rPr>
              <a:t>learning</a:t>
            </a:r>
          </a:p>
          <a:p>
            <a:pPr marL="457200" indent="-457200">
              <a:spcBef>
                <a:spcPts val="1200"/>
              </a:spcBef>
              <a:buFont typeface="Arial" panose="020B0604020202020204" pitchFamily="34" charset="0"/>
              <a:buChar char="•"/>
            </a:pPr>
            <a:r>
              <a:rPr lang="en-GB" sz="2800" dirty="0">
                <a:solidFill>
                  <a:schemeClr val="bg1"/>
                </a:solidFill>
                <a:latin typeface="+mj-lt"/>
                <a:ea typeface="ＭＳ Ｐゴシック" pitchFamily="-28" charset="-128"/>
              </a:rPr>
              <a:t>Situated learning</a:t>
            </a:r>
          </a:p>
          <a:p>
            <a:pPr marL="457200" indent="-457200">
              <a:spcBef>
                <a:spcPts val="1200"/>
              </a:spcBef>
              <a:buFont typeface="Arial" panose="020B0604020202020204" pitchFamily="34" charset="0"/>
              <a:buChar char="•"/>
            </a:pPr>
            <a:r>
              <a:rPr lang="en-GB" sz="2800" dirty="0">
                <a:solidFill>
                  <a:schemeClr val="bg1"/>
                </a:solidFill>
                <a:latin typeface="+mj-lt"/>
                <a:ea typeface="ＭＳ Ｐゴシック" pitchFamily="-28" charset="-128"/>
              </a:rPr>
              <a:t>Simulation</a:t>
            </a:r>
          </a:p>
          <a:p>
            <a:pPr marL="457200" indent="-457200">
              <a:spcBef>
                <a:spcPts val="1200"/>
              </a:spcBef>
              <a:buFont typeface="Arial" panose="020B0604020202020204" pitchFamily="34" charset="0"/>
              <a:buChar char="•"/>
            </a:pPr>
            <a:r>
              <a:rPr lang="en-GB" sz="2800" dirty="0">
                <a:solidFill>
                  <a:schemeClr val="bg1"/>
                </a:solidFill>
                <a:latin typeface="+mj-lt"/>
                <a:ea typeface="ＭＳ Ｐゴシック" pitchFamily="-28" charset="-128"/>
              </a:rPr>
              <a:t>Problem-based </a:t>
            </a:r>
            <a:r>
              <a:rPr lang="en-GB" sz="2800" dirty="0" smtClean="0">
                <a:solidFill>
                  <a:schemeClr val="bg1"/>
                </a:solidFill>
                <a:latin typeface="+mj-lt"/>
                <a:ea typeface="ＭＳ Ｐゴシック" pitchFamily="-28" charset="-128"/>
              </a:rPr>
              <a:t>learning</a:t>
            </a:r>
          </a:p>
          <a:p>
            <a:pPr>
              <a:spcBef>
                <a:spcPts val="1200"/>
              </a:spcBef>
            </a:pPr>
            <a:r>
              <a:rPr lang="en-US" sz="2800" dirty="0" smtClean="0">
                <a:solidFill>
                  <a:schemeClr val="accent5">
                    <a:lumMod val="40000"/>
                    <a:lumOff val="60000"/>
                  </a:schemeClr>
                </a:solidFill>
                <a:latin typeface="+mj-lt"/>
              </a:rPr>
              <a:t>Use video </a:t>
            </a:r>
            <a:r>
              <a:rPr lang="en-US" sz="2800" dirty="0">
                <a:solidFill>
                  <a:schemeClr val="accent5">
                    <a:lumMod val="40000"/>
                    <a:lumOff val="60000"/>
                  </a:schemeClr>
                </a:solidFill>
                <a:latin typeface="+mj-lt"/>
              </a:rPr>
              <a:t>for authenticity </a:t>
            </a:r>
            <a:endParaRPr lang="en-US" sz="2800" dirty="0" smtClean="0">
              <a:solidFill>
                <a:schemeClr val="accent5">
                  <a:lumMod val="40000"/>
                  <a:lumOff val="60000"/>
                </a:schemeClr>
              </a:solidFill>
              <a:latin typeface="+mj-lt"/>
            </a:endParaRPr>
          </a:p>
          <a:p>
            <a:pPr marL="457200" indent="-457200" fontAlgn="base">
              <a:spcBef>
                <a:spcPts val="1200"/>
              </a:spcBef>
              <a:buFont typeface="Arial" panose="020B0604020202020204" pitchFamily="34" charset="0"/>
              <a:buChar char="•"/>
            </a:pPr>
            <a:endParaRPr lang="en-US" sz="2800" dirty="0" smtClean="0">
              <a:solidFill>
                <a:schemeClr val="bg1"/>
              </a:solidFill>
              <a:latin typeface="+mj-lt"/>
            </a:endParaRPr>
          </a:p>
          <a:p>
            <a:pPr fontAlgn="base"/>
            <a:r>
              <a:rPr lang="en-US" sz="2800" dirty="0" smtClean="0">
                <a:solidFill>
                  <a:schemeClr val="bg1"/>
                </a:solidFill>
                <a:latin typeface="+mj-lt"/>
              </a:rPr>
              <a:t>Difficult </a:t>
            </a:r>
            <a:r>
              <a:rPr lang="en-US" sz="2800" dirty="0">
                <a:solidFill>
                  <a:schemeClr val="bg1"/>
                </a:solidFill>
                <a:latin typeface="+mj-lt"/>
              </a:rPr>
              <a:t>to produce: </a:t>
            </a:r>
          </a:p>
          <a:p>
            <a:pPr fontAlgn="base"/>
            <a:r>
              <a:rPr lang="en-US" sz="2800" dirty="0">
                <a:solidFill>
                  <a:schemeClr val="bg1"/>
                </a:solidFill>
                <a:latin typeface="+mj-lt"/>
              </a:rPr>
              <a:t>Require programming, video and/or illustration and animation skills</a:t>
            </a:r>
          </a:p>
          <a:p>
            <a:pPr marL="457200" indent="-457200" fontAlgn="base">
              <a:spcBef>
                <a:spcPts val="1200"/>
              </a:spcBef>
              <a:buFont typeface="Arial" panose="020B0604020202020204" pitchFamily="34" charset="0"/>
              <a:buChar char="•"/>
            </a:pPr>
            <a:endParaRPr lang="en-US" sz="2800" dirty="0"/>
          </a:p>
        </p:txBody>
      </p:sp>
      <p:pic>
        <p:nvPicPr>
          <p:cNvPr id="6" name="Picture 6" descr="http://4.bp.blogspot.com/_ArH5nJYCzV0/SWV6bC2kl0I/AAAAAAAAA4E/g1w6UtCaqbc/s400/splashSm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1109881"/>
            <a:ext cx="4373879" cy="317106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254240" y="4526280"/>
            <a:ext cx="4373879" cy="1015663"/>
          </a:xfrm>
          <a:prstGeom prst="rect">
            <a:avLst/>
          </a:prstGeom>
          <a:noFill/>
        </p:spPr>
        <p:txBody>
          <a:bodyPr wrap="square" rtlCol="0">
            <a:spAutoFit/>
          </a:bodyPr>
          <a:lstStyle/>
          <a:p>
            <a:pPr algn="r"/>
            <a:r>
              <a:rPr lang="en-GB" sz="2000" i="1" dirty="0" smtClean="0">
                <a:solidFill>
                  <a:schemeClr val="bg1"/>
                </a:solidFill>
                <a:latin typeface="+mj-lt"/>
              </a:rPr>
              <a:t>Virtual School</a:t>
            </a:r>
          </a:p>
          <a:p>
            <a:pPr algn="r"/>
            <a:endParaRPr lang="en-GB" sz="2000" i="1" dirty="0">
              <a:solidFill>
                <a:schemeClr val="bg1"/>
              </a:solidFill>
              <a:latin typeface="+mj-lt"/>
            </a:endParaRPr>
          </a:p>
          <a:p>
            <a:pPr algn="r"/>
            <a:r>
              <a:rPr lang="en-GB" sz="2000" i="1" dirty="0" smtClean="0">
                <a:solidFill>
                  <a:schemeClr val="bg1"/>
                </a:solidFill>
                <a:latin typeface="+mj-lt"/>
              </a:rPr>
              <a:t>Midwifery in Second Life</a:t>
            </a:r>
          </a:p>
        </p:txBody>
      </p:sp>
    </p:spTree>
    <p:extLst>
      <p:ext uri="{BB962C8B-B14F-4D97-AF65-F5344CB8AC3E}">
        <p14:creationId xmlns:p14="http://schemas.microsoft.com/office/powerpoint/2010/main" val="2301609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AutoShape 2" descr="data:image/png;base64,iVBORw0KGgoAAAANSUhEUgAABAAAAAKrCAYAAABvFv+UAAAAAXNSR0IArs4c6QAAAARnQU1BAACxjwv8YQUAAAAJcEhZcwAADsMAAA7DAcdvqGQAAP+lSURBVHhe7J0FgBbF/8af66K7OwQEURRRFAG7u7vzb3f87O7CLmyxA0VsFJEu6W446rrv/vPM7r7vvu+9V3DA4T0fmNvd6ZmdnZ3vd2b2jZo4cWIJdlJiY2PRqVMn90qI6iEtLQ1r1651r4QQouby22+/YfDgwe6VEEIIIUT5RLtHIYQQQgghhBBC/IeRAkAIIYQQQgghhKgFSAEghBBCCCGEEELUAqQAEEKIbczGjRuRlZXlXgkhhBBCCLFjkAJACCG2MZs2bUJmZqZ7JYQQQgghxI6hzF8BSE9Px9y5c92r0kRHR6Nfv37u1Y6hrF8ByMvLw7hx49yriklMTMTee+/tXonaTpV/BaCoALHL56C4XmMUN2xpnqoo10EIh4ULF6JOnTpo3ry5axMB0xPnbi5C1roCpC8vwKYluWjRNxmt9kxxPQhRGv0KgBBCCCGqQpkKgPHjx+Ptt9/GHnvs4dqE8umnn+KHH35wr3YMZSkAVq9ejRNPPBHHHXeca1M+H330ESZPnuxeVZ7c3FyrPKgOioqKUFBQsMXxZWRkoG7duu6V2BoqpQAoLkb0+mWInzQKCWM/Q1TmJiA6BkXNOiBv6NnI3+tI1+OWU1JSYpIpRkxMjGuz7WD7Y3p8prYUKt4SEhIC5/Hx8TberYnzv0J5CoD0JQWYNXwzNi7IRV5GEQqLilFk7nsxStD14EZo0899rqNK0GCXGCQ1rr76ZPui2ZH3qLCw0CqUabYVbNvV2RYZF/MbVU3Kvq15/qqqAPjkk09wyimnuFdCCCGEqG2UqwC444470LBhQ9cmlDVr1uCPP/5wr7aOV155BYsXL3avQuGgaNCgQTjyyNICFQdLZSkA7rzzTrz66quuTfnsu++++Oeff9yrUKZNm4Y5c+bg1FNPdW2An3/+2Q7kb7/9drz33nuoV6+e6+LAATWVA8nJya5Nxfz7779444038NRTT9lrDoofe+wxXHvttYF4cnJyMGzYMNxwww322s+QIUPw3XffVSnN/yqseyp1zj333FID9G+++Qa777472rRp49qUpiIFQPz4b5Aw5hPErF6Iktg4FHXojeLkeoif/KN1L+i5H7Iuecael8f333+PAQMGhDxjvO9sX0OHDsWyZcuwaNEiHHzwwa7rtmH9+vUYOXIkevTogb322gv5+flWeA8nOzsbU6ZMsauDWH/0z2eQz+ioUaOs0H/IIYdYgYRxsJ7p/9hjj3VjqDzsD1JSUtCsWTN7zXs6Y8YMm7+dkfIUAKvH5eCfh1KNuF+C4hIj/BvRv9jUKRUAxz2wBwae19UuKinML8afb81Bvf65bsjScKvBqlWr0KtXL3tNwfLvv//GfvvtZ6/DWbFiBebPn2/7j61hw4YNmDVrlv3OAe9Z9+7d7f3zs27dOkyaNMm9cqCCmXXDeuncubNrWzGbN2+2zyjTIVSeUolb1kou1smECRO2qC1Ggs9o27Zt0a1bN5t2XFyc61J1WHfsuxkX+wPC5+enn36ygn1FfXpVFQAffvghTj/9dPdKCCGEELWNcqdcTjvtNHz88ce48cYbSxkKvVQS0HDgvzXwA1lnnXUWzj777FKGwg8FjqpC5cTxxx9fKVNe/jnIGz58uB1Ie1Cx0LJlSyuwhwv/hAI6BfqqQMHPX04KVrT76quvXBtg6tSpVliLBOuQigfhbOlo3749nnvuuZA64SCbyqHyhP/KkPzJQ4hZNR8Z17yBtId+QeZlL6Bgr6Nc18ozffr0Uko0CjEUyJjvDh06YP/993ddth1LlizBPvvsY4XrlStXYvTo0a5LEApQI0aMQIsWLezWHwp6X375pRX+mVe2v2OOOcYKQhRCec5nZ0uVFxQW/W2daVAh8l8msV4c4uvEIqFOHJp0qGPtVs3YhBnfLMfSSRsQlxiD5HrOCouy4H1ZunSpe+XA+1sW7NcobG4pvP9jx47FvHnzsOeee+Kwww5Dx44drbAdfr8aNGhg2xgVXlytxHPaUYD296+VgcootkkP9pV8bsqC7bY6FWkDBw60Cgvm/bXXXnNttwwqQPhMecI/YX0sWLDAKglZxzWVv/76y9Z9WaSmplb5XSiEEEKIbUuFay45EHnooYfs7JvfUHDmkYMfzmBUFQ7of//9dzuAIhzsRDKcodoSDjjgAHz99deVMt6y5Ug0atTIzsxwJpawzKwTDmKfeOKJwMCTM/e33nqrteOA+NFHH7WDo/vvv98KVeSXX36x6TE8Z/Ivv/xyu8qirI+DXXTRRQEhi7zzzjtWKcJ6u/7663HJJZdg9uzZ1s2D8bLeyMSJE/HBBx/YcypqqLjhigKu3uCgn1s8LrvsMjtb/l+DM5qcgaYSgPeIwj8Fhosvvtj1sZVERaOobQ+77H9LqV+/vhVkuH2D8FngzHe7du3sNQVgtjdCgZhbbmg480mhgatTWC7OhlLY4iw+3T2Bj+E5i0g7CoZsR1Q6cBUEhXwqnPjsMh4qHpgWZ4uXL19u264frpA56qijrNDDGV4KK02bNrVt7ddff7UDfbZvzox658wX2yDh+Y8//ohvv/3WPtPMCxVazD+/1+FX1FQE7yfzx7BMm/VGO8bPMlBpxjJwtpll5QoeQn98NmlHoaSmCVZ7nNIeR93XFy2618OAc7tYu9yMAqStyUXO5nykrc7Bipkbrf2W4L//keqcShy2F7YjtjfCOmYfw36L9RleZ/RHOwrzbEO8/2xPXHHAtuT3z1UlTZo0sUI/2z7Pvb6XbZVpUeDlM0HY57Ltsq1yBUhl+fPPP+33a5hnthOWk6t6mL+ZM2cGng/2wywv88g+nGmx3bJv5PPCsowZM8aubKDikO2Lfhgf64R2bN/ML9s169Zra4ybfv2wjbL9sZxeOqxz1hfDev22B989fM/wWa+p8F6++eabgfe4H/YDVJ5TGSuEEEKImkOlNl1SSOBgJpIpa+l+eXDA9fnnn9sBEPdRUtA9+uijrYBBw2WanqEgv6NhPt5//317/tlnn+Gmm26y5xy0cTBIAY6zoxTKr7zySjsTdvXVV9utBRRyvIE2B57erBhnyp588km79JUD1Ui0atXK1g8HoxzAUpHAZdecwb7vvvvsSgNudfDDASgHmoQCLwePPL7wwgtW2UAB+JZbbrEDWA6IqbA44ogjrP//Gtw6QiUA64lCJ9tZde3ZrQ6YF8688z4QPktUNnGrB+HzQcGIRwpBFKqo2KBQwDZHoYVbBejOGVee83nhOdsLhQ22RdpzVQTbK/0eeuihduk1BWUKGV26dEHfvn3tsnH6b926dchsJKHSiEKbH/qjPfPFGV2mzTrnqhjvuaU72yPT4vJszsJSccDngva85jHSB0cpcFIgpKGg70EBis8AtxtQuKBgxmeMcVA5wTriM8V64jmFLULFGVfusPx8LlhHNYko0xu369cIjd3Zf1Jiuo6S4hJ7TF+bg4atK/4gIFcAePXGrRlee6JyhIIa6419sKfUJLxmG+M94nJyCr+0oyKF94d1RgGVQq8f2rHdcKsHt2PxvlPZw+9WsP4ru3qLq0YOOugg2x4ZFxUL7Mt4/7p27WoF8crCPPL5YJ6ZPuuDZWCcbDdUCnjl53PBfpV9M9OiO5Uj9M8+ctddd7XPJJfZ85lg3bBPZrzsl9m/JCUl2f6cijvm3ctD+DdZWL9sf6x/KtJ4f1henvfp0yfidjauNGDZq6IA8cMy87n3G+Yt3G5LV/Hx3vP5pxLAe88RCv9cIcf3Dbe+CCGEEKLmUCkFAAcnFHAjmS3ZU8nBHgftnFWkAMrBA4+e4eCsJtG/f38rRHBQyQFepF8/oB8KHxwMcqaLx7KETZaPAtGDDz5ol4D7lzqHw0EpP7jIgTwHmYyTA9q77roLr7/+erlhPZgGFQ8M89JLL9n8cSDKQdq9995r78d/Fa6uoCDCAXRNa1eEQjRn9CmkUeClgiccDtgpHHAgzRlTb38+BQe2Myp4KKhQmOE17Tnw51JsChneDCIVDLvssosN37hxYyvIcPaSR9rxyCX8PEb68CCFIj/MM7eq0NA/Dc/Dw7N9UeinAoH5p6FwR6UMhSLm1RNS/bAu+FzRsA8iFGCZZwr+zCvrhfHz3np77Ln3nOn764xw9pfGm1H2ZpprEn++Mh8HXLGLewXEJccguUE8ElIq/3E4PttevbGv8vanU0HCvoOz3mxT/vKzL6Cil30FlS0Mwzplf8P2xDpkvOECPf3QL8Oz7jnzTUN4T9keKwOFfKbB54FpsK3yvjKv3qqrimC7I2yDXp4Zn1/Rwxlr5okCL+PlygWm5a1+YLukkox4M/CMz3uWvNVcHmxnrCP6YdysD+afQjWfSQ/mn/bc1sP6YvtlvmjPOGjn5d8Py0ClA/O3JTBuPtt+w7yG25X1rqoMPXv2tMpuCvzsI9gW3n33XVxxxRURt8gJIYQQYsdSrgKAAvrLL7/sXlUfHFhxOTqFEB45s3LzzTfbmWmarRmMbAv4ESbOJnHJPIUKDqDKw+9OocybXaGgQzgTyUEmZ/EPP/xwa1cWVLAMHz7cKlv4ywYUaLndgB8I5My2X9AiHDB6s0UciBHWM2eauRyehkoAKiu4PYDbCM4555xKDbB3NjhTTOH47rvvtjN1zz//fCkhdkfDQT8H0FSIcfaR7SUc3lPOpHv4Z9oIhVyW04OCEwWX3r174+STT7ZunM2kP0/Zw/vNNhj+obaynj1+bM2/x5phuXKBea8IPg+ekE6Yf6ZLAZWrT7idiCsQwuFzx7brGcL2znvoCa9s65UVYCigUaHGNFkvFGhrEoV5xVi/MANLJqynZG3toqOjEB0bhagYp3ypSypetcD68OqMy+y9/oh1zn7Aq3O2Dw+2MfqlG80JJ5wQUSANh+2M/RpXkXhKXaZHRQKFXOZlS+C9p1KAeeGqMM6a+6EQT2Hcexa46qCyH0BlvGy7FLpZbsZFZRPT4ko0rpgJh++ok046yW4d8SsBwtsd27T3MUT/ihnWJds/7QnfCayn8P47ElQ+bGlbZRug0s9vqIwLt9vS++TBtkQlALcE8n3F94qEfyGEEKJmUuYIjzNunDHm4GtbwGWVHFBxAMWlyhzURzI1RTDlzyZxX/9VV13l2jiDOg//QJDC5jPPPGOXkl5wwQV2nz2X6nNQzDBc2k/h9OGHH7ZLSxmWJtKAm7NqnDXi4JwfsuKglfXCbws88sgjdgBLvIEkBZtrrrkG99xzD7744gsbJwe0nP278MILrdKBv7rAfbL8HgCVAbzXlRmI7kxwTy4H6t6yf287AJUAniC6pZRw/3+zrd/X6rUZCh9cBcDl98Sz99oFlTUUFrj9hLPXnDn3/BAuPaaCgG2KK0UoFFHJxr3cfLboxjgoZFNI4wwv94F76REvPgotVBhwX7IfLvPlkml+QZwzofw4KJeLe0KOPz/eOY80FLyZPsMwbX4wjsIC7xFnXblcnwKcHy+sh3fN9sxZ208++cQ+TywH8+b58Yh0Tn/MA585punN9NYUJn28BMunbMR3903Dr8+HftvDo1nHBu5ZZPzl9vDsKJzymyIsP1cgcQbac+N9pGG90p2GlNXHebAfp9BPAZUz1VyyzncGFQ2RlDoe/rjC4+U1FU5UWrGNcDtC+BYRtikKtyNGjLDtke2ayh0SKZ/Es6cCgHv32Y4Il7Fz2wyfFz5f3rY2fzxs99w6wFVgrCe60fC5ZD4Yju2JwjpXiVGo9kO/XI3B/Hrt1vvApz8dP377svzUJFiPVKJo2b8QQghRs4kq62cAPShsUqB88cUXXZtQKFBxZppC7ZbCj9CV94VvDlwj/cwRB1+R9k1yeStnIK677jrXpny4+sD7WFlZUBHB5bP+9JgOhXLO5nD5LJebenDvLAfFzCNnyDiA42CahrNmnMnnbBAFeG9GlDP2nAUOx5u1ZTgPDlLpl8IaZ9p4za+uMz1uC+B942wy880BKuFScO5LpTDGNCkY8hgpzZ0Z3g8KDmyX4VAA5eC8vBk1Ckbl/Qxgwu8fckRuHo4ClNRvguJ6TexPAiZ9/oR1r+zPAPK+UpBh22CePWUOhQwOoHlvuIzaG0wzX7RjO+DMN8+9WU8qNShEs315QjkFErYzzsSxXRC2C8bDWU8vLGfTmbanBGJe2G4izagyb1yGzzx4QgnTZjpsW2WdEy6BZrxemZkX2rHte2X38LYE+JeQ83nxViyw/N4sK8vmlZ/58p8TlterE5aN5WWdUpm2veCzxzSp0AunvJ8BPP6hftjv/K7W3/LJGzHlm0VofVTZwiDrlHXn33/Oe+C1Ie/+s02w/LyXrEv/PWL9efXFeqQb2wb9sX2FzxYzPW/fvOfG5e9evxOO98E4r/55Pxiv11/52zz7VX9bDYdtgO3ca1OEZaB/tgu68TlhvujXKyfbMdsS0/VgWgzH9JgP+mG8hPF41+F1wfpindKNaVHIp8LYy48ftj/vmfSXn/F4zyjxx1kRVNZEej+WhX4GUAghhKjdVEoBwOWgXAIfCQrO3Mu+NQqALYUDpkgKAA6wOMtdWTjY5UyxEIQD7/IUAJbiIiP0L0D8uK8QN3ssojevRXFyfRS164X8/kehoM/W/a66+G9RngIgY3kB5o1IR9qyPORsLERuZiEK8outAqDdwLpo3tMRfmMTo9BucB3EJJStANiRUGiloeAbSfj9r0PFA1ctsOxUWm8vqqoAoHJ0W63sE0IIIUTNp0IFAKnop/g4m7ojlpCXpQAQYmuolALAT2EBojM2oCS5LkoSKv5Ku6h9lKcA8FOYU4z8zGKkL8/H+rm5aNIjES36Rp79FjULrujhKgJ+gHB7KkCqqgAQQgghRO2mUgqAmooUAGJbUGUFgBAVUFkFgBBVRQoAIYQQQlSFMj8CKIQQonrgRxm9fe1CCCGEEELsKKQAEEKIbQw/SOh9wFAIIYQQQogdhRQAQgghhBBCCCFELUAKACGEEEIIIYQQohYQNWnSpJ36I4AdO3Z0r4SoHvhzXvoIoBBiZ2DMmDHYf//93SshhBBCiPKJMsLOTqsAEEIIIYQQQgghROXQFgAhhBBCCCGEEKIWIAWAEEIIIYQQQghRC9AWALFV5Ofno6CgwL0SQgghhBBCbCvi4uIQHx/vXglRdaQAEFvF+vXrbSfEDzIKIYQQQgghtg2ceCssLESTJk1cGyGqjhQAYqugAqB169bSRAohhBBCCLENycrKwrp166QAEFuFvgEghBBCCCGEEELUAqQAEEIIIYQQQgghagFSAAghhBBCCCHENqakpMSanY3i4mL3bMeRm5uLoqIi92rHUlPysaVslQKgJjQGsr3zMWHCBPzwww/WTJ8+3bV1YOMUQgghhBBCCD/z58/HmDFj3Kudhy+++MJ+fHBHMWfOHOy777445phjsHnzZtd2x/HKK6/g33//da92PrZYAUCh+++//8bKlStdmx3H3LlzMWPGjO2mUZs6dSreeOMNnHLKKXj++eddW2DDhg048MAD8cgjjyAtLc213T5kZmZiypQp7pUQQgghhBAiHAqy/Jjea6+9hvr166Nhw4Zo2rQpDjvsMLzzzjsYPnw4hg4dijZt2li3hIQEO95nGH6Ff2v4/vvv8e2337pXOweU+SjwLlmyxLXZfsyaNQujR4/GaaedhqSkJPvx8ejoHb+Afe3atTjiiCNKTQTvLGxRDXLZw19//YV69erZL8DvaLp3724FbioBtgdMb/ny5bYziIqKcm2Bxo0b46effrL1cuqppyIjI8N12bbk5OTg0ksvxXnnnYdff/3VtRVCCCGEEEL4+fTTT9GlSxfceuut2HvvvbFgwQI7w/zcc8/ZsT3Nq6++imnTplm3k046Cffccw+6du2Kb775xo2l6lB++vjjj61AuzMtIaewO378eHz22WeuzfYhOzsbl1xyCe644w4cffTR+OSTT7Bq1aodqgBgnmbPno3Vq1ejf//+OOGEE6ySYmejyjXozfw3aNAAvXv3dm13LGwIXBaSnp5uH9ZtCeO/66678N1336FPnz6ubRBqp6644gpce+21uOCCC1BQUOC6bBuoibz88stx0EEH4bfffsPjjz+O33//3XUVQgghhBBCeOTl5eGAAw6wCoC4uDg7gUfTrVs3nHnmmTj22GOtgsCz59j+mmuuwcEHH7xV4/o1a9Zg2bJlSE5OtoLszsKXX35pFSXc+rw9t11/9dVXNl3eI8pVTP/kk09GnTp1XB/bhl9++aXUfeZE8913342+ffvatkCZ87rrrrMy4XHHHbfTKQGqpADwhH8ul6kpwr8HlQD77befXQq/rbYDsPwPPPAAXnrpJdshsBG8/PLLrmsoXEbUvn17vP/++65N9UMt1IUXXmjLff7559tlSu+++67NI5UBOwNU3ETaRsKyVfV7CtTIcYlQZZk5cybOOecc92r7wbbJJUx+aMe9RBs3brTPmGf4W6///PNPiB33j7Gdc+uLB9umtwyJW1GWLl1qzxkvNbeTJk2yYb0wfPkxPdpRqeXf18U0GUd1Qg06tcdCCCGEEDua2NhYK89UlkaNGrlnWw73/h9++OF2C/GHH37o2tZ8uGXhtttus6uet9fWb263eOGFF+w9Gjx4sFXCDBs2zCpttjWcyGX6HosXL7ZbvDnW5ph51KhR+Oijj6wMc+6559oVCvw2AeWQnYVKKwC8Zf9169atccK/n3322SewHaC6lQAUpFgPPXr0sNd8EMpbhnLDDTfYfUTbQhnBZf8XX3yxbZAXXXSRa+tsQ+Dyovvuu2+n2A7ApVQtW7Z0r4JQiUGhtapUVTNZVf/VATuSK6+80r1y2LRpkxX+2XYpnO+2227W8IXD561Tp05WKKddu3btrILEE/IJy0HFAOHHUTzNMoV81mPbtm2x6667BtrrH3/8Ydsl42vWrFlIPfAjl+xoq5tt8RwIIYQQQtQkuAX4xRdftFsK/IZbC7jCYNCgQXj77bdLuVPA5RbjHQUnkjix6TfPPPOM3fvPyUZObj788MOl/NBwYqo64WqJgQMHWuXD9ddfb5f/cwUGx6zbE95LLvOnXHX//ffb8bF/+zfhGJtyGSfQdhYqpQCgcDB27FhbaO5/p4BSGVOdX4vkUoxIaYQb+uvXr5+9CdX9YQbOYO6xxx6lbnxZ8IMi9FvdQqZ/2T/3/YdDoZH7dLgdgIJeTYCz+Vwq4wmB/JgIBdNHH33UzoZzhvjee++13zK4+eabrWaU11z+wzJS4CXsUKlhY9t68skn7bcWWBf+pTojR460H1kh7JC4VIf+mRZXCFD49u+9opaP2j4PavK4RIt+uAeMe79Yl7xmu2I5aBeu6eMqDObvqKOOsl9LJbxX7DTOOOMMvPfee7YjufHGG+3zxHJ6bYOCuqdY41InLg+joYaaRz57MTEx9pwfo6kMLDv3tB1yyCG2w6TyjvvXCJcu0Y7xUQETHx9v7XkvaLdo0aLAKgA+R55CgR/AZJ5ZZ1xl8uOPPwa+vcF7TLuJEydaw3tGbTe/i5Gamhrwwy0qXCpFe+8LqszPuHHjrNKKLxpe85z75LyvvXL1ArWuXLVAqEihO9Oo7mdMCCGEEGJL4BJ1TtZw7MiJQAqHNBw7DhgwwG414CSeZ89vEnApOeUGfnhwR0EZj+O1O++80473vJW4Dz30kB2PHn/88TbvtA831T3J07lzZ2u4YiIxMRFPP/20Hc9vbzh2p8KGH/xj3VC+oPzBOuEYluNersamQofbSqqTDz74oNQvRnBM/NRTT5X6JQSOoauy6rxSCgAu96CAxoE5975X1nCJdXXB1QeR0ohkeHMoyHCZBmdWqwvGVRXNk6coqM6HgkIVBWIKUGeffbZrWxpuB7jsssvsMqOa8E0ACq0Unjm7TGF9xIgRdgsFlQDsOCgYswOksMxfUeD+K3ZAXFLDe+8pkygEcpacAh8/CEJFQc+ePe2XXD040804CIVXCrT0Tw0eHybOpr/55pvWnTBuLrP34K8pUMDlLz1QgKfWkR00BVbGy86Iqyw6dOjghnD4/PPPbdr0/8QTT1gB+qabbsKee+5pXwBff/211WhSe0pFEuPijDzrg+nxuxqEfrzl/uXh3y7A/FMB5ocKAL6E2GmHs//++9t6ZTjWvweFairQGI7KA7Zd1jmffdYh88b8UhBnufiVXN47+qX7ihUr0KpVK1u+n3/+2XbeXLrl3T8eqd2mkor2VCzwmvXMNLjXq0WLFnb/FV+SXNHDemdHx/6ESi/GzfvBvLNTpr/KKuWEEEIIIbYlHJNwjPrnn38GJlX+7//+z04gUZhNSUmx59zXzrGbNwnC/e07cjzDsToVERRmOcbieI5CN8fkhJNIzHMkw0mm6oRjfeaDE3ScVDv00EMjrhje1nBlBse6p59+up3go9zBsTvH3pQT+L03roDg6oTqhGN8Thj+73//c20cOPHGD1JS3vXD1QncplFZubdSCgBqoygUUPilQMaPHVTGcHlxdcGBfqQ0IpkjjzzSfomfQg4F4eqCmjluA6gsnDGmqc6HmQIZHwJ/nBR+aUfBlDPcFKY8KDD5r3cUzC8VEtROcXadgh5ntP1wBrx58+b2waJ/z0SC9cDZXypDqDig4OnBpTjcM7Rw4UIrdDNdCqf8eAj36rAjqcweJq4+4B4fzqDzgeNDxfZPxQQ1guGCNZ8PloudPZUD7LwoyFJTyGVTLLf38yUsl7ccnwI2lRIeTZo0CWwBKA+W0fPHuvNm8T2YRlnKJ+aVHToFcXYibCN8CfGrpuzE2clS00klBoV45ptufGlRYcBwnnKBLwQqBghXL/CFQT9s+zynH3+nzRcMhXzaU5PMeAnLw7qj4oIvQ95f1h/riSsg+ExTGUB3vkAZN/0wj2W1EyGEEEKIHQG/BcZxCsc7Q4YMCVkizjEX5RWODTnL620vrglQ0OXYkHvwuSqW4znC1Z0UeCMZb9VodcHJNArV3NrM2f/tsfc/HMoKHAtzcpLyBhU6nNCj8oaTUfzuGoV/ymDVDcfZnGyjvOGHqzAox3CC1w9lQco8lZV7K6UA4OCaAgYH6NQIecJLRaY6B+WR4o9k2Ei5HIOzwh07dnRDVw+77767ndWkMFkZqPHjzySGC7pbAwUwPph+qCXiPhkucacw6c22Ejag6tZKbSmcqeUKAArV1HKGw/sXCQp7XplYVsLOknve33rrrVL76dnuKOjTjctz2AFzOTlnmqlNpELAD9P1thCw/XBGm1AQp3aPQicfeipXOGvNuDgjzfr2w3T9bZ7xMg4+kIyD2l3OaPthepz59pbmE74oKAjTlIe3JcAz4c8bn1cK0lREhEMhmvljugzLlSVsr7vssouNh0I6VySwjvkc8ZzfHKCigun6NYxcveBpfr080A+VCt59Y3oeLLP3MmE9hodlvtjhU9lCw5UbzA/bMRWRfAZ5v6gUpJKPbcofvxBCCCFETYDjl8ceewzz5s2z4zsPyhIcV3GGubpnz6sDTrLwW2ZcTe3JMRxPc3wdyVA+qS44ruR4nasP3nnnHbu0nvLM9oZjVSppKFdSyOcklwcnpriqmJOE2wrK3uE/t8888Ptv/rwQ3i+urK4slVIAEA7OOdPIRsr9y5UVgrcnFAq43J17WMKXZ1cHnMXkbCi1eRVBwYcaq7POOsu12bZwrxF/lpAdTU2FjZUCHb+lUFEj5Zc1+WsL1DbyI4dcXsSZd2+/OWf5uSSc+2CoJQyHqyH4syVcckVYP9zPRP/hv2PKNs3lPdTuUcvnrSbg0hv+SgDtqO3jcnV+wIWCP9NmfXNlwC233GL9h8MOk50n88Jl/95KBD6k1AKzU+PMOmfD/cK7fwsA3bcUKk5YLrZXdl58bik8E15TqUHDDo4dNzWd/NkbD+aLK16oTWSnT0UFOyLO/FNA51YbbuHgdhQqDvywHVK5QMUHlYbcWuDBZ4PpUiHCl58/TcJOnqsZuGKD2zHolwoH5plKCuaVzzpXB/CFSoUByyqEEEIIUdPgWIYzxpxMefbZZ+1ybUJBjqtNayrcKspvbXEi6fXXX7croSmMRzLVOQ7jeJUyJyeoKAt4s/+cjee4cXutbKbsQEVEJAXN1VdfbSfIeG93RqLS09OrtEGdS4ophHGWlEKaX3DZkVAgoHBD4b+6Z/79sOFRqOfscrjg4kEhjx+548wkZ5Cru464zIYfo+CDSW0iBVIunacAy1l2CkZ8aLyZZ2oXtxUUUCkUhi8/Lwtvqbn3MFGw49Ju1hlnoTlrTdjOWE76Y9yc+WdZWZfUulGZwNlt3neWlUIsOx/OBHt76Tm7zPi8+vf8MzzTo39qGemH10yPdhRQmS7TY3z0wzQo+HJpO+OhP4ZjeRgnhVLWBQVjpsfOkv6pBOA5w/Ha05AyXoajcMwvq9KNsBz+jo1lZxysD9p7Ch7ml/n01zvTYL4YB9097SD9MS3mi2WioR/aEcZBpQMVH/3797d2hH5o6M70ed8YvwfTo70/j5H8EKbpuVNxwK06zBfLQwGe+WV+/OWjX+aZ5aAfXnvp8Zr14ZWT8QshhBBCVAQnYDg5wpWEFMj5++4cR1DgoyzB8ShXqnLygt8c4nejuPqW43pvu21V4EQRx4wMzzElJ1g46cJ4uNSeE1aVheE5icQVptsSjq9YP/yQISewLrnkErttk1/kjwQnxKprjz6//M9vhXF8xwldTqZxEpDf9eIYkGNDfqSbE2qEW0k5jo4kqG8JnNTihLInT5QFVyhwYpMy2c5GlRUAhINw3gQKMTVBCUDBgULvtpr5D4fLornchV995NfdKVB6cJaUs8xUkLBxekJYdUJBlUufud+DHRY7MgpuVABwiTTTpxBGBQHzU5MUACIU1t+27sQrA19222MmnX0GFQCRtoAIIYQQQmxrPAUAx/KcYfbgZAhXeHJSgzKFJ2ASrkblB6CrqgDgZAVnszl55H34j3ITx+YUrjkZwm9WVVZ43V4KAG6h5SpSTjByMnOvvfayY0VvK244FP5Zb9UBv+3FiVZ+kJATm/zpRK78ffDBB20aXEFKGYxKCU5e8RfPuLq3un5BgQoarnbguLg8uCKBKyNqjQLAg/tC2ADD9ydsb7jvnQLotpz5D4cPMn+rnhoiNkrOEPOBZGNhJ8GPNGwrxQhnttnoCdOgQoZL1amdpJaMe909e3ZU559/vvW7LZACQFQFKuvCv3kghBBCCLG9oAKAH7jzton6oSDJ1Y/hH1kj/KlnCvFVUQBQkOZYnIJi+H5xbonld46YJj8iXRm2lwKAqyK4vH348OGBmXCuxIz0XSnCFbDVpQDgSnNPCCdcEUAh2y+QUxnBraJUsPAXF6rzGwRc/VBZKG9tK3lvW7JVCgAKmDtjoasTPgyc7feWJnM5e22qEykAhBBCCCHEzgKX4vPn3LYE/gQ3PwpeWTibzVnssmanOanH7bonnXSSa1M+20MBQKGaM/D8ur9/JTOX+XMFQyS4daK6tgCIbc9WKQCEkAJACCGEEEKIbc/2WgEg/ttU+lcAhBBCCCGEEEIIsfMiBYAQQgghhBBCCFELkAJACCGEEEIIIYSoBegbAGKr4DcA+NHD6vrypxBCCCGEEKI0/DUljrv1DQCxNUgBILYK/lQGfwFBCCGEEEIIsW2hAqCi36gXojykABBCCCGEEEIIIWoBUh8JIYQQQgghhBC1gKhNmzZpBYAQQgghhBBCCPEfJ+qxNz+SAqAs7N52Y8zx+AP6a7+NEEKIbUJufgH+mbUQ69MyXJuyiY2Jwa6d2qBzq2auTdUpKi7GnKWrMXf5KudVVwkS4uOwW+e2aNO0kd2DKoQQQtQUcvLyMXLsFH4kwTGiTKLih54nBUBZlBRbU1JYiIyfh9vBjxBCCFHdZObk4ewHXsL3/0yv8MOqcbExuP3sY3DLGUchZgsV06mbM3Dew6/i50kzK6UAoAJ8yO498MJ156JTy6aurRBCCFEzWJW6ER1PvAqIiTUSrnk3SglQJprSFkIIIXYwifFxaNusMWJjKn4tFxYWYWXqJmTn5rk2VaO4uART5y/FtAVLKz3736ReHVxwxCB0aK6fnhJCCCF2ZqQAEEIIIXYwnKjo2LIp4uNiXZuyocy+InUjNmfmOBZVJK+wEN/9PRVpWZULT6XEwXvtigP79UJ0tGZUhBBCiJ0ZKQCEEEKIHQz31Hdu3QzxsRUrAIijAMhyr6rG0jXrMW7WAhQUFLo25cM9/+ceth/qpyS7NkIIIYTYWZECQAghhNjBRJl/nVo2s1sBKsPqDZuxPi2zwu8FhEP/42cvxNK1G+xKgorg7P9he++G3bq01+y/EEII8R9ACgAhhBBiB8MtAM0b1UfjeimuTflkZOVimRHiC4uLXZvKkZGdi/GzFlZ69UCrJg1xxIA+qJ+S5NoIIYQQYmdGCgAhhBCiBpAQH4vOrZsjuhJfLi4qKcacZauQX8ll/B7cOjBp3hL7IcCKiImJxt49OmPvnl3sFgUhhBBC7PxIASCEEELUAOJiYtC9bctKCdslRoCftWQl8vIrrwDgb//PW77GmspQLzkJRw/cQ7P/QgghxH8IKQCEEEKIGgB/379rmxaV2mvPvfwLV65FZk6ua1MxVBb8/e/8Sv18IFch7NK2Jfbr002z/0IIIcR/CCkAhBBCiBpATHQ0OrRsguSEeNembLiAf0NaJpauXV/pDwGmZ+dg7Mz5lfIfFxuLowbujsb16rg2QgghhPgvIAWAEEIIUQPgTDsFbn54rzLkFRTi38UrK/U1/2Ij9M9dthqLV6dWyn+rJg0wePceSIir3M8SCiGEEGLnQAoAIYQQooZQv04y2rdo4l6VT35hIWYuXoHiSvwSAP38NXMesnIqXv7PBf/9e3RC++aNtfxfCCGE+I8hBYAQQghRQ+AH9zpUUgFQWFSMBfwOQHbFQn2mEfwnzF5kVw1URHJiAvr36Iy6yUn2w4FCCCGE+O8gBYAQQghRQ0hJTESHlk0RX4ml99zLv3bDZixZu961KZsla1KtqYxA36ZZI/Tt0h4jx03FTxP/tcoDIYQQQvw3kAJACCGEqCHwFwDaN2+ChnVSXJvy2ZCeZVcBVMTspauxblOGe1U2/Pp/51bN0LFVU3z++0Rc89y7eP7zH7EidWOlPzYohBBCiJqLFABCCCFEDaJds8ZoXL9yX9/flJmF+cvXoLCoyLUpTX5BIeYsXYW0rGzXpmwS4uOw5y4d7VYBKhaWrE7Fkx+NxE3DPsSf0+fZuIQQQgix8yIFgBBCCFGDaNu8EZo2qGs/xlcRFMjnr1hjhPsc16Y0GzOyMGfZKhQUlq0k8EhJTMC+u3bD4lXrsCE90/5iQEZ2Lr7+czKuemY4PvltPPIKChzPQgghhNjpkAJACCGEqEE0rFsH7Zo3RkxMjGtTPlQArE8re3l/6qZ066ci+MV/7v/v1rYFFq5ch82ZwRUDhcXFmLt8Nd4b9RfWbExzbYUQQgixsyEFgBBCCFGDiImOwq4d21T6N/j52/6r1m+OuEe/2Nhx//6ytRtcm7Jhunt274jE+DgsXLWu1E8G2vij+F8/DSiEEELsrEgBIIQQQtQg+CG+3p3aIikhzrUpn7TMHPy7eAXyIyzx57L/WUtWIjs337Upm7jYWAzo2dn6Xbx6XalfDOAHCvuYfDWqV7nvEwghhBCi5iEFgBBCCFGD4FL8rm1aoH4lfwmAgjp/4z83r7SQz/360xYutysBKqJh3RR0a9vSfixw2dqNrm2QesnJ6NO5nf1OgBBCCCF2TqQAEEIIIWoYDeokY5d2LawyoCKKS4oxZcHSkD37HlzGzxUAlfkJvy6tm6NZw3pI3Zxhtw2E06ZpQ/Ts0MrkybUQQgghxE6HFABCCCFEDSM+Lha7d+1gtwNUBGX7tRvT8G+YoM/zpWvWV+qjfUyFH/+rl5Jkhf/NGVmOgwvz0aFFE3Ru3dy1EUIIIcTOiBQAQgghRA0jPjbGLrenIqAy5OYXYNysBSFL/Xk+c/EK41bx/n+m06llU5NuLBasWGu/+u+H7j07tkHd5ETXRgghhBA7I1IACCGEEDWM6OhotG/RBK0aN3Btyie/oBBT5i1FelaOa+N8G4AKgDzjVhH16ySjU6tmNsy85aV/MjApIR57dOtQqS0J4fBDhFm5eXY7AvNZ8WYEIYQQQmwrpAAQQgghaiBNG9TFLu1buVflw9l+/hzg3GWrXRsgJ6/A/p5/YYRfBwinSf26VuGQk59vwqwt9c2A+ilJ6NWhdZV+ALCwqMj+/OD7o//CpY+/ifMfeQ0vffWz/cUCKioq810CIYQQQlQvUgAIIYQQNZBGdVPQvV1L+/N7lWHNxs2YtnBZYBvAhrRMrE/LCNkWUBZN6tdBqyYNsX5zBtZuCv1mANPn6gAqJCoDU9uYkYXPfp+AK556Cze8+CE+/2Mivh07Bf974zOcce8w3P/Olxg5bhpSN6c7gYQQQgixXZACQAghhKiBJCbEo0e7VqiXnOTalE9mTh6mLViGDHcbABUC/i0BZRETHY3WTRvZWf6Fq9bZlQN+6N63S3skxMe5NmWTX1iEiXMW4bZXPsZNL32E0RP/NfnKtVsLaLgdYena9fhl8izMX7HG2GkVgBBCCLE9kQJACCGEqIFw3r97+5Zo0ahy3wHgknoqAFZv2Gyv+csAFL4rIi42xv4EIAX9ecvWoKAw9JsBsTH8IGFb+2HCsrCz/umZeP/Hv3DZE2/h/dFjbfp+khMTsJuJ565zj8UH/7sCFx01BM0b1XddhRBCCLE9kAJACCGEqKF0adUcbZo1qvTH9xasWotFq1NRXFxsf8+fH9+rCH7hnwqA4pJiOytfUBT6zQB++b9jq2ZWQRAJ7jBYtGodHv3gO9z5+gj7c4T88J8HP2jYpU1zXH3iwXjn9kvN8VB0a9cSdZISqvRNASGEEEJsPVIACCGEEDWU+nWSnNn3Sv4cYGZ2rv05wKzcfKxPz7A/D1gRCSbuzq2b2aX/y9auR2FR6E8AtmnaEI3rpURUQvBDf5PnL8Htr36CV77+BevTMgMf96N/bl846YC98MK15+KWM4+2HzVkWST4CyGEEDsGKQCEEEKIGgpnz/ft1RUpCQmuTflwT/2YaXPtcvxNGVmlhPlwKNM3rJuClo0aIDUtAxtMuPCv83do0RT1Ukp/h4D7+ZnW9c+/j+/+noqcvHzXxfluQOdWzXDXucfh8StOwwF9d0FyQrzrKoQQQogdhRQAQgghRA0l2kjofbq0RbOGlfwCvxHeF6xYg9lLV2FzRnYpYT4cztK3btoQKUkJWLV+E9KzQ78ZQPe2zRqjTlKia+NA4X/U+Bn2Q38T5iwKWfIfFxOD/fp0N4L/6bj02KH2GwYshxBCCCF2PFIACCGEEDWYxvXqoF/3jpUWovlrAL9OnoW0rGzXpmwYZ+dWze2HAFembrJbCPzww39tmzVCUnxw9p7bCkb+PRX/e+NT+5v+/Lq/R0piAk4c0h+PX34aDu3f224vEEIIIUTNQQoAIYQQogaTEBeH/ft0R2w5X+H3k1tQiD+mz7UfAawIzvDzN/65ZJ8rAMI/GlgvJRmtmjREdLSjfLDC/7hpuMsI/3OWrUaxb4VBwzrJOP+IQXjoopPsdwvK+migEEIIIXYcejsLIYQQNRjOzvfu1AYtG1fu5wD5CwDzlq+xX/SviFgjpLdv3hiFJsyqDZuRXxD6E4ANjFDvpZtfWIjRE2bgnjc/w8KV60K2F3CVwqXHHohbzzwarZpW/lcLhBBCCLF9kQJACCGEqOG0NkL17l3au1cVk5mTa7/IXxH8bX7u0c/OzcOaDZtDZvQJFQD8rX5+7f+PqXNx3ztfYv6KtQF/FPObNqiHq044GNecfKg5r6sv/AshhBA1GCkAhBBCiBpOk/p10W+XjnY7QGWp6AOApHH9OqhvhPy0rBys3rDZtXXgLD5n9hvVTcGkeUtw91ufY+biFSHCfyOTr8uPOxBXnnCw9SeEEEKImo0UAEIIIUQNh9sA9ujaAS0b13dtqgfO3qckxiMtMxtrNqa5tg7cw9+mWSNr/9C7X2PagqUoLg4qFRrUScHFRw3GFccdiPoRfiZQCCGEEDUPKQCEEEKInQB+B4Af7KvO/fXNGtRDUkI8NqZnYoMxfvgFf648ePXrX/H71DkhP/XHnwU857D9cNUJB6GhZv6FEEKInQYpAIQQQoidAC7X5+/rJ8VXfhtARTRtWBcJJj5+ADD8FwBiYqKxeHUqPvp5HHLy8l1bINH4P2nwXrjulMPQpEE911YIIYQQOwNSAAghhBA7AVySf+AePe2e/eqA8TWtX9cel65ZH7K8n+TmFeDnSf9iU0ZwZUBsTDQO2WtX3HTakfbjgfrgnxBCCLFzIQWAEEIIsRPApf/d27VE367tq2UbQHxcjF1VgJISO9MfDn/2b31aBjy1QHR0FPbp1RW3nnW0uxXBdRBCCCHEToMUAEIIIcROAvfeH773boiPjXVttpzkhAQ0rlfXCPpFVgFQ3q8GUOHQo10r3HzGkejbub1VBgghhBBi50MKACGEEGIngb8G0L9HJ3Ro2cS12XJSkhLQqF4K0rNL/wSgH870N29UD9ecdCiG7N7TfhtACCGEEDsneosLIYQQOxEdWjbFfr27bfUsfEpiAhrWrYOVqRuRmZPr2pamXnIyLjvmQJxwwF5WASGEEEKInRcpAIQQQoidiAYpSTig7y5oUq+ua7NlUAHQoE4y5q9YG/ITf374xf9Thu6N848YhDrJia6tEEIIIXZWpAAQQgghdiK4H39Ar67o1q7lVn0MkAJ9PWPmr1hjvwMQDpf6799nF1x1/EFo3qi+vvgvhBBC/AeQAkAIIYTYyWjVpIH9Ob7khHjXpmpw+wBn/+PiYrFo1ToUhikAoqOisEu7Vrjp9CPsLw9I+BdCCCH+G0gBIIQQQuxkxEbH4Oh990Drpg1dm6rB5f+dWzdHcXEx6qUkoVfH1ujVIWj26tEJd559DAb06rJVqwyEEEIIUbOIih96Xtm/+1PbKSm2pqSwEBk/D0dCfJzrIIQQQuxYsnPzcM9bX+CFz0ejyAjylSEuJgbd2rXAsQP74fSD9rFKgPSsbGTn5SO/oND15ez9b1K/DuKq4ecGhRBCiG3NqtSN6HjiVUCMeW9FRTs/YSMiohUAQgghxE5IYkI8jthnN7Rs3MC1KRt+vb9N00a4/LgD8dL15+PmM45Ct7YtEBMdhYZ1U9C6SUN0bNk0YBinhH8hhBDiv4cUAEIIIcROCPfp9+7YFgf262UE+civc/ppZYT7U4cOwDt3XIq7zjsO/Xt2RlKCVrQJIYQQtREpAIQQQoidlEb1UnDkPn3RolF918aBKx8b1a2DYwbugaeuOgNPXXkGBu7aFfWSk/RBPyGEEKIWIwWAEEIIsZPCD/QN7N0Ne/fsjNiYaHtdJykRB+y2Cx6/8jQ8/X9n4tj9+qF+nWR9zE8IIYQQUgAIIYQQOzON6ibjrEP3Q7vmTbBn946494IT8PotF+PUIQPs8n9uAxBCCCGEIFIACCGEEDsx0dHRGNSnO/533nF47eYLcOkxQ9G2WSP74T8hhBBCCD9SAAghhBA7OXWTE3H6gfugR/vWEvyFEEIIUSZSAAghhBD/QYrzc/HUu5/iic/+RFGJa7kDSd+wHP975WMM/2eeayOEEEKI7Y0UAEIIIWoZRXju6afR+bQb8OG0VNcuMr//8JX19/Rv8+31408+bq5vxPAJy+x1ZUhdsQAvffkzJi7f7NpsH4oL8/DO1z/irR8nobgCBcBXI9635XzyF6ecZTF30hh0Nf6u/+gv16byZKatxQuf/ICvpy91bYQQQgixvZECQAghRC0jBkcN7IWVqRvx9ne/o0zZuKQY748ag9Rs4Oi+7axVenoaVqRuQlZeob2uDMvmTsG1z7+HH+audW1qHnvv1gOpGzbhza9+QbFrF4lPv/8Jyzdk4NA9e7o2QgghhNiZkAJACCFEraNTv30xsEkcJk2ciJWZkYX57HVz8c2MDejdezd0bJBg7e69+z5k/fgaLh3Y0V7/V2jRpQeOaJuMhbOmYvyqHNc2lIL0FXj7zxVo0aEHhnRp6NoKIYQQYmdCCgAhhBC1j5g6OOug3ZCRloovJi93LUMZ+f1v2FgShdOPHALvs3rz50zHq9/8iiVpua4NsHbZIgz74idMWpGG4qJCzJ87C69/9TNe++EfzJo7A59OXGL9TZg4yfqjeXPUP8gvMpY56Xjpy5/weYR98ZvWrsTLxu+fC9a5NiQXH434Bpf873H0OetGdDz1eux2wd24dtgIzFy1FVsMopNw0bH7oKQ4Fx/+Mtm1DGX83xOwvKAYpx11IOJdu5zN6/DkOx/j5OvvQ7fTrkfH027Aflc9iIc/+gXrs/JdX2VTkLnRlv+7SU4d+Vm3cqlTr0vTXBuXkhIsmT8Ltz32PHqeeSO6nHkzznjwTYydv7bUao6c9A146Z0PsN8Ft9q62vOS+3DHm19h4uKauxpDCCGE2JZIASCEEKJWcuj+AxAfXYy3vi29DaA4LxNv/Pwvkhu3xll7tnZtgYl//4brXvwQM9ZluTbAkjnTcf0L72PEmIm44Jb70eeKx3Hlc+/hqmGfY+z4P/HUj7Osvx9Gj8Z1xh/NXe+MRB4VAJnrbdjnvystdK9bNh83GLcvpvn3zGfgiVc+x5fTV6Bli+bYvWs7tEgB3v7ye+x/xQMYuzzd9Vd1+u+9D5olRuO7Mf+gIPyjASXFGPHLeMSlNMAF+3dzLU1uVi/G7cNHYcraLHTv0Ba7d25DrQDue+1d7HfDc9iUV/7HB/I3rbHlf230TNcmyPIFs2xd/TQ79DsNo777Av2ufALDJy5Fl3at0atNI4z5+28ccs29eOfvRa4vIH3dMhx4+f9w44e/I6FBY1tXdZCDZz74EgP/97rrSwghhKhdSAEghBCiVtKqWw8c1ioZs6ZMwLQNea6tw8rFszBuTRaG7tMf9eMr96p85o338ceaAlx1ylF47PLT8NiFR+GMMy/Fn7cebt3vvOUWZP/4hjXL3rsbdb1p9CqRghcevg0rP3saPzxxEz5/4Fr88Nw9GHvfGSjM2IB73x3t+qs69Zq3xcm7NMPyhfPw+4pM19Yhd8MifD51DXbt2QedGyW6tkDd5h0w9rWHMe/dR/DNI9fh8wevwxhzPeyk3bF4/r946ffq/eJ/6sLJOOfZbzFwyBGY8+6j+Prh6/DVo7di7jv/Q5/6Jbj9xfewKc/5isEnIz7BpDW5ePOhe/DTU05d/frKQ1g6/G783wE9rB8hhBCitiEFgBBCiNpJdDIuPGZvlBRn44Ofp7mWDt//9AdySqJx5iEDEOXaVcThhx2Fqa/fh8cvPRHXnHQorjl2fyRHRyM62okhyhxjYqIdY+y3jGQM2Ksb4kwcUSUlKCgoQE5ePtr23hW7JgNzV68q9yN+5RIVhwuPG2jizcMbX411LR1+/eUPrC2Mwmm+7RAkqVFz9OvU3JaxpLgY+fn5yM4rxEH77WXdlyxeY4/VQzHeGfED8us3w2vXHIe6CcGcJDduixuO3gsb1q3CpNXOVoiFq7hyIBbtWzQM3MOoqCg0adUBT1x0gmsjhBBC1C6kABBCCFFr2WfgvmiWEIVv//gHha7kXJy7Aa//NAf1W3bBYT2aOpaVYEC/PqiXGOtebTuy0jbgzY8+xTE3PowBF96Obqdeg5bH3Y7J2SbvOfkocP1tCT3774s+9WLw+7h/sNmdSS8pyMYrI6ciqWFLnNXf+TUEPyuXLcRDw97EIdfcjz3PuwUdT7oa3a571bpl5UX+oOCWUFKQh1GzV6MkNwvn3v0Mjrj5iRDz2OjZQFEhVq9zVnMcsDt/qSAfZ9/2MJ75/DeMmbkQGdmhKz2EEEKI2oYUAEIIIWot9Zu1w3Hdm2LhvNkYv8YRVmdPm4qZmUU45YgDkVzD3pIbVszDwIvuwBVv/ICFG3PQvXMnnHfEENxzwdHoGFyZv8VEJTTEWQfsgg3rVuDHec7e+zXL5uHPVRkYvO/eaJTgr5ASTPztO+x+8YN46JvxSC+IwYC+vXDlCYfi7pP2d/1UH8VFRUjLy0eREfLXb05HapgpjktCn85t0TDZUcIcfMxJuOuofsjfvBa3vPgODr72QTQ/7ioccvtLmLRso/UjhBBC1DakABBCCFF7iY7HxccOBIpy8MbI8caiBF/+9LcRhOviogN7OX5qCiWFeHLYu5i9qRj3Xfd/mPL6vfjg7svxwKWn4sbTD0Ir55cKt5IoHHvgQMSVFOD1b5xtAD/98gcyi2NwxkH9Q7ZDFGZuwoUvfI3cxPr46tl78PdLd+LVmy/C3ReeiKsO6ef6qj64fD8uJgbNWnTAny/fhwmvRjJ346hdnVUbMfEpuPO6qzDr/ccx8elr8dBZh+HgXVpg7ITxOPimp7Eut/wPFAohhBD/RaQAEEIIUavpvc9A9K4TjdFj/kJa+jp89PcidOnWEz2bprg+tiFGqOVO9vyiSizcLyjA2JWb0bBZS1xxcB/Ex2ybV3j7HrtiYJME/DX2LyzfvAmvj5qB+i064oheLVwfDlmZ65GamY/dd++Pod1awP3UQZWgUE8KigrtsTyi4+PRv0V9rF63Cgs2VX5rQUqduujdZzdcf94pVlHxv6GdkLV+BX5dtN71IYQQQtQepAAQQghRq4lKaIwzD9gFa1cvw1PDv8K8nBKcetgQxG2BQBuJhvUb2eOihStL/dwg6tfHrknRmLNwIdbb3wV0yMlMw7djZ4R+0M8I/C2T4pCZnYk1mbmuJVBSXIiJ4yZhUXVtt4+ti4uP3B2FORvx4GufYuLmQpxw6IGo4//6nyEuLhnxsdFIXZvq/KShS0FuFr76c4p7VT7JDRqgVWwUpi6Yg4yCYGn5nYNvxzk/nxggKg7nHrsfonPTcdHjH2B9Vr7r4FBcmI/JM2ZgbYazz//3MX9idVq2PfcTbT/AGINmdZIdCyGEEKIWIQWAEEKIWs9xB+6LuOI8PPblOMTXbYbzB3dxXbaeNt17oWe9WHzy1We44ZXP8ezH3+Dyh15DJuXXuEa44PDeyFq/DIfd+DSe+mQU7hv2Jvqeexte/GuhE4FHTAIuP3ZflGRuxCHXPIyH3h+Jpz/4Esf+31046vEvUJ0r2ocMGYRGscA7o/5GSXwdXHJob9clSHKj5ri4f0csmj8VB9/0LJ4eMQqPvvkB9rngNtz97VTXVwXUaYFLD+yCDcvn4fBbn7dx3P3cq9j1vLvw7qTlrqcgffc/FHce3gvTJ/2F3uffgZte/hTPfToK9w97C/3PvwX73/YKVmc7qyk++uQD9DrrJhx+23N4/MORePaT73DBHY/gvp8WYv8DD8agttthhYcQQghRw4iJ6dj3HvdclIKjKWOKi3H7uccjNiZs+kMIIcR/ggaNG2DTqvVo0boFDtl/Hxy3R+eIP/+3eeN6pCMJh+6zB1rXdTbdZ2ekYVV2MQ7Ysy96NK9r7fzEJKRgULfGmDJ7Ib4eOxW/TFuAhAZNcdZB/REXDfTp3RNx6an4Y+psfD1uOlakF+P8k4/Dwyfvg9Xpedh3997o29ZZRdC+azf0rFOEscbv52OnYfKiNejZZw+8c+d5iNu8Ec07dMJRe3W32wr4s3zzV6xFh3YdcPhe3aq0RD8ppR4KNm1EvaZNMWCP3XHuoN6ICQ8fFYN9+++OqLR1+HniDHz1zwwsXp+Now87FK9dcigWbcjC3qZs+3Rrab0X5mdj4dos9OvTEwM7e9sJorDnbr1QtGENfp08C9/8MxPrcqNxxZkn466jd8fqrEIMZr22dOs1KhoD994Te7ZKxopVa/H931PwzbgZmLjElLNtO1x2wmE4qE8nJMREo02zhticlokZ8xbgy7+m4acpc5EVlYjzTzwGL1x8BBJjNQcihBD/FTKyc/DsJyO5zMu8K8wLy91iJkoTFT/0PH0FpyxKiq0pKSxExs/DkRAf5zoIIYQQVaOkpMQY59wZm4QOTorpaP5HcgsnEJfxFl0DBjlVyXtZVDkO499uGnDrgWEihaqo3oUQQuz8rErdiI4nXgXExJqO3lUCiIhI/S2EEEJsByh4Rkc7JpIQSkG+LLdwAnFVwu/2oCp5L4sqx0H/bhgeywoVqKutzJ8QQgjxX0AKACGEEEIIIYQQohYgBYAQQgghhBBCCFELkAJACCGEEEIIIYSoBUgBIIQQQgghhBBC1AKkABBCCCGEEEIIIWoBUgAIIYQQQgghhBC1ACkAhBBCCCGEEEKIWoAUAEIIIYQQQgghRC1ACgAhhBBCCCGEEKIWIAWAEEIIIYQQQghRC5ACQAghhBBCCCGEqAVIASCEEEIIIYQQQtQCpAAQQgghhBBCCCFqAVIACCGEEEIIIYQQtQApAIQQQgghhBBCiFqAFABCCCGEEEIIIUQtQAoAIUS1UVyQi0mzFyOrsMS1EZlpmzBxwUoUu9dCRKYERUVlt5KFi5dgyYYs9+q/z8b16zB98VpTKw6bNqzH5CVr3CshhBBCbClSAAhRDoWr5qD5sddjyrpC18bhoQfuxqH3fhwYnNZG0pfPxrXDx7hXDvmbluHIqx7D/M3VXzMlJcXIzsl3r2oOxYUFOOXya007uRItT7gaB1z9KF4YOQ5Z+UXWfcaEP3HI/95Grr2qXgrzsjDiy69w8MW3ooVJv89F92LYqImojfqXxZN/QvNz7kGGW+8WUz9DL7oR938+1bXYdhQX5uPX337FKdfdjVbmXnQ66zbc/f5PyK7kzRjz3SfoeeUzyCvD+/1PPoknf5njXu0c5GWn4Z2PRmDQBTeZ5+Mq7Hn5g3j715mVUob9NuobnPn4p/B63j9/+R7HPjnCvfrvkrlpHR4d9jp2OfVqtDz+ahx049P4c+F613XLKSkuQnZegXu1lZi+OCe3/L746/dex17XvYxiX3vOWr8Su5x2Db6dl+ra1Fzue+Be26c2P+7/sOfFd+N/w0dhdVqO67oFlJQgOzfPvah9jPjgLfuODDdP/DDP9eHwxltvYXlm6XaauXkd7n92GLqc9H9oc/L1OP/x9zBj5WbXVQhRVaQAEKI8zKBpc2Y2isIG5Tm5OcjMyavFCoASfDP6d3z+0x/IKNg+tfDFx8Nx/nPfuVc1iRKs25SGQw85DB/dci6O6d0Cj734Gk5+4kv4RNFqpyBnMy6++QFc8c4f2PeAQfjwzktw4YCO+OSHv5FfC5cbFBcWYnNWjhln+9tjCTKyc5DjVwpsC4rz8fiTz+CYR0egSZdd8c7tl+KeY/bCT3+MQ1olFQDtOnXHifv0QWyUa7GTk5+xAadcdz9u+XwijjjkEHx854U4sXdzvDt6QohQKILkZ6zFCdfej9f+WYVbLzwdH9x6Dg7p3gQJ8XGujy3nhRefxdUf/OVebR3vv/sGzn3pu3Lff/n5eUjPCVV7lhQXI828TwvKWelSU9iYloZO3XbHCNNurzywD7759isMuXkYMsIHA5Xky0/fw4nPfOZe1T4KTHtIqtsSH/zvMozwmZP6tXJ9AEWZa/DUp3/ijTELXBuH4tzNOPPGB/HRrAw8fNW5eO3yY5G5fBYOuOIBjFuR6foSQlQFKQCEqAY4u7J4yVL8M2sRlqamubZAYW4Wpi9di+KCPMycvwiT5y9HbkExigpyMWOeuV6wAvlhg6GczHRMnrMQE+ctRUZuNc3YVDPF+Zl47acZyN20HKPnl56dys/JwpS5izBt0Uoz2AsdMHGmdM7CxRg/ezHWbg4uac7cvB4TF650r0gRZs1diDUZZiC5cT3+mbMES1JTMW7WAsxdvdH1U3Po1KULDti7H264+FwMv+JQjPnzDyxNdx1DKLHLmyeYckxduAI5BY5wyrbyz6zFyPHJqkX5uZgwZxHS80oLsJ999D4+W5yPb567G/eedQSG7LUbrrnoHPz61FVIjnE9mbRS167BeJPWdHMv8gqDbW3N6pVYlZaLjM0bjPtCzF+9wQ7oWdfjZy/EorWbHI8BSrBm1SqTx4WYvXxdKaXYzkBJUQHmLVqC8XMWY31G6Gxemin3BFO2aaYN+utpydJlWLgm3bRPU0+mXpZHWIY/ecxPuP+3JXjlgdsw7MqTcfDefXDOKSfgz5fvQMtE5zW7PnUtpi0JLmkvMc/BJHNvN+YUYLNJe3VJHZwyaFcEbp1h84ZUe2/mrdzg2gSxz9ECU5bZi7BqY00bBBfjlVdew9+bEvDbS/fg1tMOxuC9dsdtV1yEnx48L6jkKDFtarXTpmYuWV1lwZD3c/4i0++aOli+PviwFeVlYZzpL/IKC+39njB/mamrhVi8IbSeli5bZtp9DZlFLCnGq2+8h5kFjTHmxdtx3iH7YMjee+Lmi8/GXm3ru5646icb00zfOnHuEmzOCs4os30tTc1Ebpbz/pixZE1A0bLB9Dfj5y3HktVrbf+5ODXDcTBprlyx0tT/Asxatga+Zm8pKS7EoiXL7P3he832D+Y5+Ge26YvXmD7ZhJu3FfVXYMoy3bwHJ5n7k1VdqxOqkWYtWmPQnn1x/mkn4ueHLsCqBf/ilwVOG8oz9TzFPL8TTDvz9yXF+TmmfhYju8CpuwnmPb5xo3lvmTpbum6Drf/Zq5z314oVy5GamW/7YPY9fM7Du9WN69baPmCGeT4KA5qzYixYYMYaG7NM3+H0EWtMX17s9W8m/dT0bNdvzSExqS7279cbg3ymQ9M6rivw52+/YQ3i8PG3P/mU2CX49ovPMC6jHn566gacPHhPHD70AHz42C0Y0rQQd735jdvOi019rjBtchGWrQ+OwYQQkYmKH3peeH8jPMzLkabEDCIyfh5eLVp4sXNRuOJfpJz7PL568UHs1jQ4NH/s0QcwProPxjxyDkryMnDTQ8/i4xmpaJgSj43pOTj/rNNx/0kDsWnhNOx62/sY0jYZM9ZnY/2mdLRo2xUdojdgXnoRNm5Kw679B+H7O88wg+ISzJo0Fqc+/BHyE5NM4gUojE7CG/ddh8Fdmrop1wxm/TUSx7wzG1f3LMI3WZ0x+o4TrX3uunnocPpjaNKmEaLN47MhPRMtOnTD1w9cgdZ145G1aQ3OueMpjE8tQL34GGzKLsDd112GSwf1wD+jPsJxHy/BqjduRZQVEDJxyIlX4+gb78XemVNw4gvfIaMoFu0a18XgIQfhufMOsmnuaCiIDT3rUgw+/2bcc2gPazfpt+8w+LFRmPbhc1g74Rsc+eZ0rPjgDiQbt5l/fovDn/oRdVOSkJ+bjbh6rTH6mRvRPGYz9j3nDlx4wx24bJ92Np6Z//yMgx7/GVPffRAtknxTw/mbMej0W9D+sNPw7sVDXMvSjBv9KU5+eQzqJiciNycLKY07YvTT16JFcgyef/oRfLo8FhlmgJlbUoQ1m7Jx7AH9MH76XBOy2Awo8/DEXTfi/L072m87vPjSq3j094WmjSciIzML3XfbE5/efg7qxtUMPfLC8T+g56O/IvWDB1EvIdaxzMvEXuffgoOPuQAPnLQrbrj7YXzw70Y0rZOATTnRGDv8UbRPLsKPI7/CxW/8ipSUZOTn5SC5YRt88fDV6NwwAdffcgdmR7XBhtVLkF5QjIf/dzuO79HIiZ+Yurvp9rvxa1EHjHv0ojJn8D94+2U8MiMaU568xAr5eZtWo9O592LY4/eh4dJ/cP4r3yOhRU/8++JViDLvnV9//BZnv/g9kuqYAbJpY+vSMnDORVfi+ZP7IX39Cpxz13OYvqkISSbBtOx8XHbOubjjuH6oCQsICjNSsevZd+Co0y/CE6f2d21LM/Kjt3DpiKmob9pUZmYmmnXqg58fuQR1TZk+f/8N3P1XLiYPu9KIBMA3I97FFX9sxvLn/8+Gzd68Fpfd8yzGrM5DimmDmzKzccapp+HR0/ZH9pJpaHzVW7jhwHb4csoaNGvdFSe32ox3V7fE3w+f5dRRcTYOPes6HHbZrbhuUEcb546kMDcd+51zA/odcS5ePG8/1zaUdcvm4bjbh2F1QQwSY4qRXhiH1+++Hof3aoGPTft6amomUtLXIrUgCmvNu+Xo40/B6xceiB+/+RTnvfwDCuKS0ap+Mk487jTcfXxffDT8Ndz8zb+on5SA9IxMdOvVH1/dcw6STf2zjV18zwsYuyYPDZLjkJmVg6suvhSDklbg+Cc+Rxbi0bZRHQwZehSePbd0fj9980XcMb4As1+6FtFuo8xctxxdL7jPtPkHcESbKBx79YP4NzPG9CFRiGnUHhNfuBoJjtcdzrU3XY8lLQ7Glzccbq9zVs1C67OfwBsvPoMjmm7CPlc8gczYRMSa539DLvD6/TfjaHMfslfORdOLn8fVB3fFl5NXon7jNnj+xC448YmvsLkoBh0a18OAAw7GqxcciPvuuwtTiltj+YIFoAphzcZM3HjV5bjtiN1svzLiow9xw4jxqFsnCTnZ2WjSugs+v/8ytKlXgrPPuw4F3XbHvFnzkI1YvPnQjfjh7WF4ZfJ6NDH9W2ZJIv5582608PrCHQz7v7v/yMRPj19kWg6JQpOG9RDnNo6SwlycfuVt6D7oMLz5ydf44LmHsH/7+ubByMNJl9+K4p5D8fl1R1u/HiM/eQtnfbYQS4bfje/efxP/98U0NGtYB1mmL3jmwXtNP93Y9SlqC6tSN6LjiVcBMabdR5mxiTOYFBHQCgAhKiQPx155Izqccl3ADJsUnJH7+pMP8MH8Ivz1xsOY+e5jGH378XjxrY8wYbUzU5iWkYFjzzgX04c/hjEPnI0lC2fjoJPOxUwjfIx9+GxM/O0X/LUiDzmbVuLUB97H1ddfg9kmntnvP4o7h7bDBQ8PR3bVJsa2LcX5ePGTX3HEoAE4YvA+mDxuLJZk+GeoY/DUnbdjuinDv6/fjuabFuKCF761LsNefQP/GmFq6jvG7b1HMfy8Abj5iTexPLt8PWT/g4/B7UM7Ya/+B2D6O4/UGOHfT1Fhkf1OwYrF83Hv+z+iTeceaBecuAvQvd/+GPPSA5j17qOY+cbdaJS9FMN+nIG45EY4e2AXfPj9H4E90t//Pg57DRgQKvwbco0wONs0ikE9urg2htwMfPzLOHxkzLglzh7bvvseiLGvPGjTmv7ybUDqXLz1GwV8h5XpRfiOeXnvcdxxYGeMmrYK3w97AP+ae3fr/q1x73Dnvv026ms8PTkbf776MGaYdjvzjTuBRRPx4Jfbfm99dZGTsQZfTVmKu2+53jynj+KvZ69FuxRg2ZzJOOvVMXj3sbtsPc1592Ec0iwHl7z0VWA2buryNfjwmXtMPT2CY/zCv4HLmmesXo++nboEhX8jsH/9x3h7L36Yvti1LJtBhxyNl07fw70yt2nJvzjzme9wy3XXYO77j2PGa7ehVz1PAVmIex5/Eck9DrD3ieaH20/Gs6++hnGrtmKPcjWSnr4em3KL0a9HG9fG9KIZmwLtc+YKZ4Zu8KFHGyHlEdsXThl2HTbPGY/3jdBUMYV4+IkXkdZiT9MeH7P97thHzsX7wz/AX8vdFRq5adjccC/TXzyKn+4/DyccfiAWTPkHMzc6e9fXzZmKiXmNcGZ/R9m2o8nPXWcEwELs0qO9axNGUQ6uf2AY6vcYaJ/XWabMtw9qiaueeRe57jaTlamZePnR/2GGcfvs6sPx9bc/YHVmMQ49+iSc3achhh5+rO0/KfyTQ488DpPfetQ+0xOevAxTJo7DmCWc0S/A/x5+HvMSO2KK8c86nvb63bhw8C7Y64DDcM1+bbHHPgdgmnGLJPxXhhUL52H82gJ88/zDpg0/gm9vO63GCP8exUWmTzf/Nq9bjTtf+Qxo2Ar7d6yDhEZt8Mljt2GOuQ/M+xV7NMJ9730f6LdRkI3lcbtg2tuP4s/HL8de+x+BOw7uhm79Btj6p/DvMX9jgemDH7TP8RPH9cabn/2IXPM6nTPhV1z3xWxTP/fhX3N/Zr1zH3oVLcONw/9wQwJ/zt2I7142/fs7D2BAwxy8+/tiPHLHXebd+hjGPXkVmsXXDOHfY9nSf9EtMI66HVM2B/urdYtmYvSaWFx2wmAc2TYBb/3svFsKCwuxLD0THZs0s9d+urZvgaysbGzKycKwX2bglONOwyxTV5OH3YmDu0r4F6I8pAAQokIS8PMbz2DT1y8EzPX9mzhOxdn46KeZOHTo/ujQkPO7UejVfwD2Sc7GJxPdfWyJSdi/eys769SiZTskJsSgR4dm9rp1p85ok1SE1Mxs/Dv5H8zLj8GkcX/iqqffxlXPfoBfl6Ujbd0y425jqhGsX7kQXyzIxCmDd0OHrj3RNj4LH40NCpXsVpo1rGfPGjRtg9vPHIJ//p6AdVkb8OkfC3HOCUeicXKcqaoY7H/QYLQpWo9v/63MoL9m89hTTyLxoAvR7dLHsDGlPT698xxEGn7FJdZDweaVePT1j3Djm98hNjoOK9dyG0U0TjtyMGZNn2YGPAUoyd2Aj/5ahouPLj3ALrb73EsCM2uWnDS8P+oP3PzEa3j5L+fDSonJ9ZGxbgkefu1D3Pb+aCRHx2LV2uD2iZZt2qBFXTPsNveiW/tWSG7QEC3rJ5qsxGLfvrsgNYvCVLFVSiQklOCxdz7BFU+9jZvf+gE5UbGYPH++E9FOQFJKUwzu2gyvvDsC309eiJYtmttncPQvfyAqPgEffT3Slu3qF0dgfkYxFs1bHvhw45C990XnRsmIjokNWaJPeCuKi0sQ5Z9pKMzDl7+OxYMvv4s7Pg0O2CvLd6NGo37n3XDlkF3sPU6s3wLdmpv7YijasAzDJ65D9qY1uOH5d3HF08Pxwi9zEBNVgPGLa8ZX8ktKqAzj5EuwTnLTN+LDH37D/z36Gj53hfwk095SF8/BPa+8j7s/+gtRCeZZWFnx9p78jWvxxuTVyM9ai5tfZB28g0dH/ouk2Fz8unCV4ymuHq47eYB5vqIQGxeHFh16YEjbGAz/iYJFCUZ8Pwb9++2Bponhd3THUFJUYpcylzVhlb52BX5YkYv/O3kIkuKizSMbh3OOGIIVS5ZiXqaj1GjauCU6Na1rz3t174qCohyszy5bKdSgQQMsnD0ddw17Dw+OnIhGxflYsjYPeetWYPi/m3H3hSehSYojltdr2AQNEqtPoGzZviO61ovGHS9/gH8WpqJtq9IC3o5m1KjPkHjgBWhxxp34flkhXr/jYjRJ4KxiDBolR+GdEV/h/577EPPSS7B57WYEPosYk4xrT9kP8TFO2yuP9h06oLntg6OxX9/O2JS5CbmFBfhi1FiUxEfhlY+/tP3S9a98hdTiWMyat8gNCRxz+GC0rJNg+6Xous1w5G4t8fSb7+CbCfPRsEnT0PdDDaBDhz5YGxhHPY49Gya5LsX44ItR2KN/f7RMSsDph+6Jb38eg8wiUy3Glf1IUXHpWZCiIsdDTHwiTuvfBV/9NApv/TIVsfUbo07N0n0IUeOQAkCISpCYlILklKCJNS92S2ER1ucUo2W9Bs41iUpCw3pRSMuo2h68TZs3o079hrjskAG49FDH3HDqMfjtsavNS971VAMY+f1oRLfohHaJBViXE4XDezbBx6P+LHNPeP06de1e3YLsfHDyrW2D4AxqdEwdJBu5Ji2zZsxcbg3XXnUllnzwGFZ+/hx+f+o69Gqe4rr4KcFP34zAwBuHYUFmMTo1b+AK8w7Nuu6Gw5vn4dXfZmPulInY2KgDDurc0HUNkly3DtrER+PvBUtcG0PDNvj60auxXxNvwFmCLz95Hwfc8iqWmert2Ky+uUdl3KRyycPGTXnYtXevQLukef6my/DyuTVvJUbpEjo20fHJePXxu3Bl/+a45qFnsM+1L2B1ZiFWb8pA61btQsp238WnY+T/ToMjchtB1QwwyyI6JhqdmzbEzGWLg89AYl28effVOHePlq5F1ViydgNaNm4S8QWdm5mNTMSbQXL/QH4vP3J/jHrsJpzVJ/hBrR1JnTpNUSchCjPnr3ZtTD/QujO+vP9ydE1x22dJEd55/SUcdN+7SCuOQ4cm9SrdPnNzjZBqRv7HDtrTd9/2weeP3ILL+rkz+rExSPTtx4iKS8KVR++Fb37+C9mZm/HuP0tw2sH7WgGjJhCf3BhN60dj0cJgnfnJz89BsZHoGqU4C6hJSnIyoooLkZ5Zut5iYuLdspVVp8V4fthLOP7RT5ATk4S2DVMCHy3NzslFQXQsWjUKprVFlHM7kxu2xs/D7sIeKZk48cb7ceKTnyG3hn1Y5OBDjsPSDx7Fys+ew9TX7sYJuzurM1KXzsDAy+7DR1NXoV2LJkbQp60v76ZPSIyresuKi4szsZh4zLORujEbnTu097XvAXjwyvMx4vpjXd/mOUvw358EPP3Q7aZ/a4abHn0O+9zwvHk/h/560Y4mKjraN45KRrSr7crZsBLP/bkMh+3ZA6vWb0LLrrsgLnURRkxZhZi4WHRuUBezVi4r1Zxmzl+J+nXromFcPK646iq8dvY+ePmtd9D7onsxfrl+IUCI8pACQIitwQgGvVom4N/lywMvp6KstZiyugS921Vt8N+2VWtkbUpHUtvO2K3XLgHTu0dnGFmvRlCSuxHDfpiB1CWz0PXU69Hx1Bvw1NiVmDVzOqZviPwTR0tWrESSEWYaNWmAXRpHY+Ki4AxG9sblWJEejZ6tm5kBa6z9aFfgJW8GtiHfQDSDhcy8mqsoSEpOQcvmTdGwTpIZ/5Ux+MtLx93Df8XF556H1649A9effiQGtHJm7CxR8TjnyIEY8d1ovDtqHIbuu7fdj1uKpIa48ICOGPHld5i1oQxFU85G3P3en7jpqivw0tWnm7SOQN/AjEtVSETHNvWxcm0W+vjaJU2n1jVnmWWdFFOPGRmYvj5YH1kZm7ExMw916znljo2vg0vOOwcTht2IrBUz8NKPM7FL2+ZYmroBnbuHlq1H5zaVEw6jYnDy4N0xY8pEjJq3zrUsTUx0DIryCwPLhIuLTFsPH9G6dGjWGAuWL0OkH9hIbtQQrWPzsDqvTkh+aRpzJrEGkFC/Mc7s0xxvfv41VmVE/rhb3uZU3P31DDx00//h6ctPwfWnHo6O9UPzX1b9pNStA9OVYF1BUqk6aFav7DrYf+hQRK+ahw9//QcLS5riuD1auy47nrjE+jiidzt8OnIU1mYHt1TxA7M5+QWoV68xEkuKMW918ANni5YuRbTpd9o3rswqhijk+j4aiLTlePzr6XjhnlvxxKUn4sYzD0G7WOdFU7d+PTQoysfEhZFXY/C5yK/gJ1kbNUgxwtxabMgNztyuW7fCCPnR9psDpE6j5rjf3P/f7zsbv//8I35ZVPpjlzuS2Nh4tGjeDI3rpyDerRvy7kdfok6XvfDdg5fjZtOHc/a5Qsz7qzA3P7hNoFyM0NuuEdZtzMIuPbqHtO/uHVq4fkoTl1gHl55/Dia/dhtilk7DUz/Odl1qNv/88w/WZOfj9seeNGOK69H7yuexvqgEH/4wBsUxCTh9cC+MnzARizYF21xB1ga8OHo6+vbs6ayIiY7FEUcchT9fvRcDkjPxvw9/LqUwEEIEkQJAiK0iDhedcgjGj/kZb/w8BZNmz8fdz76L7KYdcNqewf2vlaHLHvvgyLYxOPt/L+HX6QswadZ8vPD+Z1iSVnN+O3jSuLH4Ny8JY958IrAdYv2nD6Fv3Ty89O1411cB3h/5GybNXYSRP/2EWz4Zh+tOPwpJUUm4+MRB+PjTEfhs3L+YMGMWrn38XTTt2Q+Hdq2PDp26IWbtcjz1/URbjw8//x5m5AZf4V07tsPcObPw3eR59kvKhTVstqgsGjdqgOKNq4zQMQt5sXFoZwSUOYuWYOKcxfj2h5/w1cINWJ66LvDF7n2M0F+wYjaeHbcWZx+2t2NZiihccO656FsvBwddcT8eH/ETRv8zBc+/+QlGry0wAyIjEMTFo23dWMyctxCTTFqff/OjccvAUjMor1rNReGS04/Foom/4qZ3RmPi3MUYM2ESHvv450CeawLNu+6KQ9vE4uxbn8TbP/6Nb3/5wzxLzyMtrhlO2a8rivOzcMdzw/HjpLmYuWQt+MMKjeol4+BDD0Ob/JU467EPMG72Iow37fKxt79CViV/vo8MOfRInNKjAU694QHc9uY3GDVuKoZ/+jXeGL8CCfwYkaFv945YuXgOPvpjBibOmoN7Xv4Qm8v4vcYjDzsYJWvm4KIXvrRfuP9z/HhMW+1sSIiq2xq3nrA7HnrxZbz/+3RMNs/ZF0Zo/GzSUuteI4iKxU3/dwHaFqViX9M+n/3iV/w0bjIefXMEZmXmIz4mGrHx8WicGI1pc+fbvuKDr77BrLVZWLFmnW2f7Zo3xspVC/H9xIUoMNXUtHFDZC5djE+5tapuM9x30h547rU38cZPk20djBz9E97+9V8n/TKIqdMSZw1sg+uHfY7DDhqC+jVj9b9DVAxuvPR0NMpehQOufgxvjxqL738fiyv+9whOeOprxBth+Yb9O+Lelz/Az1Pn4+/JU3D5S99g6MB90Cqx/GXmpG+X9hhv2tFvMxZiwkxTp4kpaJEUbc7n2vp764ORmF5UhDkrVyC2QSvcc1wv3PvUi3jvt6nWfcTX3+DT8c73LBjX7FkzMdrk459p85AToRnvte/+aFO4AUfe+jw+/2MSPv3uB5z24Hto1aU3BrRtgOwNq3DDi5/iT5OXOas3mdFoLOonbuWKg+1EiyYNsWnjOvw9ayH+mjgJL42ajKzsNGRw834ZdG/fFsvnzcNI0/+Mmz4fvldbBKJw+glHmvfAHFz24le2D/h76nQ88NZXyCnzvVeAJ158Cz+a9+N007/lFkehcQNuS6zhFOfilc9/x4DBhwXGFDSfXjwIEyZPxpqsQhx5zHEY2DgfR9zwBD74eTy++ek3nHjDo5iRUxcPXXgkokuK8Pbb7+HDMdMwdeFKpOcXoWHdFKuoEkJEJiamY9973HNRCna0xhQX4/Zzj0dsTE0aLYjtQXHWZrwzZg7OOPJAtEgJ6ssmTxyPDfGtcNr+PdGibSfs3SIWwz75Hq+PHo+Sei3x5h2XomODROSlb8THExbioiP2R534GPtTbyP+nIajDxpkBMFEFBXm4KtfJ2LQkCHo3qw+jh3cDyvnzsSTn/2Ez8fNREr9ZjioX08bdodTUmy/zlvUtBtuPHYfJJoBfJwxCUl1UMKfA5ydilMHdsPfSzPRPioVD340Gn8tTMWlZ5+Oqw/dze5H7NajBzpEpeHpT0bhXTOwbNO1N96+6Sw0TIxFcoMm2LV+IZ4f8QO+HD8PQw4+ADHLF6HH3gOxe6u6aNe+PTKWzsVTRpgYPXMFTj54b6T4ZmV2FPwI3Mjf/0SXPgOwT4fQD8SRRs1aoGnBRrzw5Tgcd/yBOGr3jvji+9F49cd/kB5VD/eesj++/2sqDh46AA3MfY5Proulk8dgTb1uePz0/cocxMQZf2cetDdK0tbik1/GY8TY6VibA1x40tG49ei9ER+XiP37tMWHX/9ghKQJKEhuivtO6G8G49NxzCH7YumcGViBRjh1nx42jWVLFmLSumKcd+Dudp/72hVLMHpZNv7v0P5o3LIdjuzVHJ/98Ate/O4v/D1vFfr26oW9u7Yqc8/ydicmEUfttxvWLVuMd0ePw3eT56Ndlx4Yfuel6NY4CQX5Wfjzn4l47vNf8NWkBTjm8CNx6/F7IaVuQ5y2Xw/89fc4PPPFbxhlwrVp1wGDd+sCruIdN2ESopt0xiG7tXUTKk1UTDyOGjwArWNz8M2Yifjgj8mYvSYTRx04GE9fcBRSEmLRpHVbtCreiCc+GY0fpy3B8QcPxryly3DY4P3s9wVWLJ6LiakxOPfAvkhp2AyH9GhuBrq/49UfxmHh5iI0js9H2+59MbRbc+yxe1+0w2Y89+mPePeXiViZBRy0165o37jm7BVKqNMQpx+4J7LWrMSHv43HF2NnIK04AVeedgIuO7Q34hOTMbR7E7z52Q8Y/utkI+C2x01H9MLnf8/EKQfujQ6dOiJhwwq89MMUnHjIfujSvjWizPXzP0zDOUcPxB69d0OP5DwM++xHvG3a9+JNeRi8127o2qI+CjI34r1xi3DRMfujblgfUS8qF6//Pg9PX3c22ps+uiaRWLcxTh3cB2uWLsS7pn/4zgjYbTp2x0OmDTVKTkT//nsgZsMSPP7RD/hs3GwjZA/By1cdg8SYKCyaPwez0+Nx5pA+dmYnPysdnxg/px8yCE2T49CteyesnDMdT335B/5esAYnHTgUg3ZpiJc+/grv/z4VDdp0xw2DO+GtX2bg7CP2wV677462Uel44bPRGP7zBCxJK8aAPt3RvWVDdOjaGVnL5uDRT3/FzzMW4ZjBgxC2eMPc/0Y4bq/OmPHvTLw9+h/8OmclBu27n+nvzzB+Y+xP3438bQye+/p3jFmwHjdccCZO3L19jelPxo3/BwWNOuPYfqV/IaJHj+5YM3sqHvn0N0xdnobrzz4Oaxb9i4KmXbBboyi8P3YOzjpiEJr4vpnQvmMHFKycj0c/+9UI6YvMGGB/LP53EtLqtMHx/TpbPxkbVuHrmetw0eED0aBxc5zQvzNG//oHnv/6D/wycwm6de2G/Xt1QGx0MX7/4x803qUvBnVxv52Ql4kf/pyEZ7782Ywd5uDII47E7UfvWfZqtO3Mgnlz8O+mGJx9sGnDrh3ZtHQ27v1+Fu6+4mzs2qqBHVPQdDTt7JNR41C3Y0/079QSxw/qhw0rF+L1kX/h24mzMX11Op645Vocbd5LXCUzYfpMDDNlZ1vutuueeOaiY5FSU5ZOiu1GRnYOnv1kJBBt7j07kxozQKl56GcAy8MIPDT6GUAhxHajpADX3ngn6h1wBu47ZjfXUghRHUwbOwonvT0T01++AUmSD4TY6SgpzMP9jz2JZ8atw4XHDMHuHZqhY+cu2Kdjzfq5ZLH90c8AVh69/oQQooYwYezvOOnGhzAyrSEuHNzDtRVCbC05mWtwy+Mv4cQnvsUNZx4j4V+InZSo2ATcdevN+PyG45G+ajFe/XI05q6p2keXhajtaAVAeWgFgBBiOzJl0nj8mxaL4/fbDSk1YduHEP8RcrPW4dVvp+DIwQPQqXl97Q8W4j9CCb8WGhWlZ1poBUAVkAKgPKQAEEIIIYQQQogajRQAlUeL4IQQQgghhBBCiFqAFABCCCGEEEIIIUQtQAoAIYQQQgghhBCiFiAFgBBCCCGEEEIIUQuQAkAIIYQQQgghhKgFSAEghBBCCCGEEELUAqQAEEIIIYQQQgghagFSAAghhBBCCCGEELUAKQCEEEIIIYQQQohagBQAQgghhBBCCCFELUAKACGEEEIIIYQQohYgBYAQQgghhBBCCFELkAJACCGEEEIIIYSoBUgBIIQQQgghhBBC1AKkABBCCCGEEEIIIWoBUgAIIYQQQgghhBC1ACkAhBBCCCGEEEKIWoAUAEIIIYQQQgghRC0gKn7oeSXuuQinpNiaksJCZPw8HAnxca5D+eTl5aGoqMi9EkIIIYQQQghRFWJjYxEfH+9elc+q1I3oeOJVQEyskXCjjYlyXUQ4UgCUxxYqAIQQQgghhBBCbB+kAKg82gIghBBCCCGEEELUAqQAEEIIIYQQQgghagFSAAghhBBCCCGEELUAKQCEEEIIIYQQQohagBQAQgghhBBCCCFELUAKACGEEEIIIYQQohYgBYAQQgghhBBCCFELkAJACCGEEEIIIYSoBUgBIIQQQgghhBBC1AKkABBCCCGEEEIIIWoBUgAIIYQQQgghhBC1ACkAhBBCCCGEEEKIWoAUAEIIIYQQQgghRC1ACgAhhBBCCCGEEKIWIAWAEEIIIYQQQghRC5ACQAghhBBCCCGEqAVIASCEEEIIIYQQQtQCpAAQQgghhBBCCCFqAVIACCGEEEIIIYQQtQApALYhH3/8Ho657Sm8NWaha1OagrxNuOKep3DKQ28hM7/YtRVCCCGEEEIIIaoXKQC2IYsWzMeo8TMwd026a1OakqI8jJk4Az9NnYeC4hLXVgghhBBCCCGEqF6kABBCCCGEEEIIIWoBUgDsBORlpeHvKf/iu7+nYuy/i5FbUOS6lE9RXjbGTzPhxk3Dv8vWwb++oKS4CAsXLMT3Js5fp81HVn6h6xKZkqICzJ+/AN+Pm4pRE/7FsnVprosQQgghhBBCiJ2BqPih52ndeVmUFFtTUliIjJ+HIyE+znWoHA8/eDfu+WUZrrvsajxy8u6ubSj52WvQ75TbsDK5BRYOfwANE2NcF5N0YR7e+fBj3PLBH0jLL7ICfFRUFOrWb4RH/+98nHdAL0RHOX7JlF8/w34Pj8Sxh52I83tH47qXv8SCzXluuGgccdjhePfaE7Bq3gxc++x7+GXhBhSXOLe/QaNmeO+B63Bw9xb2OkgJJo0fi6ue/QhT12YF/EdHx+CwIUPw8rUno3lyvLUTQgghhBBCiO3NqtSN6HjiVUBMrBF8oin8uC4iHK0AqKmUFOHFF1/GZW//htadeuKbJ+/A4o+exPe3n4EOcbm46qFn8dxPc13PLkY4Lywqxqhfv8V5r/2Cc888HXM/fAqzXr0VJ/ZsipE/fI/z7n0eA29+GSmddsPYVx7Aog8fwStnH4Dczetw2RPvIbcoVB804dfvcdBdbyI1rgne+N81WPjR05j58q24fL8uGPXLTzjpwQ+gbxcKIYQQQgghRM1HKwDKo5pWALRr0w5dm9d1bUMpKc7HuOnzEdUgdAXAmvmT0fuq51GndXdMGnYzGiUGdTXpK+eh7yWPIC25Baa+eS/a1nXyNeWXTzHgwe/Qo+ceGPnAJWhVP8Hak3ULpqHrFc8gNyoFHzx6I07o2wGeXqykKBdnXX4rPl2YjR/eehZD2iVZ+5xNq7DPhfdgQ912GPfCTWhdNxgf833D7fdh2JT1+HbYIziocwPXRQghhBBCCCG2H1oBUHm0AmA7kJOTjdTN6WWYTIRNulu+GfUz0guBU488JET4J/Vad8MVg7sgc+NafD1lhWsbpEen7iHCP2natBkSY2LMHa+DwT7hn0TFJKJvp4bmrABTVqxzLA2T//kbs9MKcclJR4cI/yQqOh4nH7gnUJiHj/+Z49oKIYQQQgghhKipSAGwHTjr5DMw4dX7Ipqxz12N9qGytSEP46YttWf79u5ij+H069Xd/C3GrzPnOxYVEBUfh2bUhOUXIt+18xMf7+zjzy0KfmDw76mzTEBg6YpFeOHz0aXMT/PWWEXCmqWpTgAhhBBCCCGEEDUWKQBqJPlI3egI4o2SIm8dSEl0lumnb8yyx23Big2bwO8KvPvp17jhxQ9KmQc+/wfc/l9QUP4vCAghhBBCCCGE2PFIAVAjiUK0e2dKQn68L4hnH+3/GYBqhr84wD00nwx7Atmj3yjTjLzrODeEEEIIIYQQQoiaihQANZIktGvt7AtYtCHy8vr1mzbZY7NWjexxW9CuiYm7pARLVm1ETHR0mSZaH9kQQgghhBBCiBqPFAA1khgcvPeu9uznsdMirAEowo9/Tzd3Lw7H7NHNtat+Bg/oaxpICUb8PBbF+q0IIYQQQgghhNipkQKghjL04EPQpW4svv7he/wxz7cKoKQYf/44Em9OSUW7jt1xaI/mrkP1s+ue+2L/1nUwYdyfeODzCcgP+7mCvOwMfPPdN3jzr0WujRBCCCGEEEKImooUADWUlCZt8eY1JyA2Lx3HXHcPLnrqfTz7yfe4/O5HceQTXyC5QVMMv/0i1I3bdsvv45Ib4v0HrkCvJvF46KWX0feS+3Df21/ZfNz6xIvodeYtOPmpz7E+P/jLAUIIIYQQQgghaiYxMR373uOei1JwxtuY4mLcfu7xiOXv6FeB1NR1KEqsj/1274Pd2vJ39ktTUlyIhSvWo227djh2nz6Ij/EE+ii06dgVx+3RDmtWr8Xo8dPw1biZWJZeiIMHDsBbd1yK3dvUd/065GSmYWUW0H/XHtinewvX1qWkEPOXpaJ12zY4bnBfOL8hEGRDairy4uvigL36omfTOq4tkFK/Kc44cG80jsnHkuUr8NXYqfh+wkzMWpOGHp074/9OPQpnDuyJOgmxbgghhBBCCCGE2H5kZOfg2U9Gwn5J3X7IXN8oK4uo+KHnaXd3WZQUW1NSWIiMn4cjIT7Oddj+lJQ43/1nU7Zf598BeHnw0Mf/hBBCCCGEEDuaVakb0fHEq4CYWCMsuUoAERFtAdhJoNBPgXtHCf/Ey4NnhBBCCCGEEELsPEgBIIQQQgghhBBC1AKkABBCCCGEEEIIIWoBUgAIIYQQQgghhBC1ACkAhBBCCCGEEEKIWoAUAEIIIYQQQgghRC1ACgAhhBBCCCGEEKIWIAWAEEIIIYQQQghRC5ACQAghhBBCCCGEqAVIASCEEEIIIYQQQtQCpAAQQgghhBBCCCFqAVIACCGEEEIIIYQQtQApAIQQQgghhBBCiFqAFABCCCGEEEIIIUQtQAoAIYQQQgghhBCiFiAFgBBCCCGEEEIIUQuQAkAIIYQQQgghhKgFSAEghBBCCCGEEELUAqLih55X4p6LcEqKrSkpLETGz8OREB/nOpRPbm4uioqK3CshhBBCCCGEEFUhNjYWCQkJ7lX5rErdiI4nXgXExBoJN9qYKNdFhCMFQHlsoQJACCGEEEIIIcT2QQqAyqMtAEIIIYQQQgghRC1ACgAhhBBCCCGEEKIWIAWAEEIIIYQQQghRC5ACQAghhBBCCCGEqAVIASCEEEIIIYQQQtQCpAAQQgghhBBCCCFqAVIACCGEEEIIIYQQtQApAIQQQgghhBBCiFqAFABCCCGEEEIIIUQtQAoAIYQQQgghhBCiFiAFgBBCCCGEEEIIUQuQAkAIIYQQQgghhKgFSAEghBBCCCGEEELUAqLih55X4p6LcEqKrSkpLETGz8OREB/nOpRPXl4uiosK3SshKg8fxijnVPzHCb/X/usSc1Fo+h2vc46KikJUXJI9lhhH/jM2dDBmK/S4XgKVoApeayiB2nSPW0tV4otUewxXguL8HJQUFThWPqJjE8w9T3SvGN5Lp6I7ESk/ZYWpbJxl4U/LH0d4Hjw32m9pWpGIlP/Klik0j4GrsCyWjsWzCQ2/U+HLuj2NUFUlrp+y3KuNnbgaReWxt7nCe12RBzbE8vz4G2pVGlZlwoU/BFWJn1SU94ow74q8HBQV5pnzrYlne7L1ZWb4+Ph4pKTUcawqYFXqRnQ88SogJtYENWMjjpFERKQAKI8tVABMGDsaa9csd6/KwgzfzRs2MJAvF+cWOS9k478k2ggBvAi/dVVp6CYe1zvzYCJ1LnzY/Fk/wbQcb05ACikekZ8xE7MNyjKGCiklNiLj7o/EEGUeWKa7NQSjrHw8rAPTvZoQJoybtwCsB+PmYf1EyGNoPYa6h9ePJ8h5x6rDGg3WaWh7KJ23yuGGZxkCUZTOG/PswTI7V6wjaxEBz9Jp8x5eG4iKinEsXGy9OCc2pPN8BOMgjgv/evYOTt5C06kKzq0oK6ybG9fZ3rfA/SZeOMefPRhjy+neHyeM48Ry5ZoX+ua0dHNFu2jEJNZBSuseKDB9ztrUDab7cesgJh5J7Xe3R6e90Lf5GxODGPcl596BUjhlYtr20oZnDVvjWVaC8LoOIczJq/6Q6nEJNFWbtufROVisu3GzzkEHLxjx58W518Frv8ctbAaVw0sykJ75Eyi4c3CgvXtq7Hlqm4S5KIkqRsbkr5Gzcqbj7mHKXafrvkjZZajxy9J6EYTi1W9Vyxm4L4H6DcbvnfEW+Kq/HErHYW3MJW0CrpWKKzJl9ZNeX+R3C/RPpb2H4NUp/Zu3TiBctDnwrMgNT3/FEdIur348a3+oQL4M5ZWlIrzuJNKzZTFuZTn5YY/hESnlQFOuTGRbQWXLXR6l4/AyXXbcdGEvaN82la1790gCKTBsVJF7RegrWGkhV2bsFojFFyZyHQTtGN5e2YhCx1LWMtAozKXvhvHSa2oRk2B+TB8UDvMT3ka39j6FBvdfMB3n2kuDafOcRSmdami+Qnzw1L0sewzgC2+9lBNfgHA/9OWMW+y40QbxwpX26ydS3ZbCX1k8tfe3BGv/+Qqb5k+sKIn/HH1264czz7nYvSofKQAqjxQA5bGVCgB/ZxYJdlCOEGTgIVI7NfZlDv6cnsE9Mh17CKMyjZ8B3cAB7+aa+bfvBr5wvMjLis+fuNN5+/GEPX/48A7aKSdfx84LztZb5DdABIwnk9dAnds/lQpYBr68mhe1kzdee/mzKVjsAMKeMK+Ovc2HLwrWpXdKKnwB+Ciz/TBGN1IqhTw87zYLgaD+1CtDMM0oUyanKsvJs1fXXnsOx7jTR7C9e9fOpYd9Jrx0fH79ChiHUAWI8eQe/XGWkRcXf50xPlL2bWGbZtzmZU8FHAdN1i9FBwebbnGxEerzeWUMn+8oxCbVs8c1a9YhLz+ftkhs0h712/ZCbkEhsnNyrYBh045NQHyDliY4a8HkzxxND2QOxtEtWKB+LF7q5syceq0sqlR9ORS7cfpjIFVpj5UheA9c3Og9a5sD2oX784iUHddvRCefJdP2NZ0KCfiNGLOBFevir6egLc8CkTiHcvJAezrZUOYibfJXyFlRWgFQt+tApOwyxFy4EUXAS8PDXgbyy3bjnPmKYAkPR7w8R6ozf549rD9fPCFuxnjOnn2keD1Yr+HvjEhUxp/jyr++zEXAc2V83lPM8xhTWKfeSlBkMs1Tto2K0vbqNCTV8rNaIf70vPS9e+SlV12Ely2krZdT7uqgOuL34qhsW3IwZbQV6n8XhGGiCsYWFm/gZnjCvM9nmFfir1NSOp+8jhAwAMvmnlYDTL/i+mKeTbuzXsL90S20TKXxwjAO9zwkSDB+f5u2p8bCeQKD4SLnNYJdIDJfpJWg/LqoIiauSLF5de70iZ4PXz7dvEebgz1zvawZ96UUABUgBUDlkQKgPLZYAfAT1q5Z5l6x/QUf8GD/b+y8c18nQSt/J0g4+KAPHoO45wxrexE3bl9bD/qnJf05Vw5OGHvmCxOIN+Ae4mjSCL2uMjYTTnk8bJyuvdMj0nhpsxSlw5TXSVv/xplRMpRj5+DUQdlhHegp3I8TJ0UoLy4PTyHg5c97yTt59MJ5mNx51+ERVYgJ6AsTUoeug2MTkqAP2hufW3oPw2cKfA0qVJhmbvxpGH+BNJ0jlQqRCA3pnHllKw39Rhq4OSH89ePh2DuExGrz57l6Lr70/Z5pbUxmdrYR3nPsRXRcApKadUaRqaLV69aZIxUFxsW8hBp07Y+4hDpGmCiyzyibRTRfTNGxJlrnuaZ9MZMxJ0zKHnli3O0MsDGsfZbJWpujkyknj+EE2qD9a3CfFy808de05z8ynlv5aW0vykrNy12ou1OfJFJ7CGXLyhGI3xfca+7O/QqL11zS2bPfPOkr5KycYc8DmPtVtxsVAM4KgDKzHhZ1ANe/DVpesSsIX6Z7GTjlcvCfBygvL9UNEy8nPS9/vEc8Z3/NY7S5kaw3uvGZ9LCnkeLz+Ql3Dgnj8xfAvUGRoq1uyntn+vH8+Z9rv1158YT2Lx7lpUtfbvnL8xaAvVbQo78PC+TRxsnVfC5efvmO8t5hvndg4F1UxnuRSjrrEvzDRAKnzrkbh8E7C3F2Ti2R6jeYR+fAAP4w/jjLq3/iizUkjvIoO8pgbKW9lG63tGH9R34vMzYnPhvODcyDY1s6nPNaDrnLgXBB/CUmngfaM0fMkzd2cfNcKg5jFem+RCC8/q1vL0x4RUao2KCNE8ZLjfYBN3ti8s22Rw+8NmmslgKgQqQAqDxSAJTHVq4A8AjtMJwu0LHhX+fM6T+CLnyBWay902k57yfvdnkdpXdNR6+TM1cBgYyDGWN8LygHG6M9Mn+lnMvEyZ+TX+e8ajCgySfT5JUtlBsPI+X/CNE6M69OJvnXenHr1Tn4A/GFYTpPW25e+90cXB82MicnpLS/svHiJk6+HJx7wDhDX2Zu3n1JsM5tBx/SPoydW86y8N/bSBT72oEH8xJMxTmz1W3rldeeqSwmsG00NCZceTMoEQnm3V98O7PunJhYHYeAncGvaHCeJN7JcDuH4H3127v5DeCem/SKzbNeVBRclhkdn2ico7Fm7TpkGUHf8RmFlLa9Ed+kHbJzc93ZfmMbE4eERq1NWZy8WL8mKd5fu1LBWNj7zPvtxhTA3m+m75zbg/HCdmDbCC2Mu+tsqWqbCceJzYQLy4s/HqYRHq8/3aqkWdX87cz4n/FI2MfGwAP7tE2Tv0T2ikgKgP1Qr8dQp+7c9lAWXpJOnJXIQ9h99PLk4Q8fOPX5obuNw9qFBSZ+K19cLFdZ5Qhv0x42fzwaU54fEuw1Kocth5sdxs2wVAAQq5AzNuXVe3VRbtnLcKsskeLwXwfqrgrphPutah2VTssfvoJ8+N4HdhzkBg2NkhfGIcSv30OEejWNwctFqIv7fnGjJM7B++ukwfi4faQ6qco98QiGYf78JapaXP4RAwle8R3FMrs+3PSccy+90jhNxHU3dR3MZzDm4P3y7Ojf5x4oT2QYZ1Xbc7i/QFsuK3wF8Ybm1tfOvLrxd64+2PrKitnGYfK1atyX2Dh/QkXV8J9DCoBtgxQA5bGlCoC/uAJgOZ9ol2AVO22R1zyhMV1EqTtgOscId6WMfsPE6bygSphf58yEd+0CaZujTc78cZJ1ji7l9NtlEJqZyLPKjLT0i9Z2iu4547Hltxa+ujBHvmQ8f06Y8HiCWJdAR8s/pVx9MCZ2t/TjGR4ce8d/eJjKYOLxBQuNwUkjpJpo5at4fz2FD6iiSrz9Zl4ajnvk++aVzfVv8EoWjrOewYuEPoy/CHGG30M/Ae/2pGx/lcI/APDqwEbpxhuSN5bTN9PjYQvg2JZqN6Ycebl5dubeaYVGQE9IQWKjNsgx9mvWpTphzDNVv2t/xCY3sB/jCyzRp4lLQHR0rJOylx9zymX3FPcDqfny6sQZYhWA/mm86JkQj7bO3SlIPl9BP94Zj5GJNCC38fmXqpahtCl7MO+kHkw3NP1Sbdb+dfyXFWN5lJWPUv1JmfktjRe2KmG2LSXYOOlL5ERQANTrth/q9hjKzLqWVaeskKE1uP3x94NVf/dUP1678Let8tpIZdpPeDutCpXNR2WobD7orwRO/8AQJW7/UOnw7rF0bmkTFoe96ezJzJHvthDnyqVXGjdlBmcDs2mYXrqM/JfOlbnyGqbPIdDz+hpq8CxIaFyhOHkonWJVCS1K1eKKVA9sW9G0DytQ0KfzLnIIntkgDBvN71FFqg0P1l6EfEawcigvrlAq2y7LxA0fHgu363l4k04hGHfaWl9+d6v9CY0t2rQ/B9pXUDaflxITlxO/P8YSrP77S2yQAqBcpACoPFIAlMcWKwB+xtrVK9wrQ+DF4R69J9vDDu5Np+K+FImzF9r16u8C3A4ntPPzzn1xGpyuO2jn78qdGWG+4GnLF7ETh/88El4c9OENEMqH/v3xOekR/zJwz5d140uY5bfCoOvHHpx6KoUvnkBaxs7x68Xq91MxwbAGb1Bg8Z/78eKP5E43191GGzkv/ntqVwY4JyHvmGD8wfTCo/Ov9vDuseffH1cgJvp37cPrKdr90E1pgv68s/B7E0wr1N6BjpHsDTb/dDNHXxxs+8EQgVZk7ItR6J+5j41DVGwMiozwvHbteivAk4TmnZDcrCNy8vKRlZltym1iM2Fjk+vbPfk2PmPlfZuCT2AwJ46qxEnPcfEPfHjvvPLb/ffOqXewR/r2SsCggbhtNLQw8dp7YWzde0g3Jz9Mn0cnvPUfOCc8p51j78sar5xjoF4dX661Z2UJVeTRgxPGC+UEcf2EJFL2QNBWc2SnCHgeWYbQQE6t+/Pn4D03IffDjSeSfw/Pj5/y/FcG20Z9z3E4Xh6DeS4uVwFQb5ehJk+l80kipVPWPQgnPGxlw1UbJv3K1HTIPY1Q3uqkvPr0u5W+h2XXnW1j1l9o3JHiDWCsWDsVxmuI/Dy4JyE4luHpMh7Xxv4NJZi+5+qlF5KG6VdstxXwFSkuj2CcTjjXrzn3uQThGMP2W45rIF0bzq0FN6Atk6dAZjlLZcOzKOUQwKvX0AK6dpagPb2E36KQYKWgZ8dD4K+NIzQSfz8dhNdh/tx/xFeNgXPCPeQkNKTB82McvNNAe7a+zb0xlzZcIHCpWAJhKo8v4Uj44qtqzJZAGcLCmzouldcy0grmzJwFHMyJ5+CGc9qK5yEYinbBYMbe70QCjqH4Y/LO/XnmfVn99xfYMHeCa1N7kAJg2yAFQHlUlwKgPGxnbw6+vyT8xVKaoAevfduO24vPWwFgOz5zdP14L1y/3xDo7rfnqRuWOOHdOPxvmirDiJkHxuG+tA0sN21sDkw+QlYymGtbHvrwJe11kuEdfHkDqPLcPALxFbtHHry6Yb62pvx2oGLCB2a8w2DUZWbRn25pT77XT5grrzw3rxzOgXiuIUvqbXl9niqJt2KBlF3VxoHxe3XK1N1TZ1UL77dzTXsK4Tk5OcjPd34yLSY+AcmNWiHfPJ8rV6+195Sto2GXvZDQoAWKi0uQa/w6s/cmgrh4RMUm2uSoYbfYe8hQtoUZzLV7373BE+GppwKI1HYYxGupbDeMwWungdp0ovUONlLG6cXmrTIIKhicdJ0QvOYxENriXNE/25EXkyFcOedXpgXw4jLHgJMv/lJftjbYPPnjYVgvDOvR/WsrORib4xKkMs9fTadaymDi2Djpi4hbAKwCoMeBpuY85Y+oLsLfFdWL7zmIANP22k74eZUJ9J08uuHN8xhlOy/HzvYb5tTJk4NNylxYHyHpuv2Ea2UfY3vu+QnE4B6JjcU5DcHYBbx7J8Tp24OOxjkkOq8nZQyugw3vnDuhzF9Tb+FV5l17j2a4u7U2f/z2/vIHn+mgXXgc5eHEFf5ON6Vw+0hPOe//rofTToKJBM/c/Lp4+fS/lzzPtodgfdgrfwyujb+M7pFEtLWWfl/bhtB2VwHGL32H9Ln+8K69FyevwmMPpheMI1IWQkoeCMIT94J58fLh3k86hyhbzLX1bS4CefLnvQLC64aXDL9KCoAKkQKg8kgBUB5bqAAY/5f7KwC2ZiPPoFLLG1rxoVfei2/LhWzfS8j0TH7B3SMYdzBt20dRWDBODFPZTtoKLDaeYDreS6/qmJgCgnEwb4G8uPHyr+Nq/vqSCs9zVTpeJ26nLLwH/MfgwTiDcXnF85ez6vfLic+2Bxs0Ql6Ng80H3Wyj8qXBSzfNYPW4cfii8kLQa0h+fe3EX+aQNCpJaDVXLnxRSaEJ5+UhyvTZ8eZYgnXrN6GgoMAWoU7jlmjYdhdrvzk9E7l5ufSM+MQUNGjXw5TbmX1m7ilE2727pow8L7LXxs1emzzxeTZhnf299MeYnLp1XIJlL6/d+N3YNlj3JhfG8NwJz3tq19nYKN1a9e6NufAGEc6wLSgI8EOCTjmYfyct+rHOxiuvVy6YhX++/xTpG9ehU+/+6Df0WKTUb2jDE/99JVTqMJyXN8bI/xabJ+fCKl6sE6+jsGntaowb+RHWLV+AFh26ot+Bx6JJ6/bWr8UO1lk2J4QTjGk48QUJvQ5/TuJiStChbhQaJEahoDgayzOKsSGHZfD8eeGD9UTCn3Xidyf+Z3dz6hpTb58gdflCNGvXBX0HH4WmbTq67kEqE2955GSmY8KPn2LFvJlo2LwVevQfgg69+rmuHoyvBBsnfoGs5aUVAPWpAOh5kLnw10MohQX5mD7mB8yf/BcS69RFp133wq77HmzGPY4Q5aQRrLNI5fIor16Li4uwcNo4TP19JApyc9B5twHYfchR5hlMdn1UhBd32el7rFo4G+NHmba9Ya2tsz2GHoM6DRq7rtVH2nq2hY+xZukCNG/X2T5DTdt2cl2JU3dVxx+uBKsXz8P4H0YgM20j2nbbFXsMORp1GjZ13X2EPIf2YDAnAWVeMF4+b7x2+nraRdnyjBv5MdYtW2TadmfsfsCR9ujE6/hyVu2xH3DalONizrz0fIpDx82NP9B+SpCTnWHK8xmWz52Bhs1aosfeg00ftKd1d1IJROaaMrBL/5mPYL9kCesbvPyXgnkN8Rra53n4n/+wAJXCCx/y+BurYEze80njL3Pwvnk1zb/8JozzNgiLsFzceH3ebBxe2cLrzIu7MtGWVb8RCNaFE4aXgeq1sK9xTytJSJzmnFf2bRKIN9gmSeC96YYLCOMuIW3JxXnvOjH7ieTXI9RnkFIhvHzYv6Hhyo69fJwow3Jgyrnq76+wft74sjP3H0UKgG2DFADlsYUKAP4KwLrVK0wHZcLa2g2vYtPJmTbp/6BZZXDi8nczW9GwA50m43AH7yHQJmgb6CgDLwtf2rSi+tN9CXnCA1974Tl0gofbVgZvsGNCe0ebXum4nBeJOTH+mAPmx8m/m69A2csmPG5HoDLXJp6SktCZUX8pQ0tc0cvQyU8oziDGqe6gW9UUC05evVtGnBeqqQcTj5Oq48i6CLyAWa8h+fXnjyFsTbpXbpyRMGk47sTxn5+fj/zCAmsZHRuDug2bodBI4ctXrrJfzCf8Yn7HfkORkFTHmbmnlG6Cx8YlINYI+8TLkWcIq8Zq382Ry/4ZL4V9/oY+BWhGY3/IkTfD2FuFAMPx0jsaw1xYF/fa/Dd+qRZwUgu0G9sG3HMDq88K/+bE/uO1MTE8d8eotGM98wNjtnac/yHQnukXmUwzj4UmQyyPLQNdjB2T/e2zt/HxU3ei2LftoVWnXXD9sM+Q4gpKtr3QmHC875HwymDzwxK47cMblM+ZOAav3nIBcrMzrT9Sp0EjXPfCp2jZuYdr4xCsDi9dnjrxOHj2pd1STHs4oDXQMCUB8fHxiImJQUFhEf5YmoMlmwpZcvOP/hm6rC0pzEPkcnosmPo3Xrn1XCuce6TUa4irnx2BNl13dW1Kx+G1ecI75OG397Nh9XI8f81JWL9qqWvDsUgczrnzWex50AkhKdgtABM/j6wA6L4f6vdwFADhabEt5WRl4PXbL8C8yX8G76WxP+Ss/8PRl9xaZv5I4Jm3vkr789dlkXn/ff7CPRjz+Vs2vx69Bx6Mix98w34Aszy8tAjj9V/7odvYr98zbfs207adbTukRfuups19jpQwodlf5vJwnqpQP/OnjMWrbAumDj3YFq557lO07tLL+A8lOKPOA9/bYWmyPfvqjDBVCuQfPnqzrUOPZm074voXv0Ldxs1dGxffM+FfhVURfDYWzZiAl248B9kZaa4tkFy3Pq59/hO03aWPkzWT7+Bz5Px17r45usXhwfQ4TjbMRbCUztmmNSvxzP+dhNQVi+01iTb99jl3PI29Dz/FXDlPa7n3xJ+YTSgyFd1XJ6jPj9vPMZy//UYioIi14b04wsNUkH4YTDcojPLI2mWdB+MpK8bgfXF9mENI8SONFW0Z/HlmgPAyRMK55x68X/wbUt+08qdfFiyzOfif63Jz4NYPvQaK5J6w7vz774mtTzcNi8/ZeV+FWJUDfQV9Bu9/KIEyBO6jiy9flUnPls/45OqtrcHmx6tbc1wx9kspACpACoDKExPTse897rkoBZ8yY4yAcvu5xyPWDEwrw6pli5BpXsROx+o8xFFRMeZVwA6BnZ3zkrQvQl7aXqyKxo3bwd/AHXu2edvuOXDhwMILZ9K09jYOPhzsdJ0cOX4cv/RiZ+GtnZPf4D/CI93NKf3YgnjQkn8dn06e2BE6cfnTcAielQ3rzvnnxGrC8MSWzzF0C2DtzJF+wqP3pMUQ/NesF3Nw47XYa5OCjdbetJAQzrn564VxjVNH3jW9eB+tsxf2zMkkO3ljwzScG2Rdgviv6Z+E+/Hwwvvdmd/gHeGJk45ztO+7wBuZ/hy3wP02+Q6k6kbrvCP5x9RItGndxmHDps3YlJ6OjEwjNMYloqUZTCfWb4qC2DrIjk5CUUI9RNdpiia79Edy805o2rm3ESZ3Q4suu6F5p95ITKlvBP54JCYmISkpBQnJyUYoTESsyVqcSSPOSNZx5jyWx5go80wC8cbYa2NirH20OZrOjdcmr3xsY0zeYszLwB5dfwE/xsQajzGMj+exPDJcFOKjYxx315/5b+6+M7PPimCZ/cJ/NP25aUWZ8Paa4YyJo19TBpuGOffKwbRZNh55Tb82XiZh/Dgxm3SN3dqlC/DCjeeGCP8kY9N6FOTloPd+B9v7Yrwa47Yp5tbJbphx0nHOnfvshcnLzsLjFx2JXJ+ARPJzc7Bi/kzsc+Spxp/JnIsppZMOz83z5cRJ46TBduKUhZljCIZlGaMwsGUUWtRPQrK91/Gm/mMRZ0yrunGYsyHXKkKcOrCxM7DBNr4QguVxjZcPk1ZRYQEev/hwIyBtdn07FOTlYvncaRh49BkmS6ah2AChxh+nZ2eVZZ5hzjx3k6/h91+JJbOm2Pg9Ssw7hLP0g088D9Fc5WLD2pDIWTUbBenrXJ8uJq6kJu2Q2LwzvdlrLw22C4b86YMX8fd3H/IihKWzp2A30w7qUcD0hfMb2w95eXDj8+P3O23M9/jyxXuNLcsaZN3yRWjUrBXa9djNXIXG7zd+yrtev3IJXrr5zBDhn3DmPC87E332OyQkB1HRLAPjcMrhlKV0us5Z8DovJwtPXHJkiCKIOG1hOvY7xrQFPr++uJzQbLPBNu/gxcuj5+6YzE0b8awRlv3CP8lK34zs9I3oe8Chtjz2mQs8M27eGV0lTbGJ/7GLj0KWqSc/Bfl5WPLvFOx/3Jkmfmfs4jyjJpBJwwpbtu5M2taN1sxHsNw2DM9tmYB3H7wWi6YbAcQHlULzJo/FkJPOsduyQsKVMrQPmkh4fiuEcdi+0osvGM47d+y9ug36c+4RjzQe3nWofdDGqz1zZeLgub1mFZprCnvBdBmCrv7w/GP+Biyc8VOgj2c4nvPI/DFiD5tImKkk/jw5hpZBw2vahxB2aQmEd4ztiGw1mrz4qzPE8I93bowNY8JbJZAXyIFx2r7NGKce+F51rq0dTfAyYPz48xdqTGo2MqctlOXXo5Qb7Yzh+yoS4W3M2vl6Ky9seLz0TDc3SICAf567jjymL5+N7A2rHItaRPMWrawSoDJkZOfg2U9G8oY7leZVoCgFn0BR3fDBtcZ5Rdh+wM4kugKh9WLc6IcCuTXmulLG8W9iMCa0A3Vw3DgDGJgF5B5211Cod34mji8R92iFVEcwtcaGNR1aiRnU+9K2cVljPJWC4U0Ye+7FacobSCMcx60kqsiaYF4iRh5CID8sf3HQUPBxhNJASZxDGLYO+c/eI3MdMCZevnkcX0HDFxzDsOwGZ/DP/9Gmk3aM+8Zy8+b5ZfzBBX+esfHZMjvGG3Q5sABOS/Hj+AkaG0fAT6jfEGy8jglfReBouVlvvHNuqubEWrvHQiM4ZZsONSs7FznZeUgwQjmF9Cgj3K/dnI41mzLMMROtu/VGr32GYs8hR6L/kKOxx5Bj0GPvg9Cs465o3KEH2vfeGz33GoLu/QejU999EJ+QiJi4WCPwxSAu3gi/xsSZcyP3WRNnJHDjjAQzbk2IK0GCEcp5HW+OCXE00Ug0JikuBkkmQLI5TzbnPNI9icbIWTwmmjCJPMa5cdEP7UwajnHOk4xhHEkxzjHFhEmOj0Idkzcek+01z4PXTtgYk09jTHgqJKhwiI4pMUK+KYcxVtg37cAK+sbNlsPkJd7m1SkH85dkAtj8uvHGm4jiqRgw51apYeJZOmdaKQHJY/qY0VbJQH8cPHjGL1yUB8dHnh/O8Pln/v2sWjgX+Zlpjl/XWGHME8hsi+ezxPYfNBZ7zvzQbwliTN4aJcciMTHRCv6ePx6TE2LRxLjRjy2DLYdr/HaucQbUnnEbMY15xtLMoClcmeGxcuEspK1faeN1nk2Gc2FarnEeXgenjFR6GOOVzcB7s2rRHPcqFAp+M8aMchU8Jg5jvPPIBOvO8+8Y3ldg9j+/uv5C4baA8T98GpJOqKE9+yvnmn+sPf2XChOFRTNCBT4/k3/52rY3v/+y8muN001aw2v2PJ7bsrlTSwnLHv+O+9kqxwJ5pIli3Tt9r5euc/+cNuC0C3NKN+ufR67QMG27jLaQunIJ8rI3G7/uO8k1Tp/vXtu2Zjzb9DwT9OuZtUvnWsVTJKb8NjLwnNrwBq8MNPbZNXl2jHmHGON395vN69cgxzfz72fV4nnYtHq59Wfbg/e8mPJwNZLtH2z9BbIRgk3DNhRTB8WFWDp7qusSClceTPvte/Os8n3o5D/kH69t/N45L4LnoYb+3LQra+w/xugZU0ZrbCrmn+95tefuPxueaTltMODDWPCaxnF3/Bkna3jwB/T6B8fKrV+v/dl659Fz8/y5cfrjsrhtrQICZa/AVIjnzzX2nA9quDH2VBp5ht4Yuzkr/c+60xh3BnWCB90ZpevGevIM75m19+INxEPL0OtKGzcep6jOOe+vvXaNB62DxrmPfsNxrXdunx+bb/p14zWxee3fGls+GkboxOtPkL8SQDsafzgnvyYdGrozvIknJLNCbCVsUmIbYYVAPrD2CQ4a+88VxhxBzzzm5uCIfZ6igPY04bBLcI7OQDWSHx82Hd5mx4QK8yYs47Admpsv0yOzs4k2wood6ASM8WaMHZAYN8eP49ee217QJGHjMgc3PnaIXudoOzXvGIKbD9+MTqDDNS/CgHfPLgQ6RjAso6ccsHVA4+AIuaaGraGFcTPvW+eaL15aesfS6QUFfLo698vz6yg1eDQ+XX90d/6ZstgaCTX+vDnnJlyIXWmsL+slPH/E2HEAYQcRvnO37mz5A//MQJf317ht2LwJazest4az9606dUOjlh2RUL8Z4us1Q1Lj1ui591Dstt+h2GvoMTj6lAtw9Gnn46hTz0WbTrvYfa3NWrVBq7bt0aJNBzRq0ty+zJxZdiMQm6LGmfIaMc8IxZzNp4mxwq2dATf+Yq1drD2nfSyNtTPCcsBQ6DcCu3FLtkJziRHI4RgjWKcYOwrwVjC3ArUr6Jt2a8MZAZzCNgVtR5lAA3NNU+IoDqxxBH0K5VQspFhlQJQ5mnNzTcWAc03FgOvPxs+0oq2yIs6YeKu4cAV/c51g8kETb4yjQHDTNnE4igoqKBjehDF+WAecwOOKhPycyEI5oeBnvJo65+AkrIWZtsLnzhMm/Mb/fHr+CvJznYYSAe4vj2Ge+NwbvzQeNg5zr61A7iM8fs8wLJU9XPYfjnU3aThCng0YNM4T4BrjTmVlYPhuh/DO0fj1TFmwmLaObBj3nxfOujgmxN4aJyu2r2KZmYSJLD8325xEhv2LKZLBDWzxjmHQ2jVeWsSkZE3GxlTHIgLcpuQoZJy8OnH4z5nfYDlox5gd41lYS+Rlld3m2IM49yhoiP/aWrnVaFuFubbtwxirIHbP87IjC+WEy8xtXG4ebQ3YMtAwSt8/vsOMcf7RkbZBv4X5efY+lIVt07ZMvnLYmHxty9o75XDuvfcs2eRseHtSBo7y1QvrS8ca42SDBk4soX6CxpbH3UZVGlvjbpuLFAfdvDyUnYajrHDqrmxC+x0maS6tcfLBdJz8EM/NMcG0zJVTlyH/gjg+Qm29J9QzzmovxzBPpus0psQaW17z3rNKSPtONnbMm43JqQsnPvefsWDZSxunPF6+6S8ywTI7OHXhh0Ed48RVGVMZIoXzG6//dwR6x5g/vrBuvsw1y2yq07ZZW4+085mAX2OMlxDD8CHx+c69e0Zf1t6Nj22OHmjn3APXvRzj4Z1be5Nxx91JL9hvOIZjH97L4LuTRxqm6R0jGOMYaoxfY2wdmQYXxYkA140FohuPJmigHnlhr43x2oV3TT8mIfeC/80/x4sQ1QKbmKhuzAMamIGPgHnEg+5GUHXOzSln6O1MthkYGeOIlvwbamwP6Ql1ZpDnzaI7hgMBr5eI1FPYwMbw1pseys7ym8GV/Wo7X4NOKL4WHdhBOS8Ja/iPwjUx+baCsM0/Oy7XDzusMgjE6vPLQVXQhdFxYOgYWtsVAtHOjAztQjrvcstKGIHJr1UGmHQ84+absJZtvEzOK5vNj2usX/PfGu/e8dz8MffME/QdY+rKGuPHRGjLYOLw/nl2VTV+gnnw5TEEZs4MDAuLkZ9XgLz8AhQWcd2HERoyMzFz9hzMmDXHHOdi0fLV6NpnAHr3H4p+g4xgf8Bh2NOYnnsPQsdeexj7QRh0yNEYdOjR2GfIwUhMTjEvNjMoMiYm1gjqMXF2f7OdFbCV4uTAe285y+YpxFOYLTHGCMHG2KX8xgONsxze+LHnbJUlMLKvbRXWzeSbRw4I+JJmPLHm5enNtsfbGfg4IzjHGCE81hgK/DDCOA2FbQrURuA2AjZn3hOMvWeSzIs6yYRPNBFRGKdigMI+47Az/sakJHjCvxH4eW3cPLsUU5iUhBh3RQDDeOGcOJzZfWd1APNBJUS8Odo6oGG+bP6ZByoP6Nfk2eTNUyDYOjJuVAD02msgYuNMISLQsUcfW0esb3MIGDtYMXXIlu0MeL0+wiHkWXRN6067ILluA9dHKCn1GiCpTj0TTxBvIGkavmsTOV4aP/y+wSarawiG85OZb/LLaM25NSZ+x/Cc6TJOc+2tQPAMB/c2L06adRs2tnuiI1GnfkPUa9TUhDP+GSYsvqACzel/bN1Zf+aUxq1ZusfEx6Jd9z60jEAUuu62tz0yFhvU/RsZk3d7YBlYv1RoOPVMww8ylkX3PQa4oR3j3X17zooLw2sh1rjxO6YEPQcMMR5KhyGdeu3uunmGl/7roD0JjdsxHt322Ndu/4lEi3ad7P0JhPGFC4Hu7im7RxrHuym/DRNlP2aZUr+R4ymMhKRkJKXUceKxxg3PtANti/kwggKjNHfSGrdd+MvUtHU7xMYn2PNwWnfubp8ZxuCFselY490Dnkdy94z5Y2jcsk2ZH0lkm2/YlN8a8MfjhCN+u8jGSYvtnv1+p13LWoYbhe599zZ/eeoG8hlb/9aVLaz0P6bltUD7z1QnRyMM5RiOEhzj+HPsPTv7u+k2LSYRHCvZ8ZL56//Ha0pn4c+TZyxuPNZ4Ycow4f1pODZbYWmEm4oI+nXObeOrwAQ/BBqKE4dj7LjN5J2Cr1Nmx965Zvl5dNytP+OF9c/6DjfOfXHvoYnEbxx7hnWMubSG5154k0hIGI/gWSjGV8AfD86pdx/4LPLcPK88DzH0a/LjGvvOZP6Ng5dPO9bwjLGw7ub9aye/zHvbGhvGC8fsO9e2TZqk7USHa/jGpp01TMP4s3lnYB7530TCU547xrU3xsuX40GI6sG2KbEtYOdjjDcKsUvwTXXbGWk60c28jqwJfcnwr/1jrIvtB8GsV2O8uEw/4AqZvOY/P57QyCTDFQJu7GXiCbDRjNvp1my6TJ9BnSR5wRPHzsmH+W8y6pTH2PvyFN6hh+LPvXPG6IMCtbFg3O6RJ/6Xu+0jfcb15DPEf3SNKaM1ViHg1KVTO8bNu0+B+2WMrQsnfw48d4wTivnx0mEK5kVjLq0JhPPKVJah/0jnwXQdQcnEHUweaenpWL9xkzEbUWDcm7buaEx7xNVthPzYJBTEJCO+QUsjUdaxgv/mtDSkpaWbcBnIys5GcoMmqGsGia3MILtNxy7GdEb9Bg1tnTttyUnXSZnn7pH2zIMPJ39O1uzRnHA2387GmAEJhV4K7nExxdbEWmGefqgYoCLAGHOkH2tv0ndewObFSXtzdO61qRdztC9d1qu1cwxnp+1qAitcUxngKAESox1B3wrgJgG6BbYaWMUAFQWOsG5XCpjMUoC3wr2R2LkiINEK/D6FgF0N4CgF7NYACv7maLcgmHTtSgNTFicPFPgdBYZd9cDymAxbRQjLbQzrgMv+mS+rtGCdsC5MGalMadulGw49/SK3doM0aNIcp19zp7kfrAu3PlhXJgwbk/lr7aLNyMXcCVtnxtmxZwRhJBnB4dQb7rdKHj/xiUk4/bq7Td1ySOO0QxoP71kvbRx/jgnaM2dT1hUgO68g0HYIz6auzkZOAZ8rJ4wbOBDW2rluIYb/OLg3ZWf7INy6cur1D5RSnsQlJOKMGx5AfHKKjdvWD0d3po4ChlG4xg6EKQz6/1mhkM4mbHQsjr3i9lLKBgoax1x4LZq0bWfuUbG9l05+2T9HxgqaJi3eK2cw7m4ZcgXRoadfghbtu7i+g+w59Ej0dvfLe8IqwzsCNPPOo5c+jXE2bm6n4xonPbrvNuhw9Np7iBO5j7bdeuGQMy6zH8q0bYzGCspeeJ8x2HRcf368fDRr2xlDT73EtQ1C5cxJV93J157x7KbDOJwIjTH2TNOWL+gnMNtr/XrvihKrvGJboOLSD7clnX7dPYiJjzPhTHS23/HXU6ghkew907B5axx29pXWnx9+SPPMGx809eT5ZTzGGDd7bY6uWGyfUQrCQSHTM4RlM/1KUjJOv+mhUsqTuPgEnG3SSUpxlHU0Hp6w4tmHu/Pcpm2eSScPnE2PxXGX3Wo/luiHeTj6/P9Di3amLbKqaWdMILw15kniO8AY4z1YXpYhYILh7D02J079lG0cnPAkkp+gYdqO4f310gzCzLuGbhHjKG3MH2siuXntp9LQayBKE9ZtiCWmAp13scl1WHxOEKcOrLH3zD0PxOUYtunS1yYd88/eLzc+r314xlYYy+K5myqy/nl0TYUwHjcup2370i0jDi89x5h/bhQ0dvWiHQMyoFNeJ5veuZN3+nWqke9Q0w55NJbm9WrHE3wPxxu7wPuX71xzTjc7jjB+zevcCvE0dqLCpGDPPcO4zNEE9RknfZsH849HR6lg3OjXDJ5sHRi7QKFMesbKGh4CdcRr106I6kIfASwXp2Op8kcAVyxGdma6fWDZQQVfKgZ7bv7bp5nnzuDI6f2cTt78CT7o9Gb+eeJX4Gg6eWcvP+PiX9rzxHEnVotLvHTs0Tm3YbxrSyBFF6fj8f9jd+REb86ZRycSenbcA3FFwPgNdnTWwhh2/f5rnvvyxFOGc//xv2OcuDw7Twi1BxveubDKj5By84VY+qVIY/4G/3l2XlzOnwhYT65hWcyZ65XxhLhbJQKP5mCMo8zhf+eOOkoe3tdiFBUV26+gFxXbb9fbAV60EcRyCgqwJnUD0rJy0MwI6x167IZGLdqgbuMWaNSyNZq0bIdWHbvZgXmjlm3RtmNXdO7e05o27Tti+eLFWLponknNgYOLBCPQ9dlzHzt49PJSJWwAL5Rpp4FTUz5TZFt6c+7UqftCNOkGj8ab8ecNTKyde23dPGOv3Ze658fG5w6UzfPjDO5Yh8Ec2TPjzxkM0T8HAc5L3RkAuC94c7QDAWuojHAHBhTCKbQbdyuYm3Stu/XPmXzP3glHJQXDOYMK2sc4aTA+Hplu4OgoKoxX684jy2Urzcl58Gj823KaMvYdOAR16jcy9sX2/u015HBc98QbaNKmk9OOjF8/Tr049WuNteMfHs1Q0R55jxzDOuK/dl13RbsuPe3H0Thb2W33Abj8wWHYpd/+Tjr0ZcKbPzachz8uz7gu1gTtbVDkmHHcmsxCqyCh/abcIoxfkYn5G/LsLzqw/I7f0HCBc+vuuXnGec6JZ9e6Sw+036U3cjI2m/sUg6679ccl97+IHv0PQKGtZPPHPvMM6zfhcdMwXs+EXjdo0gK99x1q92VzW0aHHn1w1s0PY//jz0aRU9nBPJtj1srZyE9bywwEMW5JTdsjqXkn1pjJmc2gDePBfmHPg45GQW62/bBd87YdcezFN+KEK+8wjSnO3iMnIRudQ+CaefYZ143+HEN7x46rfXYffLgT1Nxvrpg44ISzccFdTyOxLhWFThxOJF4+Qw2f2ZD0IhiG79F/EOo1bGyiKUF8YiL6DjoUVzzyGpq07WxXi0QKF2ocPzYPjNCxsO3X2vHcmDZde6CjaQusO7p179vftu1epi3wF0T+n70/D7Zluc47sbr3nnOHN88YHoiRmAmCJDiIBEGKAAlKHKSWSHZrcMtuWXJ7imgqFFY77A47HLLb/qfV0e0I/+VwhNWkZRGk5LZEESAJgqQIDiCIgQTwMAMkxjfhjXc60/X3+75cVVm19z7n3PfuE2HhfHuvysyVK1euHCorM6t2bY8tLlD1o+gEhOd5Lqg+8r/mTW9Wf7hv2Ll8aTh/8y1+OeP/4v/yfx+e/9JX+R8+Cj63feQTNC3dB15kptjw7te4/zJdD3jJ5Wn17Ve98buG/6n69rf8hbe2fCKdfCrt6mcer1QqA0g+w3D73fcNb3zzDw+XLz7pnwO89DXfOvyd/9V/Obz1p/8uSzFqa6wHA5dvhom11EYS+UWjHBF44oToAEXF04FzVF7zW/8rRH+DZXEJTHIe79bQcTGqXAAVXItwJ5okl/mZ2kexCud6R6W4VXATjGtisd+HJwrwoEsaNpyDk0zSmSU4b/gt3v1CvD5dHz6SrJNUyaOozrFNlARQ2iz6ypVdze39cVMGk6+z7drLdbf8dgnnRoQ3B0zztLgo3JTfemrl7WyFFLIbnS2+fVw+fcZzsKWppwYe+7MHhouPfMly30g4eQngc4OTvwE8DNzZEF333wC+993Dg1/5Ygv1YMFOZ0yVe1LHoAabUXyEZKpVcB1M2urLGUiOh/7O2nq0wUYfEPml/uPkh41CibYBuxCb24Q+nORlRuISM6XjaYRC6gvRaaE5To0dNU2UGyMXYA+nXXqLwDkMkm4i8zvw69KhkIsYcVbe0KWDn29zrw1PX7o07GqBQOj8TbcOz3/hS5zkscefGB578il5tQi4+ebhO7Xg4wVp/m/4g31rPbd9bjh77mzLIi03lr05M0jg9979ruG973lnY4ilq9xtmsz/7f/0Z4ebeOy1sCZ92V04uk8FTArpFT6Velf2VNNzMM8ec8LfAOqZ8nLkw0WWDYCcRAeqo1NaLEgb9aUM85/6ilKmqaPW7ySffNBy4OsFPYXf23OxDRELrEDpWlq51gu/+f1peSCTaamIpFFSjlz51BHjsiEnH17Fsejd1aJ4R3W1K/+eVqdXFebvEv2XgM6fL/nmrKO8/Mwj8eKLabkF1rYbNitzYuouDI5tlXyuo7ZUfOqSo/S7UgUMlzcShOPM0OlVdvF3tqDC9e0AcSmXnyqCN8NYsyId8bQwiLxCKLEDh7aKhekv+Fr9rc2jR8WSJvpyrh8Ol8lu+gzlGesMiM/dugd//xeHp//0jxuzQXF3vvYtw13f+iPKkF425bfMmyCT2yB/G0m9EbGuvcue+CmPvRtR+XGsCS1V4v4vt2xrYit5bqqrdbYBxOv8IyWlpz8fYeYI9KYfUb9mBTYj1lq/hPzPG2Ikn/wkxf2bdPbTR3JeeeUFG/1L3QLpSVRsdFKCqrNchaI/fy8qaeJ0SIw4ltWBc7JpJNY6ORBn/7zPws0TL+3ckBxl0JBgjLJ9ImFT21hwWUDgkzdlyqarTVF5Ui7i5oat0fGMQC3E1rFeNto+gQXy+mv20Sj960qwSSP5rWIuTTWtmk5drteaPtIC8lP6kuVIXF/Eo6qctOvOvaPrc10aH+1fF/9MUNqOticyllJ5vDHiD/zoqTHEYfM4P+AkbJeP/Dm7qcvUT5WGqsLvp2rxE2hpR6EKC9Q/uiaWxmTrbKGW3q6I9oSqTca2lYMvurD82vC53/6l4cEHNr+U9d9XnPwN4HODkw2Aw+DVyvVvALzvvb8+PDRuABzR+Tx64+LwSFNQg1SAP0LmMpi0iyCYBkouds17FCzXpdPRA2HHm+Ijoct+JGdpD0Ono78qcVe+YVrgd/Ez9Pl0+oSypb9QpCQ94GTQT9lKFjfS1GbxJ5/8VqWQbHczkY95vRQwU/IHWoSpDYmS7Dl+/6lZ5tWrO8NDDz+SVAq/9o3f7btoTzz59HB1Z8fiPDL8TS9/pcsy/ZewFaFKFJ6LSliOH/MT2zzB+uNtIO3E+d3feOfwu2s2AP7W3//Pxg0A51LZHwE3XSfbb5Qc1EpSGH3y4Oc9F6ncXBQr3q4O7h1ENNszVUY6Mi6zP3KlKk+6OGQJLqSZkKIGf4hZUj1h45Yve1vdevKsPKG8zToLq2wupPe7r0Q82QmozqJBEnK5ywsPQZyaTCySzcPka+fUsHewP+xrxbF3cGrYUSF23a+YzLOxkbyqfCwoTUrLIokRhDt+40JGYYaxqkPsim1BJh2xCOlYgX+COdSV6icag0imrPjtyv6C67rBNe6gJUct/dkPjbEWzn2QJVxaNTw6Kzs7Y95NUzJ0yFB48js1Hrs5znOzrBjT+Qi0IEzMiFmZZ7KHw8kk/uDv/eLw1J9+OMyCIu983VuGu9/wI4vc1qMv+vEtAEj3pd4Myrm+fFPmm2WCsnNVZm6DQ43lUzbeYNQRtzBvPyLZWKtld4MCLAq4+8d5zb9z+KomvlM0nZxDnDc5j3AVlhC6EEk50mdQmvI4hogRcMCcO4G+nP6TurMkxpDSiaIB/dXPlnXnkUlRPt0iEqzLvE/a81cwz+No1JkMKu3ROqpMm3Bsc4Xqe1G5Kj2zZoyGS0DU16uC4/C1ycYmX9H0BcaRHkcUb4ZNddFrRGRh5gj3xRZ/PfkCi3fjdUB5ygeW8XP0WSJZ4XWp+jj8Y99uYTC1Z3Eamp04VWZ6H2JIIo//DP4ujPbIOFXj5brOXf8C5zs5mOxPq9qvA9dan6JCv2FupTiNN2kMYOeZTgKtbpvLNQW9Dighepe2kvLzv/VLw1dONgAOxckGwPFxsgFwGJgBiK57A+B3f3V48CtfaCEPTfEKGRyO3yEziU4TOVVLWoMMGL2OmyLGQZWR61BokKkRbUQNe/EBHkQi4ypD8QOVc8xnqWsJJvByrKjJkv+KDZsw5VvntsvYLTrXIZsNspp8tZjyBQa/vqiZUveh5se28upz8eJlXSg8ZPulaLfdftfwxFNPDg8/+piF+G3xm97y9uHc+fO2bWc3fwfF5YZHQc/wzLfLbHZ02233KcV32SSTa5MD5o13GeRSonVAusQMMX7vPb8qmm8A3Hr7ncPf/Hs/O1y45ebGjVmFXsd0pypme7tqlBVnEQ8c7mXsiCHFDrXMqutMXRX+GBBf4THYJgWjcb0sNcJTABwzgchFO27BPulsVhi5q4Wu1Hn9ho/6dnYW0mQhzR5eN3Hoy5B8cbFBrlJ7E6JgXsOkwjzkvIgX8R/4EO928KJEAkxQsujPkw4OOz55xF+Ll0wsKg12uD4UluMc4xImlmmTQ/q0gh4Bkk8tD5pCoSZfszvfhdYP7C0jOvjnBa1/gCYpwq7oBeThpxQSHMvTh2GZunzsdVD1hil4G2rRn25HzJQOyf68mCXs+LVRQN30IhOkWSJf/f1fHJ5cswFw1+t+YLjnW3/EbbiiAbva+GNQVw1VxqSY+rjbAk9nIwH3iY7pc6thVk7JbOoRm8s4xyYZsum6g1GyvQl9+p6Pn4k8Ap35K+D8zmPA009yUt6cB3RTJunUOecd4T2dSBlPyKOzal45Aec7cQ2M9wWdlc03R1/fm4DGuZRCYrr1ZunX2PQcYGmzx47G6/03EqN+H9eg8qRdZkIdv9CNK4U5Z9LB2JJTir4yU7yC56LchvQeV/PchMPtpUdHZrNcqUNirQ3XYVuh10Wdjbmv6TsEE5+jo+UlV6znEkwa2L56iemtY/MZ3fIB8PxTQscnL/NIJpd2rrMUP8R5zziAS982X/5ovD5koU9G+ir/ygMrfd40uSoPh3KR+ux7TjYAjsLJBsDxcbIBcBie4QbAH/7ur48bAJkMZFJQw1z/WDtxI5b9dJwRMUJkoFqPqQlzXUueQctTievCjJv4pUL4LS7JAtsglpzRBpXBpRpVMJglbcQV29KNmwty2rCGtI8pV+NNyq4DycNYl7zTmfKXW63hYd2fME5r3OAVL1p07e0OX33o0THdy1/7bX7Z2oFmg48+9pgnhuDe598/PP+bXjKWH+Bj8ZiwQmG7jOaoblw9jW+sKX9xcKMvyFvOW0BYTdkwCl0b/uA97xp+f80GwH/096afAKRE1wklov6qHW8oVKfSLA+UCks9g8oPN/WRqMji5+cAtRAjHVU8pQ/GHGx/Fv/4fQdBbm0AAPzenU/QWJa7qQkk6/ycZW0CcG6IxfCCnKPDB16EiLKQz+KDxYj9Ld4TCVwdsgkg3fbXUwLZBKm4cTMAnfI7H8Wjz/XSdMWGJiAQd1i7LuuyUGmmtMnDvg1pnglY0JFFtVlsb3lWfpDKRiun/idbLOtGWEICxUa2jWUg4xTkiFEMpB0bOu9MqAFZXrb61d97x/DEIRsAsXyNAiHcSMSrTMc6F5oNsXQNNI4wHXY8SeX21dGn8V8L6qywyl6m5bE+A2FdfPGSc7ygvH28eZ3MGBeMfaw9WUaYK2xfDZWcOBb/eYdHCDmqje5PP8n5wpM3/KymbcL5WfpSuDBgBSgs71Gy/y5BL6qK4PAc2VYVP51k6yG5tTUK/5C0jml5LOXcF1znxa8c4HTzru4pRDq8nwJpQTClCqqPrZujHLUpUHBK6anxb+y314Upr1ly2M9EXQO29ONy2drjetVPddbb3Hj47VuiyVbeXd2WvBfvYteYjygtm3M+YWTN14G2HeUcN6UJT30BPgHZSo48zUcP4ZpoV0yPD/ZLBs8CSj0Bfc0LUgeZc1Za+znqy08ECvAJhSJcsZ/+zV8avvyxkw2Aw3CyAXB8nGwAHIZnvAHwa8ODX60nADag1XqmKoEHA/rqGFcdF8bhnXh5Ucnb/+eouB794Ayc58jq5WWdB+PJXmTH9HZ0cJLwfK1UvDc88JPeIpOOdUDnZGt/YSpehTuMUWTQAjiE+ZquDZevXhkOeExf4M3gt96RNxrzFv2nnr6oMWN7+Lbv/Yt+JJ/B/9LlK9ITHbx4jTdFg1ldKq4dZneERzM71qEoPbZb5HRR4oue3NRdIjPxoK7kHAN/8Ju/OvzBe36lhaThzOnhltvuHP7G3//Z/PXVBrj63ZjzPpUJVZ95bA3CX25UPNdIO+ObMmWhC1wM4stORLqwaxie6jUv3YGrml9TBkqeZdONA9pYyHmiIUM9CZF/n8W8FiL02vBrg6Bc4rIRwF+J1t1/wviRswx8BdBTeVA15fdPGPjYDy/8deMGIG4dIj/1y0qPeDYZCpzbaZw+j016DeRaPGm4O+dJnlzCp6wPXZ0+l4lk2QDgM/YJq1qX35R+Hg9/nfwqaMvmmWmbQXGbNgDuft0PDHe/8e3JTn3SpzsYPSD2VF4WtS9cxo2cu0soVuyZqkPAz5/msmsS9tm06CmdDmviR1Rc8Rcmr2fPlbj9JeD+IDd9ilqYAIuXc/LCSV7gyT9+APocXSLnC4v+omHY0cnEOzngz/OfcGifPQR9v0/pDtNDXOT7/OY6bhw26SXvihut2GRDs7MWMoC0o/lOt1qvRK/wxCTtxgW3VUXfWpDXUimo80N6J9W94Fzfsl6IXad2TLY2EnYnUDIzZX2+MPtwOK5LAl1/cDlxfFyPkl7K9G1rUCFrhNUKzbcOfVxnV8/vn9Zs3sTqGtTNXcmnUnkOREDyNc3Kk1+n/AJdagLba5EPj7EgG/hJy/al0yJT8SpzNgp0fVA8hEkeE3RN9PWScQFXEb6G2GZymRlfjnRN/oLTkyLKkwcROhBnjhmxOb7piNQn3nOyAXAUTjYAjo+TDYDD8FxuAByB/rfxdSd9PdS5ZebKRWnNBsBR4E79mBcXxc6GCeWvuA7k2V8wGhhaexxlW5U9k5w1+RjJhEETOT7k40frhStXd4avPf6EeNeGF7z4FcPdL7h/uKaJ3MOPPjrs7u5Z/q77Xji89JWv9/BaCwNwmrfACYtiPGO4ZebNI+SCdCgoPzLN4cjFC7s8sW9ggZo7E7G49BIam1D4w/e8a3jfmicAfponAC7cCicRxwT6cwFMvnOQMe3ct99hsodh6i+b6qznU23uOkZFwODiO+WPzyEdHNtEcWqC0acnvs/H3jFM/1M6dHUyPZyHDhuiDR5FR4BTJJMF9UrOS/TK9QRFgZqE4GYTgIV/Fvd7Ld5PAEhhPT3gR5r54CqNNwhI63B6v8n6cJNHYVn3xCGTSSgBBEiQCUwmXennJRs3/mcL9OYNzbiutla3k6/gvOVOEzho6g+4LkcLo7zXMPJvKJSD9H71d39x7QbAPa97y3DPG380dWtqaLYdaRMVBCxGmoTVM3zcjEm2sGLDWizzOArI9jmRy/HyWNpT/Sz9oS0I5E4SSUFfOc8GwNY1L/7ZBLA2zi0J+De6Mp2Xb5p0QrEBAHGulEb3HbnY/tz0jTlqQUC+xwXlB07Z/Gsh+4+vNSjdBb8fx55OlzxVM6t36uN6vBPm4+Lk63FYEY6D0cYNIPY4WUxqxtI19zDMy38cbNK6rPvDsE52fX9l/EvcofodhWCTwVknvi6PTq4/61cumK2vFxdZZgjjNVkuXsz0ud788JDhp2O82DObwnLFz3gASbdcNvjlOH0W/ym/r3vi+xoql1GD8aDe62OezSO1PaNrjWYrjCt4PgCrERFE4x+vRRXX+KAlX8HH3/OO4UtsAJTgNwhONgCeG5xsAByGP8cNgAkaVq7jor8ZGmjawLoWivIweGReRw1RR6MmM0fBFyqdvOTEQMkL8+Dxl3U333qr/V977Ekt9B+33LnzNw/f9YNvd/ze3r7v9gPuct90s+QdmkB4WYoaK8j6zwNe2HPFWoIrj64mVXV56/fS+iXmJfzD3/qV4Q9+c7kBcMfwU3/vHww3jxsAVfCkG3+qsFJ7uSjmBXyrmHKlMHM7bjx6GyqvPj94vQ34yy5Q7hKrerKwbcEFzHZ9yLdJpcDko8CCYwXSwXmI1GghHXIM5NkDT07k8SJeH/9EgPDBafEO/Nd23MVkge/HmOX3ZgDyiq+NACY7defT2aiAuMQ534ZY3Wy3cU2+GYY++FjO5AtQV9M5hV7SxKaZbmRGwTiglylETLk03erGcjOJgx+agxjstD592TCpsO3+dwSymk5v2al2+AobAJ9f8wTA698y3PNtf8kyMtRlXIeqo4onjD/c1MZUjwoh53Dx5ujzmUmMOjpIdpIWumw673MOTK7NoPzPN0y+yT1H/vZTC/8zZ/zXnueQ21JdiV99E0lcXsB5VSfKVZ0wLP6v7HHeTOVHhg06a1YHGqt0E1ilsBvbhMqeqV3Ea/UeKwoKmY+bOC+YODkb3NbNgCldhyONi47rQcQnnevmDZuu89eb1/XgRume63nmA0RpWdbEJiuvvx2eXXnpf6UDh27S62SMnKx3ZILHyDbz1vk4tA7r+slkQ57GsybzsNcRDueOPteCzEVY/POf/cjkHT6K9/UhT0ORlPE3C3/x+Zw6GDcIKD/zGv+kTn7K73eC4FMk/Zy4QpXOnFaOKXYCMej2mIGOFoaA88W1JBa2iIKv+deGB97zz4cvfeTkCYDDcLIBcHzQ007wHIPBaRMdDZ323OFdUAaI4xJQfhpENlLrClnghNYDm4+yu9L2OvDH7hr4/PsqNlgUsKTqY2dvb3jo0UeHB0V7Z84Nd73om4c77//m4fYXvnw4uHD3sH/uruHcPS8ZXv5dPzq84nv+0vCmt//M8Laf+XvD2376fzy85Sf+5nDzXc8fzt9293DLXfcN977gxcO9L3zxcIHFv0xmgVPkTxceCZtE+TRUkSGqqYpfLuj9zwKqjdEG24ERkB+ZU7i1C9alHDU5KcHEB1ye8pnze8hwRZGvHyMXhwVi7g6rH4wGTNpNOuDmxXP5jXlPe42HfdatBLhiNVJYZdlE02bVlGKiJaj8JfUgXA1XftCHi/ow/h4sDk6rXSBZIlNcPQ22TuWuutlEPH9S1PM52E9nTXCExwvNWPwTE53/OUd11iq8rcXF1ukzcreGs1rcnNsehvNbp4bzdk9rsXNqYO/yHC6k2c6WVs31n8e8DC06oo+phmug5TGSmEymTIorf8Xb33ixuRH+MVyyE5HgmhIqt5D6uqo5wDVFrmRB6cNjd2yzqtEioclGDrex5cGG0nMkHYGjRGL5HJvvTMoudSZiY/caiM8/i/Tx5Xc6+8ILwaNde94hRNqiDfEzlHDnLdlN6GN63cdBybovKQn9mX7MY/4X1McvqP/fpBUBdPNZ3DPDBfk5P7a0+OdfALZO6dyR/FnJcx5sy2WDwC8JHM8TuuBkm6nZMPZJuWtJiZFGvtJ6k01EfPEKvVyotZf40tbOvaQ1Ia9+0tsH22OFPZ1skcaAPthf93vq451P0y+fSBGNkEFnjVGmJrukdVgn90xoHWA7ijKsoWWZU1auq0USOyZlYTlR2bWJv6RNWCcLrUeVbUq3CadY+bZm9GXHrq7UNc9sekJNT3MKyiEfKejnlIlUfcqhK5I8tKxrJIqIb66ItzFVfRmlVmGfB3Yhup/OW8XTF9nog3Q59OIePbzwc1vkl4D6eieZMwc6z/kXgNg4pT1QXPhOwziha2zSRje/HsoLRYuQYbxgTAl5fHE6uVx3W57W7/TJEzu3W15nVC5stt3NPS15yNV1ghPcIJw8AXAYfOdFA+F1PgHwvt/9teGhG/YEgBqpFgR2rqO5miiD8/ExyWajoSC+VztMHwvIahBv9k1p5zbu7Ox4sXpGC5Sbbml34iX60EMPDxcv7wxb21vDt7/5rcO5CxeG/b394amLl5TVteHW2+8e7rjrXusAYzaCd65xE4yLfRpACRG2uYI5OpDmuOh1j/XXHFDXLV+YLBhGJ3LDgE5P5kaL4vqCy0fGVIxBYW0I/FjE8f2/9a7hfb85fweAnwD4u/9guHDT9IRE7von3XpIL9H1/Kbgum11b8i/XkOz3ceA6fEK2pVuvY5CxZblhHt/j+KDZVylW/I3gfNinf7iMbFp3gWKP1bX9WCZSGGXSo1R7Xwghh9jlss5t6fxa3//tB9n3jvgKQEeb2bjBiI+Lun82GPjZ3OJkkqv/P2kzMob8rQA+bERFH5kmZyVfwIiSNnt9Zj4JC05ef45znh6PeFlEpj+b7fxK0WgkCaj1Z2dr/Qi4/yaDbEn/EJMn8Y7BzubVzGTLAUzIDE+Dk28KvxLv/uO4cnPrXkC4Ft+YLiv/QRgpqnpnc45OT4G6yxcPoK9BO1YOnrJo9I50RqRflPjcB2qX4kiQ3v2feIokAVp0v41Gc9v/JlQMwGHz9/9ie0+wqKh/vufBUP6TUA9E8bH329e0clxZffacEnuZRFP0GAeFuKyoTl2LGHRUzoUv0dk+vL258rIFau42FfIaUF9kY4DuibZ0rXoOaO5OEe2rdDbBJJfCyyANmiKJvcKrc9rna71efSMSdea5HNI0XH61KhnkfGR+humZOVZ5hk7Zm18hF3Luh+Rxt8I9fLmw4qS7dN0/g15hHtY3PFBOaqsq/1pXidRnjDnrtbaCuogmZzDifV2sXj5m96c1/izcFachJHnHNdQkPMcPvK6sLiG0OXwvJdiE8Q1kbAuF/LkXON6yHWOFMQ5ncuAR0BnuAEXG0U6LaQo64QhHy8pxsfNEtA/XbAE78v543f/4vCFP/mDxvnGwckTAM8NTjYADoNnite/AfCh9//W8PCDX9LC96pPfLqfB2LXdOuMfZ8cWwDhSGdW1FhNeN1jdsdDN0B1qGyPp1UlsD11SanUAW9JfvLJp11e8Lz7X+K/xyP85a9+ddhVHd50yx3DG77nLRqwGX41kB5oqYI+GXfu7PlmiA5KQy7ODpbQ+0cgyqjqdPI3ARx7iS/mBlTsUn9TuQGJHeu0S1gs4voLm72SQ7T8YzrCkK80h8OivV5R7paXMqHvJ45D7tTwR7/5ruF9v7X6E4C//nf5F4DbZnVVmwDTnfgFvPif8kk79hz5uVovTBuxSW+H6Oo1ciFPvwCjBnm6KnmWKEWHKSTnZ5PhvOyT7evP002oCbwXW/ISLM1ZkLOoZ9Evwq82888AJJgNgNoMmDYC/AQHLnx1SDYEKCtmZaqCvQm7zXGJkQdRXMyxbJOrtJaTH1i+AsRlcFnpusjB71H933ZIyBM4CXKtn0sKMNyPW1By5GV2lBspS5e5JRKexYxJelkw6dqEkhhTUg5Vwpfe+wvDE2s2AO75lh8c7vu2tzfGqn5bVco2ZS89lI0Sr7OYFsKt+sGxd1Y3zdMB051GcS3pDMu6XJWZc2zjOkWWm9tS7Z/FfXNF3LE/6zt7ecqFN/zDZ0Fw2ot9/Fkw8Ohw+g85RL/9DvO7/1PDJZ0cLPwv7uwPl/ZyriCJrTkvCIszmXdMkEPlif94WMmmGM3mI4FQ5Uda1/nx879ecG7SRziPj0JvBeIVXpf0uixu5fO5jnehsMp/uM4ksuihgoqsE2kdHNUbcJis5FofqzLM0dpuTX7cuMnIC8ol38p7itWZ09w+/mhcV7/pTWio9HX+TOrk0deL9hbkvMUfN+csYz68/s69F/5NJpsBOf95n79dEQKRQbU+YsJ2WB66CdVeG+Awcl2LncrBMqtI3gAnIuQlPUnq6x0tQzhut9FuGWQzGqEjP1MrXYJkP/xrvzj82Ud+vzG+cXCyAfDc4GQD4DA8ww2AT33sg8Pjjz00XLlyxSc5gx1dkIn4xYtP+USGw9jNrp4XsUJ48jueIclex9xQoA7FK2oZgmIr/v19LQGcf+7eb50969hHHnvcb8znZXmv/+7vHy7ccptln3ziacvyue+FLxlu0eLSmaQQ9lp7yxenoq4LqMTVwQNzQ13k4UzcOUr8MJklmrkdwvG40inJODPXWrVJnJtWfi5EuMT4QhiRMCuiQHgNqk9N8r0gjBbudLEB8IfrNgD+k38wnL/5VjFqxtFh44RG+sfntOVVxZYo5STfPLUgXE8jlyhJrUhYbDZUrvxUoOq3EpIlnGbCWhwWN0dJHU/62SNlqH4UdxXVlzicdhImCjl33YLiucrVIF7Qi8HYU+8D4DeO+OslgPaLn02ACueO5x665QKbo8zHOlZ6ojyJwSVeMWU3TqYwc2CnXUVlDHRwdDehzvVp8pk6qskgfmqhsnR/xA+rpXE/5YmAEhJKL+g3WSsb4ss/Aj1yJluCXlfFxSb8aacxBY2ovv2l3/mF4fHPfagxG5T23m/5weHeb/9R5zXPZsrDylBvz0xoBNLkPI9t9icQKGBep76vjx7YU2Lr2rg0jzHy9GXoqslIXa3WM3LQxCdh+pjbXQ3PYsGP6orObuXFfuc09+Ov/pDhqYC6O4g8qkg/muD6ReeYyXBVJ8PTOwfD5d1rw8U9ufKzgUZ10Odj15o6vA4s+87XC1bNGmtqgV5wk8wq+nIfVgM5745XR+tkn3n9LsrSnxDPWOfxsPHJu46da171vfhvFNbW2QaTmgF1iFOmcIK0uF5lVaVZLT1FJuwnAasdubbJ1ekqVzy7OZ851zmX4Z3h0XjziT/tJwb4yQ4jvM919EjS68CmA5c80C2HWPmUhy6m/IsOBjG3wD5M9N16sX0ZlB9nCetAzQbUWOHf+cufMYRNel2jFUMWUY9ccuA6hdf8FvfhX/3F4fMnGwCH4mQD4Pg42QA4DM9wA+DTD3zIGwCcsIBHBRmEHOIE96ijsGbjuztXhsuXLimCIURSitrb2xXtIN346cAMDKN/04XiSNRwUulP+f/uL1667NBtd9093HTb3bb5Kw8+NFy9ylMM14Z7tKD/5m/9Ttu3rwkRv91nED1/4YIGWp1obfpvexemrbOUAdtwpcwlHJrFdxDfg2THx9Yq0VIcIEvN1cAKJl4IRmV5KNoVDFmnpB1RJkalT1x8qYsp3/4CiyqHdPBvOsEkOmEdr0PpmGO1Hf7oN9+5ZgPgzuGv/d32N4B9n8JLvuvytljaoPojbeCqUXBc+BcQfCZ4Bn28UtgUB5Z5R2KmubUp+fkxwYQ6FGc15rkD55dyXGTpoCYqZ+p0AzBVhOYYuOPdBsl6I0AB3ithl7AmO7nrz0I/mwO7jVcvC9wVE12j4g7oCHUbAa2OOHJ+2L8oBM1aY6OPYvicNmeJlGGJ6MwY5LzUboyxB8zqkFeisVlNsSH5RGid3nUoW8F4vi/8hb6sYxyssS938uZfG774b39xePyzHwyvID33vuGHhvu+4+0qxzS2Tpjny/WAOgC0O+ile38wT78eNjDeFWy25fiYW9VVXVevS8vD90Re5WUhUL/B5e4/GwDn5fK+i3P89ta/120bAJJx+0gFNZqNq6nf4acfswl2WZ2fxT90dW/fPweoDYBK88yvwVXWyvl4GKtkgaq32KOe/szN2tjipbLiHF5kNLXZFD+XeG7Qn3PHA3auSTOy1tTADShIamPqb5tqZ+L28Wts6jDVweFyE9bnbThqTfwm1qzdp1LRHRNOfB83A8MxkFjiNUKrPGzsUaxa4Nfdfs75PNUjfc31+S15PxHk9JGlXiynj8PotF44nCu5MhBXYJEOcj4hpQ8bA/YlvESVrMpKsB8eGFdqfJnGHTYAuP4qlchxaLcKJZZtNdZYs/wf+NV3DJ/745OfAByGkw2A4+NkA+AwPNMNgI+zAfCwJxmAhT5dEMq5zcDVOqVGHl84faJnGPEGwO7umIZUly4+LV6GpmowFuFTqCEZtP+6lz6NiPy3PXj8ySdFTynL08NL3/Bdw8133ONz4+rVneGJp7h7Pwx3Pf9Fwx33Pt9+dEV7BtnY3SLQjVfgN1WAsMasDPyO5BAN9pGegMqKzzJR1fj6cr7CSzLLOM5odSWMIjpsekydARVY1nV82jeT7e20HoXKk/xTrlWEjxwlU30lV/FT5pQ38ZEjjfzyJj4o+U0oFdEwwaqWzAX+6LffNfzRug2A/+Rnh/M33dK4E5aWzNS3zPwSIYHgKN0nQ+wIuyy/lCkdR6U9BL0ZPUaVnUB5axFFJ67JgYP2JdQle45QFqof1eSowVbILu781+OLKwZ55hEd7us6ETzJ0MeLfvG8aFfYGwKOz4aAfx4gYqjhRY5+agAlLZPy4XJecI6xYGLzwO8QEBEXRHIc6xpsiYQws/QwASp/j6aBCB2jJ+c77UMA/QpBBBFgNifDpqZk3Gj+Ma9JxyLLY4G81uEoVX35Ui/Xhi/89i8Mj392zRMAb/iLw/Pf9PYojbkbEbXz3NFfHOckob4tlnXtysDxcY4V2Qa3yZoEJb9s+8NgezfkswRNzLnBb/lZ4Pvxfxb9mvNd2DozbgL4N8DSe4ZNszPpE1yN6a9k5XNB+vwzGfrw/ilvel1V4PIeTwLwc4B9hSNbqHMCZ1lEB5tsl8Tw+EKCrpxLmU0YszlGPVGXJY/k6D8sXdlVBRplx5xnKLEefV7BOh3hpW+s1z2h0oNDZLuoWU41CAj5SVsLrKDPZ46jLFwvMdX/YbpXMbPex9VzDP4yz8ZrbDuV7RpR1wN9pGQEj4nwHJj8iHAZou/g7/tWCWSRvYAYI5eEa5Hxuwd55QV/ebkkC/t6eieLf/xs/vH7fhb2+U0/8djB2EC+uP4HASKFXM/Fx69DnYrmd0a427eykiIMjRlwXHGEl1DfajqdpNTpmmo96JOHu/0eexrP10sJ8yQA11LnpyPxHJivNq+v43/4rl8YPnuyAXAoTjYAjo+TDYDD8Aw3AD75cX4C8IhO5XS8/OUW0wwGqfbioYw8HsQQ84RcMiVHHKkhFpP8rZ1HiE724sWL3lxg1PHEQpEHp7eG3dPnhi99+UH/Lv/WO+8ZXvbt3+88dzWR2VdZDuS/+Zbbhq2tbaXAjuSDX5rlmwbEHEGVRpiYHplSlgRx4sWuPPcQy4JO1HHxd0yh81qmfMaorPgTGGCDNlgL8Bhg9zutNQkqcZdbPFuqb38xWGJK00GBZQp0YDttV+q4ICFZsmmzkpXb8rZ8ZdSQpC2OyJULEWXAXU1Y9fIBLf7f/9vvSkDwBsBtdwz/ARsA/ATgCDRzR2DC+OTCYSgDNgHFLo9QboHgEcmvF9X+PcY2rzbxEXCOhsciGtSEApxe2ntDUOdzUKYBHlNk8V+PNZpHvyCNrcYlgvM4Zw/DWC3M/c8S8GR3PQnAEEJ83g2QO538HICFEC7VRZqxbdxepNGCSWmzeZDJDH59k6b5D0PkM+qgv2+bde3Uo9psrKuxnuRpaW2q5HpVo1fMjj0itfhcYTTS5ebdBV/47XcMj63ZAHjet/7F4Xlvyk8AxgJMyRuK0Vs8FyImnPKhz4wJFph0jdnNVR0b9K9C35enPHosjVmiT4Msk3sWALnzn3+wGPwW//Oa8/H//hfk8hMA3sjNncPIqpcpuTcA5Fa18tt+XpC5o8X+FUXsqNPviMfPANgAw8+5wHlCn6TfYYX9to3Q8TGONV+HWNpW5+Bamx3X+BuL1MmAjXI9rqc+pRCdzZaMhLRR5Vu6Nmc8pmnhzej1Tbgx7bmuzJXfQj/5LVnVTi1ifsoxvlbMHDUCEjdKyJkl1+c0+ls5x+J27iw/wVEcii8Bv7S40oyJha6P4fOdfEUzZ+Xa6/PX53AR/1zDNRAZ2pr4WO8NAPlIz/WRayUB3gOAdvJwe+XrtKQsl/pIncjf+pTD/hIWGNsU10JrUQt36gW/X/bH9U2fGnvs8kGX/fBbfs4XBgfAmHUw/N47f2H49IdPNgAOw8kGwPHBOXSCGwyPG7htVGTA4ffyeSlanfAMiJpU8Dt7Le79O1t4yJO2Ldb5bf0utybQsXVGfXprOLu9PZw/d2646647h7vuvnu4+657hnvuvm+45557h9vuf+Vw27f88PDat//t4Q1/+X8wvPR7//Jw6sLtw7XzWvDfcvtw/vZ7hwu33z1cO7Ptic+u8mRyw1vCrx4oL5nBpD7EBKjzy17+Xzx3SzSQQRqh4GXzIncPs5DQAkOz++lv4rKoYHGxaz/u6WHHxF2XykeEXEdeYEinNz6cH1T8EOn2pSuPNWfA3Ts4o/TiMZi2tJDEqWod9MVmbBcDHuySc1kX5M2cRtWO1t2Rvqkbl/N0bGi2VRn8UTytbR3yrQMSvpj5Y4PFkctTF+3i5/HNfvqPPox5RfpkV1w+Cy5gBc1/BDC36NigYH3CdeTntuViC96ehPm/UTx71CSgpxHNpsls9Wf52bmv3yLSBEXw5Wt0I9DasZnUm+bZRHNoW/ubQI6aLMl3Rj2Ml5xtSXAb0sLnHHdElYbF0TnNonhc2n8VyB3Tbe6a8ndpWji1v0m7sHVtuEnjDRS5yIZypzV3WyUrfeZplgax8IL8t0ZyWYSxUbSsc4gJnXwpAE7jA1xvmIqK39OE5odnmvw67VRf8zSO5qNwnRt1fvRuz0/KCYR7mSVVmiVNfSV9qTHXIlH0fRp8ZIxe5yEPNMeUR/KZ8sNv8QQmwpFrkp8xB3qmSB8O9Uj+c3J9OW4T+vIAXEnzHROhqaQYW5sfj8CWMKdM/T64ylku4zXXml1dTK5CCnBN5LrE9YGxOvWdDDmO7TwjdK7jT+T0Fe4/63h8in8j6Bj6JCJSZdB+nD9UXIdJdjovk2ZJ0kFa71g2anoPI2kcP3xDo0cfL/FU/94GVZLw0h70p0iV9ORfT/SUuEHKhFtEeMmb+NcHlbFRr6sPzPOL60I1sgOrkRfMKgF/dYd/WkCHpMFuxUVvqP6ujkX1yG/6XLtieIyW6/olQ9pJ7ix/8Uq/w2rrLNbzlA63mnAnGa5PiSs5k/j+1w4p9j95mLiWcB3D5TojP6TrDy/65F8/xr/xtIzSiLj28RMg0vqfP6TwjGSs1zKxKbZij66blINyYgdxFVZgbBel5clH//sA/IpTuYqkMt2dsuJXmvwbCfWZOp02NdikbPzRNtkDKXHowGUmnxOc4EZBXe0ENxoMlD7zgWciGexzuQqPO/e5a5blIKsJTu4zGgGY8Gawit//8yzynSwlZ0qotaSQQTkykqU5NZj4Dof8LAMOvPjMInnfC+JpQc7CGDcy0t0WqftakLFQR742CbwYF29XcfxOeFyo4za/F8hafbMZkMVyW0R7cwBSeXFlTPzUg4suP/mt0p7zw55VmvFtO3ZMGwy1GC9KxYkcTt3XYrxf2JedXphLd9H0/+/oprySc9o1hFa5IWeZ+la7uK5tRuJAyXjC2ng0sXuM5OtqotbW9Vf9Qz4/3qa4tDyS8nPxIB1pmp5gFujAhS79SNc6aWjE4RCg/oZikz7xmWiqgBONoEybyvXMQdldm1adPJgi8qMafEuom447/teLpbZ+wbRsA090Fb2cBPShapdRRh3VadSvWPh4Q0B0Tv2JDYHz6jDnNeM4f5ZFP/+TzoaA/N4IYIF/rS3y85/qlsevsQmXjQX+M90bBEqXzQX6IROu3H1lI8J1ahea208kn2ao44sKPa8n+r1i1S+WOhvp0PfVKW3vj0Al6cQN8yRT54nPlZZmEyrNknodppXcetBm7dOlGfVJoqiPT4qMCmMa5HBNkejjR5mZ3BQ3o/6zLn5BvX06hvA3Aofmt6DIOhEHjbVe0qu65KqxZ2MpEnSr+PzV5dILDU/kWzw6vBGuk/zKrkgXtKs6d9gE4LwvlJ0TLXmUbZ3cnEbYgEaFnld8+2Uo14EZiY+r+HkelQa+3MKK3EToqTfIq6ZHItFMroC3UdLIHaMJK63aZBJb/XQ9afz0eZE6UjJPSnyat3HCo7LcorQ68ZXe3gVNutcSGejbDg1NNyw6DyTZEWUYLJymy37xR50m/I1A8/d9uzDaJNIwO9I6UD+FPp1JPMfjEY3dZmL56PllS5NFajYVrEHC15Qw6WgRzp8s8plveD6CX2U1OSySf1wkN/+4cJY81IdTtUnH//ZnkU4+bFSw4GdBzyK/LfZ1gYGyaGbDuRbMqislyII/1yEv9HHRi30qQ9kvtoHL0w7ptQWVlebHwB4ERbA9lkhZ0emOKHfykl7qEFIa5m+pr9SfXfjImz9tzhRR7yc4wY1C9fsT3ED40sRqVMRb/rPo3Q+1SQkuExSvSXFF3O3fa3f9IT/ejzyyGhjQaznx+UkAj/SbFGahzYu8WOhnQZ478b4bP1IW4/7Nb8yzf1rEa5FDGtnEpMf6NDBx95o4L/hF3jwQ+a594zFx8qOSkq1NgqvSlccnI0sa8nEe2OC0sb2IBXhshLBTZW7usjyuC7uqQ2Qab1p4kzb177pz/bR8HPb6SOFMIvc1JOPWXfu9a2dSD9Iz5ZvNhVFGZV0S5crvrpNv7MCNnd6AkRx5E18ov6IDgr7y6AIkr64bdnMd0oVFHy5mgAuWrjURUIgLjCcVXJha/MoFrNBM8EUMklw+ze/wHHXRPhJWkjKskuqHu/vXOwqVfK/rBoK7/uPTO2pjiLrP5GtRZvHVzHHDuS5EGxNYNgBRdAiqnM2Eas9sJ81BnzMW5oKxTaXP24TKd1sui/ltFvk8CcCCXn5vBOAqzMbATX46IE8DsEGQJwPqqYJrwznx8hb2TGhqAsjkpfIt+PzDwHxVPPoZUxzZTlmXNJaz/LRThTfAeeI2KizCo22NKryZRtFG4qmcq3KbKRnH2QTEOCc3Yaar4PpS7brOgrX5dslW4tdgSov+RsdApbN+xheo5bVKWczNaYoHHvOaKbZAMm2kHXtCHqXtQPouX4Yu321UWnTlWpJr2I4G5qs6qbmuodcD93HR9G2uG+KLWhs1crEaeYyDKgwBic4L1gJKz1g60aTXfl88unBPDTXWjZk439g1omxpcYmfbAe4eTQ79asab5+WrKOpQJuo5HIEfXq35/K8QwhgSBq9I/hL0mFBcVb1jkTY+aofycy6NmcRT3zC7jsi/CuEbPMXqP08xaU+muJbV6+0vPRhiJ7e27mEn6JSPZCbP8j1flEtiiFr4CCqayFqe3u8eNU55nGdemCx21V1xnzJLWi0uaOaS0BsoKFTlw+Fs2gmnMV+XBbG2QSA2BTQ9UuuNwokMy6+ZaNE5Oa6mnLLdQi0Aq2DhOZ1qTqgHWe844Ek7hfKzmOOeNQV7yWxi93YT9lU/m1JbMvdkjybINnsSJk99p3gBDcI9MUT3GCwcIdYeLKQHU9ZRiOdwOyyjnf2iRTVhH2cwhDHqCABBh0WH35c68yZYWtra3pCQEQ8qUztgtOT77gXKZxH+2NbPdoP7R6w8aAFr3g8Chk5TYzkh3gNwewuO3fo95urQoSfDQFvJohfGw3I7Cg/niZgguVJFvk0v580EO1YLn5sNGGfZKaNAZGUZoOAONktGVOLr7S1WZCytE2IfuGOnbIXom5YnMtpRFhu1W1Xx0VJMyfXh/RUuDYckibpyS9/R4arA67q0N4W9kVIji9kuArkggY3QiwaT5+eFo++849baRTORdqRUbhE0+u+6DBysibdL8TFp6NjAzOxaR1REhv2DEByJquesCrA7MSkYFEP5KHDQLmpS9mWeqQWxRJ/LHJzHauDJz9EVvwzApU0YWyHDkymycOlPW5eqLWRCYK+747ZlouoKROTPHZ5zY9W+vF+Mesv1rLo5+kBNgB4SmBoTwUQr3Ryc2dG/UX6FOz6TTL0OUG5BGJcLtc1adLrJ0KBjorLXdaQKwSqMixBWYmUXnQkvX3zcE/68B37FDYWjTxkGjUbnNI6FO5ly8aeSCZ3lN8A4svtKQuNllaEu5SpvjnFSVb2UG1ZtEHIJL6Qc1yLBrulRxFdHmmj+I9Lk51kAs3ryDIIifo2LrbT2g7sJiw5Bd2Vdb4yAnK1Tdemj4vRQHPEjafScD3g+sB1qDan20hq3WR06lSusYeTZCkHbtGsfEVTvGpwRqANO3wbRb+rC7cRnz51fSbe9BnjnJYnQ0ZOiPzG/lB1S97yNxvoq+6v5hXFJpcfObl+cVvxRkrceiJuSRtk3JdFMqTIEeTe4uI2Wcdg5/RJpH2Wh3w3W4Trejblugm1WgpPcRBNWTrw4FBuMOrFxuZfR2wcRN/Es1LvKMhVGfRNPu7Z3J7QPFBHaLKLerCQqc/DOgWPs2V8R9zVLzrQHAJClhlLm7VELeWVLqqcRanrhWxFjO0s2HPnGjf+Gj/WUd3lNimtHJM3jfHLRSfXjyz6r5nyuDwyLJYJN/uwk7ISaEjZWzz2Uq2NjgNfIxusCl2tHq6XMMKbEi6vytJs35JOylzvMeEJh60z+/IfDGe5jsr1Uw0iNjmooxOc4EZBXeoENxpcBFmcn9nmv/O3h1NbWaiHNGTrLK4LvYeYbkDyxJdBQzLZIMgAwkLUi1kWtTwdIFm/EEw6GCQZz5tKDebo74hwI1ByI1AGaebDgpW71/ltfBbvWSD3C+m22CbceGwQiG3ypMpp2RjQQl7K83QCd8cnymP/8nsxXnm1fERsMnjB3hbqu/unQwrnSQPFsQHRaF9xdWc+Ty0gp7gWZnFvkr1c2nyx80fF1yGPj1btcGpAvX8TgZJLzeZnFmdsfy24klvyAjxd4J8VOG9S5mJFANca1X65iwKKGwXskCvawM3jZdkQCBGvSlXOvnC5bEu0i5RMZzKRxS+yirK80mNcsvz6AaZV1WOb+kIIf6MeLk+8a9FVTS1Ks/Cn7tMy9A2iPPmBxFMVN0LqmYDNG2Xf0RJMylFOPgVPKnB1Hhbcjp0MTx+lzGuULtHGBuaeLgn5icdkjDsVnnzheqKiyZdc//5S45nvTuAqMe8W2NY4h99vXqdfeUyLFbZbxItIzbHriDg+BhGlD6ef++xCYOTVhD3tUbBIfcQ36TN1go6kY1ZpQKKoS6oxYGdEpVumtV7EJcz5YzILjkAg6ehTq+kneIPDrrQ1ih3qi3QGp0WLXFeOxSf5+rRrCgK+yzvyaBz0oEV9pZXHn7YQcBp/Kl1IB9MURhQ70latYZpYk4tQdPpcks6RVArGqpaWvMdP2WW3qcihwTWQYUoHbwZA4mcDtm1K80Z/0dXda8OVvVPDJTF51P+yyP96ofHDY7FUl/ZkJeaMWkQTmvpnGxM64hN/Ft6zOKWZqHSMag34tE6h6rIW2QV8fbqkCfVxlU+IsQfqedE7p0q8Gj+iDLe9DcQzrngeQzS2THaF1sB6Gjl9yCwdSg/Eop25T62Z42p8kpvHvDM3Gkn8kqHrOyylVZ/ogBRt6yD8RQ7LU7JevMutNnWepVdUd9WL6poCWYH1phwmhdGY6z62ZUPFAROXuWmhblJBRr+JOBH8Rs5nDYhyNK7znFOVL+3t7FsYW3N98KIeebVzLfAnHZQByvXAd/UbeYNZcSz0WdyeFfmuvhKYr3B+BqD0ouQXm7zwl4y+ITKSDMBiylOTAObAgKPZBv0+/CVgI0d+KXdLb3/ayf2PeZpobLvDSCpQk3l9iA2B8YkFyqgOCm2pwJTZ119k5K86yHhwghPcGKhLneBGg5PZg4fGn9OaUWic88UHlxlGXvgXvweXNsAweakX//FiQJN4kBGxUV4jm9X4TjhyrL7FIS8kis4ozr9BagMRNOYrmm0UdOECeTDkJaBQK0MtbL24FfkxfRN37bOIr02EbA60MPxGo5zU5m48VJsELN4JO8sZZVNCJJN66uNxMxmM2ZDjXQyVUYtv34XHbyK+lUUlLirekl9UaUFc6qr0VXlkB3WAHqXhpw7Ex2ZswBWhDz1FUShwqqI3C3v6GIDDBYbmcpNBHeC5P9L5iCt1DU5CHo7mwkSaKEoc0xpAwo6oRFdkR+sQJatUxXm2KD3r8rgeWmBummvG5zR0Y5G2H5t5gWWbHj93SSqx+491bEgJnwGhg1KlnHxFjBtMPDyJk78nUnpSBjFhEYPfVDJJ8yRG4YyHkSuMxXU+4WeCBU3sidfFWXoVvjvkCXP67ArpsEJjXMo4kngF5apW4hh3PZUO3DWkD0dkx09YhyD6+v5ZG8S+/zcqn/SZ14O0m4jo+qBjUtfKRGBNOmiGqdyFLPBhFLOlcXoNHJ0up8O1HU2s+U1rP4GzkBq05zqk8VZ+byDLwwv9ruwdDFd2D7zgv8R/++8Non0v/OFdVnyeOmMsR2vlibuOsLURZTgEyAcMlpsQHWmDUI01DuvkKf4SxQ8RXvJEpG/Uasppm/CxyW2K24j+kQW2wpQUPp/KD5YqFPLiW3EeFxRxKEnGL40Tee4kyvmFzuRbRFiOCZmiEY5DJlQ6Kg0kzqivqF6O11PZP+VDSnSoJ8ijS+WR5IGwiMQ4Ss95nXELpmTbp+7Cl13+dOUoqv5iarLU3VFUsCkKL8lxzkPyJvlVjvRNuWLCr7vaptP5WdkZuePGsdKwuD+nxGch+bPY5ydjtfhn8zh3vS2vDKY7/60/SD9/+0fe+sY2Ljr+tg/+Mr6hykoazkXSHQrGKIG+B6qeKx3H5OPgRvTyKpKIslBfXCur7rLAz2YIfa/qRv4ZTeU4wQluBOiTJ7jBYBKRxS4vFWKhl7O2BkhXunjwvRnA6CBqjgZeK9BXaVk1KogG2LgMcrheMMJTonERS5wGEA88jQ40Az/QoNuTF/hNjoszAxM0GTEnxH1gxILKjzsjyTXYRpmf3++3uzAqhDcE5O8X9lnQEydSIP8gIBKPpwP8kwDpM43y+LNJEJpkakOgqOdr+G9uyDKyuyeparbJBsuHyt6exnRKFX1Z5LstRrnazKiNAPy0cdUN4fBrs0HBsZyK4SBMp6yyVJWnP7WWdxtmIVJk0QBjFjCnk/GdbIX7pkUgIkiLrKfTpXxMC/YI6VyhG41RN/511OW9liRjMHmi/DDE7+p7BZI5OLO/Qr4Lo+hR5ZFQq2HDGlDV13iyAb+p+ce2nKeb1OCBmtxcbMI6vhodtieT6ghM5rlL4RccEdeIPuI7M5Zt8nI1vEQGfmXQwkkbeTO6Siq9FlhQ/0k+cyKdx9NGpUupm4oWNsmq8o+fucw4iXZcjBS70SQ30Sp/bqPiS4+obD6tVQHuJhBFbJ3PGWHQk55Q+scP8oSb/Mhf9yndI02fOaeXCY3nvPMpvmzh2Oc/kuJxR6lKA+DHT0wWWZRrdTNnLG8UOiX+qhFfazRg7mhQv6qB9orcy6JLGvwvs/jXheSi3Kd5AkDuRYWRuaKLkq81lRfq9bEd9iWfyheqcCjs6TxYxi9JWu2SLjxlMdOLP5h4pTuyRYQhTjz0hj+yO1F24+rJQsq1kca0uaZwjtN+zBXY4PMmn+JTXpEkPY+Q3zJqEKjs9U0FRfopRCtuvObviTGMIQ8XllTzNWIHlPqoRTlUvJ5SnqQr8mJS9eRFPXUG3/LyNOrHkpHcj8l8yj8EX3Vk/hE0nTYdioEe5HrdoXWAy4IQWq/3+PAlkPZRXtVORWQvJ/Un14tXFqQKsGjNT8VYwMbNv8DkX2fsqkNkka94v82+/Wa/I8tJ71mR3+iPbm8GkF9rK/Hc58STZakX+YHryZ/EFY92ZREPP0i6DZfbEalHjbYti+gN3KcVIpx+k3yc15LUb6gziA0MeHX+QK4/4kRsqI9rBGXKHETiSoUxEAHRCU5wg9BOnxPcSHjBJ9eDKoOIwrnjrcWdz2gNFjrD/ZOAdjEeT27C8Le2NMjW7/yRRa6d/x4YMvB4FNKhBiHCNCoDDoPlRpIMJK8Ppa8GMqh4U1ylr4GMC2kb6Dw4J1y8/IaLwQ3ZGuRim77Ju8FDnOuIKW4mYn6aQJM5bwTgb65JE7Y9Jm3ye0ENj/QOF8FfQ7QP1PxefC0oCzKIxdk0CZgsn6g2X7x4F2d0aX30y8/j2FW+2rDgJxDIeJNBQnlSoPzQgeOwkU0CNKJNLMPtXH65PanKm3nqK2KYCC8AizbNxUb6RZ7otI8zcTqFWKxAMJ2J2HLGeivAi6mBDV3QjQRZl14KSbgzZwUVvyQd/CiyfGwSra0woR6r5DHMdbh2WnXIRoA3AxrzSKQ/gGrfGRRnu9Q2vMuDgPukbHRVt3A2rNR3JID8NU2c0m8FTrwGzud15fNEVvJEIT6OB7LPxLjVeN4YQF4nNWHO+cTTf6wtXYOQTYgdxNF90KckZnh8kdcLi0ZuTqeWcJML6eBBhB7aPgQZIyGPqZJzOifwd4Tsc1rRWD7Vk8vXqI9jAur6IqnceFNH9psSH3+RDqaEc2d00lXddRPG5OWhvq1DQVwnpk6xJfZMfuRKdkFNXSh6VnizNEuZ2JG7f8u0UMt/LTUZ2wapPprfuuqDDHUgSh6hkemwHYM0nAeMlfzsK3f/T4nyf/6Xdc5c1PXiojcD8tg/mwKX9k55A4ANZohThWu0Fz6Q84ltlSH+smluT8lgUfMuSAlNVa+JQDhUwfLPfiNN2zZRFrzTtTZjeMnZZuRwF6RsHYdcgXSly9dsCP2qi+nud/Ls26JIh2afwmjv4mphDo+c+SAHJY5zMX045yWbDJSpUZOrcOnVt6mceBI7FjEy1mP0fpSe8dx5K54KgmoQEuXRdjYLZIny8aZU5SlZftyhmZqvHetgtVIPjeXpyPXWssctWftbfE/OWx953E83EY1Sdh5Kkktdyz4lw635mu9Eq4xeqCoyP/2Cn0V7ubwbxo/uS55+5LD8/ESMv+mrv+rjPTLndMHAPS+585I5XzrU4dgo4B9qeKGsdUmOPKVGxeGpAupERVccHlmfOqG+FO/+RLx0Vz1yNS8S22hiG+F2QVaC408qROPTS1JM/PQknMJriPyoTwjbihc7pVPOSOaI1I9qDuhrunjJITInOMGNAufSCW40PHDw1SCiAYxa5trAxJyFhSfFyOhs9kUjZ7gWr/y+v935R4UHORHyDASa3ezt7g27O7v+qQD/KoAax3ugUipGEljWfQglWRuMMoiaFE6WDFbpIFDJ+VMyjZcJkXgUtREDtS8mkHmRq40Cy1caZKQ3j/ASlwnHNNFKXiALdxY6rjIXtxbJNWjmZwhQNghyh10keVPJWh9pszDfRB6UTbRBax/xe5oQQ2HZJgXz9ICHfvEh4viZBLZS07EBqvcVsIDzhpF0kS9pCPeoOxL+DRmkiqTPuF6V8Eyjw4FOWjV1jMtFk4ud/bKPfrFENgIkSGfCXaE/J4wFWVKLU3/bbDMkITnUt4MbQf2obqifBflRWUlA107niYDjIZsA7h+LdrM57jvqSyoD/VJdSGFixFcZsQiqcYa+jt/9D50i33FTB1E28je9yMtvnvz0H15OVJObuisRYhImvidAKq/kmSh6IwC3pYfYdAKpjfLJ7mYDbES2RT7fIxQdokyclIfkaxI1UktTYwzLd/NEsV3qsU/5jAtVuSaNLw4jI6r8KrwkDpg7S4Nu+TJmojNCHiMbjXqJG8kMex0o3lok3rqqDD25PLKAQVRhxJGJXzQD4UZNdhQzRY91UVhFVD74KWfF+7o000X+ZUPvD1W9W2+j0kuP4/SgHxCa2pPoyDlvhS1fvCbTupjBKeNxXQc/AaAT4Eqjy7ta6O+eGS7tatEv8tMAewfDZV1DL+uai7zT6nzyI+vWS1/VMdl6UUT/bWaY3A9Evm4pthZ1WVDNKWVpZWuU6ogOv1Vd+RJf/RyZQv/kChGYaDMbrI/0EHKNZ/FGpdd5iAFFchVeSCoq5W/5rgHcoip3yZvEd7nlgao/QD5veTFh61dQLcg9bpZiHNI6DL8Rso2SSWjshh3N4jv78pTJ4qNCF0013RNIXxn9tk9plqQP381EmeVZkr5F1Q6QWRxGlA3BmFyky7RpVifE2a8xW643XcWDvOiHpGC8M60EueMffhb+LNC5o4+fBT6bAFnAnxcR5gkAL+bVTrjnW5qzmpyc1cQkC/6mw3r4G9naTDit/LX4F88bUrrukL83l8WjXtNq1HvIZRfH55uCSiZoVJBstcX1ghTkgt6i8HLgmhmvLZmutyJejM2cbUn1tKrlZNNEzP3gZ86JPq7juJSO+SGfE5zgRkGn1AluNLigsGvui5rCDA4ZNgQGJkhnuBdpGp3ZQfbYJH5+G67TXLN1bzYyouTsz8AnQhVDRBaf8ivOCwHkyAmRjtzKjTLwtzADpxIh4gPyYWNRROCJNG5HjvTFE3mRoAQat4dtkQdrueFnN7juLNRFJheaxtdgWI9GMcllg8B6m7+oJll5AZnqDD5pJKuvyTaqHirMkSrJsJk6KpoW/pn01UJ/vuBfEgun1JgX9+JB3hhod+unPJSvSfJykfdj/i0NP4Wopwbq5VO2SR7bZF78jiMfufo6HXA54w3kJ0wfqc0ARNP7esEJssLHHkhyQT2ggyqOMHXtfjNT0+klo57Ma/TnBcxYkiGPK24dqUY4AfDRHjTeAqfUEP0iv4i+CHEunFE8dIoZgvRdzyZAUfWdHoTdbySyL53uHzrUUy/ZFGh9CVd6aMVMStgAy8Rk3BRrpDVQ+p1l09+oiypThoyE+/M4d9zxK04yNTFDTt/Q6CE98QlmoRAB+IWarFmXCDmnW1CliCw2ZEyoDzKOh1S2lKGVw2HSKbbRWNaOGGcYpzypbPK2C3/TXeWxTlHxm9pRZk5sQsglcgOIoi9ZvuleEuWC3Ocsi50t3Oyu+qoylE7DfOTp09Fl3USJ8Hsyja0VB89pkGPsL6Je4HWkdOjpCT6IP7ZVW4/1K6o85DXPYWwRAeyAT7CIvqv1vX/Pv6MOzd1//6e//Je84FdYdFnxV9XJd/Yz/o59Xvqcv7zUH79DhvBjk++GKyMTtksOctkUX+nL31PJhlpYeiqMjPPG5eM0ydP5KlyUu/LUyUTOp3UqHctr/b1M2Uc+fZ0vqdLLayXrZIpqwb4k7rAnj6ZH1Mej1y7x9Wk6IRtf1NL38Y1l6vvnrFM06hf1/PQmRHjSkXh5QK98hZLIm5k9fw2k0nKWnQkXNbvl74vrPodfIsVzdjrwge+5F/EdcUaUO47T8jtt05OfaKRP0D7Vr6xDBzYGPPbJ9V1/+adz4ZrnYbzslUf2WejzJMA58aDx6QBlHLmJanFfTwXwTzKjq0ni+Pi/7CBf3ifguaN4sYtxU67LkXLir/7tcopocG8KSFaMQ8G1NKT+SlgJTEruMO4hlJtKbQ5pHq76N67sWE/JQyKjHkhf8W29/dN8ktAJTnBjwblzghuMDOQa/LjQ4Ne5651i3t4v2tvbG3b3RRo6ruxf1SRlx3f+PRBrUPVOv/R4AGgeL/71OXP6jAbGLblaNks+7whog0MbJOFn1AtxRImHlMbuRZSdDsS1i4TDRW0gVSFwM/Ay4CpKF/dTGqA1ppvYnfUFSbK+cChuvDPYyeTt9FDSJ05pZJ8nec2/LXJaeDrgt33wFHCdKJAyh+eLgyiLYHhJl4tG5J2m8xdqkO0H3SV5US67GMSRhmowHy8GIiaUjnO6+KOjDfSafFiP/LUrzALMFwfycDg/CYg8+SU9JmO1qsmeKsesPOZTlyqrErkPJmaGJa+Skw8Z5G5MeBuBIciY8JO4p69TjDY3ElxuXMqOO/qnj3qTmJp+0Eaqn6I9yUFMJiqt+588TCyPjxiUDQD1q3aKo8/Ar0wcpwB5pp/gHowbApYzP/0w/TRy6DIRJzf9N32Yfhhis2Dqz2wiRFcIVNX5HFNZMy40PuMYHuXkvulPQ5Px+Ng63az/HgO9vLIeMfLtTmFkRhJ/SSXntAsUf5poAipBZdORcrNRgO5eBurzLdmMhegNbxNcP3Jrgr6k2kiNnAi9ki+dTiszM/YX6UsapxPkQlUP1i0h7CS+8i9/kbqHXPih3h6nVTxojt3e73qAkEe/qOq5J/jWiV/yJXegDHjCqs43DvRlvwDQdDDsiLkLKZxJOjLp/z4obW9TlQ1QpiXgjLaZISWNck1bDRdVPZGWxA7LH37yLf3wC3XtmZE+ZYcRlaMevwxTH2v3edgEZEctvo+k5Ue86Fgl7uL7EXk+zS7Ij8brE2vapy2+a0wsNSOUTRFj52Fkkxr1KJ1zUp01YjRMwk5AFZenCRRUuOoSM22qqDkmh9UHx/LysV98U9qxb1+HRyIcUlBYFKgIm+WmD2G/RmvmTsg3zHVZ2egC8uPj8xo/JOHKG8LvGysytNzcgYfaYlz140W6+lSeANBcTSexH9c3jycEuHMfGX7Xf06DXb30z+8HsHzTLXd6RwBu9EUnftkof/3MjDJnTkl9pEwyTZSrm9u3lQfYUTVRU7nOhbie5drWX9PQwHWvrqdKJ4a8h1LXDCNglUWjZZWmxUdmHqZ1I6d+aOWBeQif4AQ3EDrlTnCjsX9tXxMO0cGuH9PP33FlwMoglopnbPejThrtzmokPCv33NaWwvzuibvcDGQZFnyXv3/0nFVBt/i3GG6RDiMpzEXIHw1yRbkw4SdePg3YhUo7pquPmBq3FaGFP5cTJhdKxoQ2i/6OJJsLRwbz+k9TvyxG/LOibeVQTwegN7vLytskf4vzxgJxyto6m27ibKcSk8abALiy1RdZuTWZtY2kX/jrCYR+Iup2Eq2gsdwq1RaiLLDUxnIheL6QSI4LiRdU8nsxJX9ddPh7RPvVlPzdIYsuT1CdHtn8TSBjv/Oyq0OD28P56hLTImZ2y1sbI66oY6ImZ5kMkrv00G/s2wBnj8SSbHWovF+PwFT1Hc8Au0r2qabgSCoAxDfnknpZR8j4px8i/Gz29BBrnFSWLjaDigdFChBgswG96hta7aSvSQLdbASYV30niyL3NQnwOLSHnyKlGcuhsPuoZNiADCWu+mueDJieGOD31XnBGndPeQ+HFlZKwO+nsY8JjKF+U0WIkyOxRa5reejV9NmeRiFkaA6NBcVbK7cg4nxei1CR81qjXKPKewUtve80iSoPT/Shlq+p8RyPnDA+9dV4mwjI548VrIPPPTnkcQSW+jnfvfSSq0PCjbAQqk+Fx3EPfSLXVdWB0C8OESj9RT0IozObAVPetZAvO5bpjkL0kneasCd3MUyj0lowoF/2aHkqUd1F9G/eVV4vnLtyryMnbyTJ8aPYwz+tv6ADe5e6zBRVHdNNi7eO/Pt1ZNu50ctn45bzipJnlAGbylFkdqPqD1O/yGcV8MgnZz9ZFgFZMpYJqkjy6Pto2UV7FLkpZ6S2VMT4O/eWdoXfk+JKd0+GHPJoXWas3hY0aNlq3dJJevMo41gmj77iH4zkERm+yxuZiSpd2tq0sPG41KN4tk9uPY3mp3yaHaYWVldPsXSA8tTTNPfKQpx5GQt7FvEs1PMiPx7Tz0v/5Oqk5EV/fvzfj/dLRq6fCFD6etyfBf85TbwiIx3yT08JSNZhnZMi5sDjEzjye54nvw6yX05KrHNhosybMteqzWs/5dZRrsuQ+mQLF+nbiBrqw0vK9ZYza06uWfmC5JEzECqrCxWfOb4080Vefv+EVTKeSyhC7BOc4IZBp9QJbjRykgsasa5pUGNQ8kh2RiOaeGdY5GvUO6MRjqgaDpiM+wz3YLCvAUCnPgOCiMWdL5aWxM1AmI848jPgO9Ahc4M2gIoY0EdaCGvMt+z0qUufLyVOz86rL1jo8uDcFvQUz/oziTJRVi4ozi9xfpxRfC4kvtjookC1eJOgXSBYlLM5wA6yF/pNN2nIU47twLVuFdIbBEpH2OV0Glf30YQN6EA/+qSndCfPKrtorIf1lAZVbRGWLG2ZO/2N1Jb0Dy+uaGoFfFFqgzuP/pssz88KiFcfQlZpuDDYJ1fa7QL3BbJ2qMKhMPpL0oSknoMkrpdKobT5OUB4apY5PHuSJvjLTMiApEUphb7HpNHC3v8cw2VgaaAPE7UFyjSfmroyj+ZKlEf+Tx2olvZD1I0X2ZD04dIDpp+MRE/canPkaHckRap/PuiiqmtqSb/Ibw3Tf2yPbPAmgTcFpng2mqxPQpFJ2BMjx+cpFC/0FUdZeJJAIpLNuzR4sRqPVfOXafy++ureaW8G7OydGnaVH49dc9c1/Tf1R1Vy7vpDx2p9Er67EQeqSedfT8VHkMUVm421cF8rtyDHq94qoz6N05UBPtknqkVK/5Iw+PL5M6ZXunFBx2DBV+Xyoox49Dn/OTHhHnVIpt6TsA7TExQCtrV8Z+mrPg8jbOw/jV9jVsLS1T580V9lqbzqLq9/s41tlHGMj0xR5QEc7/KnflMPq7JQn9+oo8kVWabpKXK7tXwSp2/pVTKokKzDsf4wxryPopK/XrKN2Ma5LB329zLoxRwIL2KNN+O3OMqAv+YFxXdcUw0PudDEt7uGKn3pLzIPuz3ycF73pHNEbspHPfZkRTGkkWUaaahQyjnqcfk8Xj/5E466Om3HNhaN9lqm3SlGrsWzMdDLm/Sh/iCXsz4Vb2W4clSWmncQDi/6I4YrLaZOR6PYNqfKW8lNhXXpNxF6p0W+wqpQTWnk16JdA7jvlrsdkqcSJe8WNsnveZbkMv9RWBOg8U69wrV4x+UpAD8JYD+L9oMs/knjeZzSbNWCHhfZxLGwj27ykF/2nTlzkLlg2ZRqcOfIwrdIYVO7nhZxPRM5TsncI+UvAu6tqqMs2ufU9+aJWpqNVEjrTfl19soQX0sxrHX6ceNdxDWzNtd1GW3X6lyTfW5ATRd2znvJCU7w7DCeZye4caBSGZg5V+1qqMjL41jUc5dtf9jd288dN8XnUUYGIgaCuqMmV6MAg4QHeQ22XIwYSM9ppD4jlwtNBggl9MinIUKOL1J1sWJA5wIgG7goTm54nFoAAP/0SURBVEOXctMET+Nwu4hh65ywOyS95uGiTwO3tPi/XuXnAlQXI+TQab24OvQXGk9Gm78uutQXsvGLsMfEBUF5yPVFQsRjaDw9MPHIC1vQSV2xPEpZoen3qZuJDYfkTfqWt+0pvvIoGxuRb55CmFOV3eVXQnj127lRpumTSDtogMfBJw8D/XjnXwwuBmmFuKDSUpe2v/mn9p1QbZOOsoQ1zWAblBkXnRGq27wJF/1zrGoQ2DAYCRuaHdf7UQdXlqNr42xX0WZksRsqpGwTv2hFE4VynalXKBKJcfLOkahW8LrII+dF9owk0OQQQIcnNASVRt/4RcjmMfzIjKSI6GUMUdpGliPffaUReUOA9OhSptkIoLxkTRwTC8Ya+lTCyOzvt5cPQYRFu/J7IkI+hEX8Vtp3/1n040oxv6fekVuUCU1s8E8YKDxf6qC5uQOlsKDT+BDS0l8upalaok9Mv98NNdWWnRG8dfwFxaamgxwUmBF8uR4LJL8WEmKx4zFONDt3GtAz12uObVyPVk8SoMeQBlQelSfkxXpPPZ/6a2FoOpcnch4VL3/ZCJZ5jXJhB02maJTpdFmk+dfJQn38qKOThRzfodIsqRZD64AGL7yaLG2AbGjevyaKvrnsMyDsah8XaREvi2QT5ZrH4bc8VPEEitfFL+EFtC4Spt5/COl0H6ldYOJuINclomWvc57gOPU11BTVtfC4RN1zjeflSKdM6JsT8L+fnNLVXRdhNZuJtAUFR+LAAnlOjed0zCVwabf5NX6i8KmKlK3VxxhO3LhQbzTqLF4Lu91VFF7iC7ltG80R26RaeUzzHrWgmW7LZovldCgbQdmI7Z7biZfH/Jlf4ZdNovpLvnEzQC4v8zNfExDf1PG8VLqkzHKWZfNWerHNeXAgZ0YlkczkWjRtWsPL9Umt2ShXgDkVPzJp7/GZi7VE1amKR9TCushzdLuhZfxhVGnGTXPp53rqn+ep3jiH9sSFvFnv+EqPLWVP+WWvyE/VHahskPmkPMEJbgwYE05wg8EY08a4djbHz+AN34tVjYbeXSaeURDC3+CBWYMqrgctDh4QSlSDhTzXNMrw7wG7bCrss0DQUMeFiyGPiyGZKhxqYVEucOSTQd930CUPcZE2ST6UeMbu/gLoi5fLoqkMPB14KQw7yaEs0rmQcMEwKX5b6bwgVjrvAjeaNgrQN1EeyyTfFie9tgG7ZJ83AmwjRDw2FVFOyqsLUMevjYnKMxcolV8NpSSuE0W5fqTS9ZeFSxFxaiM+HZ80PWEXZSSflLHqJvXk+pAf15s2Llu1Q9Oj7FeAAc49trgN1SewyXUI3x1vAimOA/S5za1/gifklNMdsofCPQu/LlhFkV+m2Qzqeyy7CHvMUyB9QHZJ57gpsAF9exesi/RLavEr6ohQ3hJyIHeiJimK1tMKJOpzFW/p0GJCp6nOUC74TAZEcvn9vn/Dr/OasL6Wc1rRbDKjzLLARi8UXdaHboj0yDs/uSbJqk3iz88GvPBnA8FpyDtxyBC/Jz5xXtyLcFn8X5W7Y//gpwLyFACbB5QlZQapPtrNpW/9ioBCjQiuIhrSRgmnL7nUI9EcjEWlyyLr4HwadRj7En6RurlI9tolvlFLVvHFL7mSxa2J/Jx0rLy6/NIvVpF4pSt9izx6WuaHjHVINzSDgsWHPF40PVWmZR49fxZfeVbY9QaptG3RPMoeg2a6D6FZedfEQyO6suLvsSJrwFhPKk50rKGp/03U13PJyWSR9IncVuLVQi2ucsLf80VTeisw+aPwkTQzm2vDIn5J+lDHVc9J39y11NpCAYmZ8NdcwXrgW07XNgg7NDj4+trq41BqsrnDLo3QaOVEsYO65TrKNTlku0rHSPAhWTYj2ayG8IJY7T7+K4r1Uh6bIyIcHvnmOlwk+Zg9un15pnmDgiJ46HI+IjpmbYIVD+KuPuQwquSmTdGhvkOfaf2GD9fMyoRxx9fPjjK3Q5/mJBLLXEp86eC395nHRc94/ZWc29N+SIY04Mt1hIU8G8IQN7e4FrXrkMK+jonsNzGXlZxoXFCLxO6IcNEyfDjZpqbTN9+U3ot0SDbXnXcet4fMa/HYVU8ZWAZq6U0KcyPvQJ19fNpObjbrsVNlHYny4bKohxq/6qUjfQXp4IOM6usEJ7hR8Jh0ghsLn+A66zPwZJBk0OR3/f5dk8i7qQz4nOSaTCObtKRhkMqTAvzd3/7u7rDLiwIP9qQ38YC/fkNnHq/akv+MB+1aCG/pApk7zvKLauE9LsLHcFuktzgW8dAUviY3j+T3fw1zWvlyEeDi6l3j2jTw4pWLL3KJr42FuPsmLjxQbRJwJ7vyx81FJxcaX4wg8pUdXujLftxcmLCB/NCZfEPooS6Qi+2xf6KEiefR1sqDetOFjY+q25MKf/wwsj7w2uaD4vwbUlHyg0p/dKWM1FHiqcfsqDe+6o1dd34/l80B5SHX+sSjDkiH6wsulwb5l2BCUCDacgWlW0UXvwZMgvxPDaLxjfZEdKoaZw5EGxXsh6f+X2VzXVO+jpyEE0NUfcv1rIjIiK+C8hSIdaET1UoCzeBzhXNGV2HbmclOP/GCEGuixwC5dejSWQ8fdCoPs50JcZl81IdzuSYL012BNpnARZ44XPO4Q5G7FPzF5Z78e57IoFfxyCxpoaM2HxRUjrHJrmW7vCWNmycSsgnARK4W/FfVF/w/63J38JvHTwDIKzYyYaHgOTZfq4uasKo5TcRNk8ki5JBqtqqhMyHGH4oS8S1btKpLB4umXUpXUembeDEq6UZeC4f0FQ9yMUckjHzFkz/9PMnS79DPTztsXxKuAXVEbJOQbNky2tPi5zaEq6pSNsob9xCSGWN6O+itPJxP+NLU3FA8KWPJWo8od+7VKeTv22CyHQUFAqGqM+t1mnn8jJBrsqO9XR4V1nEE/rJlRiUv6tmVVfzokpz8Vc7mhAjPGJFj2Cz5JcHH67aQq+FM41xbuHZ8d8cl6ZC6VWADSsbjpvpTdNEf8RdpKaY8IS/MIbddOsc0VpZ/HTX5VSv1JfOqV1xZAPFJFsozvWtGlu1I2sCMpwpapUlmLo8/lHpIviVXIKRWVqTqxsZFJjc6NJdQuDb0uU5zHfO1yYWxZ0aV90ofGKF0ohlLUPYjrYM3EaW47+/eKCJORNkqL/crvLCaPdV2nKez67ASuE6g1kFtocZ0X0/k59rgFxcrwGLa1wcxoXGhbOI6hly7DsHTRS4u6bJBwKZynh4TX7ll00AkP++XgUp3LeKLuLQXcW1znpDsLPIiHr/K4mucCqWkJmXjdFyv7PZEPPKuitQvYVOrl2zky29b8CSSjfbYouuhynygQN6zIzrQ3B66NhHvDdsrkp6HH/zK8NEPvG/4yAffN3xU9LEPvW94/GuPuD1OcIIbgVNn3/o/orueYB3aKHBNi/Cn3v1Ph3Nn+aO7o/GJBz4wPPa1hz0QMGgyjjLA4mnXBIZYDQAa4DQ4sNDn7f/8Zt7ntg4eTKwNF2ml04L71GktP1GgEe1AAwUbBQUGpINb7htOP//VTpGhytmuYM7qQuWd9QoFpIQoU/l18WAXuvy4/QV1KoHidXCIkbLB/Hh9UYmGOSZpkjJdSX1YXroqHj8B6iBhH+0HsAnNc6hQ5Fh84eOOafIRRoWTN/WqAIUKQ0gr+XpKlCMaz34Q+VRP+M3rOpvCTIDwZwJSGwm+v6HZQDZN6A+ZeLCZAFJm9SuFXR8NXOzA7777XcN7f+NX7Af8hdutt98x/Ed/7x8MF26+pXFLzxpIDY+Pa6bhoLpf3KqHlo8hJX3JUyccIus0Y7oJ453VSup0ANnJxwE78dMu5hHf+Ea5HcyKmoYSmjFX4L7WRPsnCvos1mmo+KRPyHOEJlw8Tyw6ZX0djHVxBBBLOtVhl2b0lk4ylyDtMeapJsUWJpUkQIy+h8t54Qma3TZuSZZyFHgJJUrM0gG3RiZPrMSoNNmQIB6pgnLqgyOw4CgoIQWvSj0MzqbObXOEpEv/tHdsF5DeLiiuzqW+sci6h82gDRo/To42E4/rW64On/r1//fw0Cf+CO4Epf+m7/ih4WXf+2NjVm4aUYVtSfOvg9U3c8kXrxcIUtDYMxxWfVUW959NqDjJOu+EJrTELGj6+u2xtMF91J9guRjq67qSut+xoFXkQl3Deu4qyKxkK2PsoRfIVdTETcwKfC0J1uWKjqSb0o7Xzw11VCg5sEk2MtDhup5L9HY+V3AOi2yWVdKbUf0ZjO0mBxEWe45v43xuBCT9SE7TWk4ZZbMTFVNfXcIpuki/GwoUT8Gj2nwTmHc1EwwsI+hrQVOJH+u86NfXceKz2cOmW25vZM5BnOdyGqfwe1MKWdG4ce+0EPIKCGUCWZbfbgukfKk3YLcJE1X1CNA5SSY8ueJPokfDepPALcS30js4BbyRY1+T10XryuWLbWCRlm4QwmZGA/5pKS1PrTBCBJ/88B8NX/7TTztm1kDhHIonH//a8OhDX5Yv6frU32j41je+afjbf+fvt9Dh+PLDXxte9lP/S3XULRpL9I1cc4fjZAPgMDzTDYCPsgHw0OwUdxd0R9QwkdGAgwfSwrTjnUEW1zuuGjg8cIrBIM1ONBcp68A+y1jFsH/zPcP2C17juGjujjpkyG/whaALC+QZNIUNsH1R4GLhT/RngI6tXDAY/iwt3SnnhDFIwm710Iv5Ykp8A7m0oo/6cEzUi9y2DpW/5dnkJqTUxI/l7/JAvi68yHiRopLUzi6u02GYyl96UmZKHbAtkTkDBy4kclErZ8y3oS6+Ji6g9qOT+g2fOkS7+4I+XvSrgnOHCD93JPJ0RtUNKZcbAK5Dues2AG67/c7hP/x7PztuAJAMs5f+Ar9p4yV31qmKSltVXp2w+uXYG8SGslGglIihm7iusae8KK0E2oXWcvZEwH3EnpSLgxeZqhckk0o8BUu/eaW/CXRZrwIZ7EWoyU16mw++yPUUTpLFOwYsLSGS9Xmmr8te+K1MqbXWHxQXccL4rKmhYuIrM8OV24lSbebjkRFT32vSCDuBOHLQ5ce4WzQ9frzDo3ju+E93+SUvWVLjR4edyTK7lN0bAAypcn1XaMy++lHi8E72pw8RHFmOrFDlIZ/rcpRaAfEACac6RPZo2MrRjNI0WiMbk1uQrJCXx0mpiGw0fvLX1m8AvPhNbx1e+r0/poB6BXVshZUT6HIQ2/FVkaDkXaeN7zqK18BO0tjeKWLykVLjkBjWke8KOPNyTXJ2zVOSYXD+h1OC8cVuc4RKAxDorVJwbjwMxY+la0BG3CP6w3rMNc3qEyi/gmO66DGv1s8MNkuXNrTopE8czjIr0GXnBATTFgHhSmcd9jS3Q/X9Z4OZLUJvb/JOX0o7J3Kl+mSH27DThUgFScvYY7/D9pY2H3ss1N8YtLqyrXJZ+OLxYlc2ZERqtskkxmws4xzgECupjcK8Dx8XjLuVcF1fZn4BBzMgAKd4HEc+ZaKRYDQH4OZpD77MMXSUn/kF8OxGX8qeGxG0beY2nu/ZjR7qw1kQaDwOfelThInjS6kTk75xzaOf4OrbXJ78G3lyEhDcEObMUH0HfVe1gP8SC3Hap/GxpRNZC+KvXro0vP933j3s7+6EeQj6Vgc7V68Oe0q3bpQ6wfFxsgHw3OBkA+AweLTQMHydGwCfeeBDfgKAivUkuQ1UHmfVFz2Qyx0faZfLxJhHhYhDhkfNgrYgRYBBEXni+IrPYFZPC1jvrfcOZ1/4WpIZ6MpBDDttGNLBUfgVV37vDjtxYspfIS8KUCXX8i1u9Cu9sxOyMJCwXXN87NFzJr9StQDOjM+RQusbPzyW3vLD49D4QcLYVCw44U4gzsSnub6wSx+PpPEpcOHj43s7UhR3Xg8g9UCdFB8dhGsSkXrnkPgQoF843Fwv+Fvd8ntE+kx27a85HNgST8Sn8pNLcnrvu985/O5vvDNMIU8A3Dn8jb//s8O5m25xPiSL3fS5+CtMHP93n0mtvopPnaum1CfJB0RPeHQnNi3ANX4eIuPch9YiEXmcFFeyysD1pm+dEm4fHVg80+6OlFz6BedL9NhRVBlGi165fGXYZzVbzA4t2fD0448Nv/fb7/L7NZKnIpQfj99fvnhRvDPDPc9/4fA9P/B2+VPuc+dv8hM6BA7kUG6ArYWxD6GOUinonkUaM8PDSx2hI+cT0ukHTYPkiGwBg75QrJKaAL90APqXXTj5Tm6D4wRspMpY9PtRStmJWxsAlpCLnMtgFm3TWsd+ziPGOIi6vDbw4tMIJK0nqQSjdAWTbfJV0k626nwTMg6rDpR2QxYrIBuScU7FvGQ85Yuy5jVaIGITVAdLUCc8OfHxX/tnGzYAfmh42ff9WIytuupgDsYRbY6AH5YYcuTSHuk/cOxKn7s1stbb4loat52UVCpOeZRaVmmrnYDldUwb29d4pQxveTq4PiY9k3BD28y7kcAMNNZGxVpgV2fvRtPXoO+/6/ryqEtRo7erywktVhnVNX5E82soXQGpkHV7deE+/drsOnTmzmtffPT62tIi0FXyvKhuCcbBYFo0g0q/rgzHAvnOrZujRY12dmW6HjBGTo/NK0w5cFslUnZ6O+Mcf/+KTYxxYx32+TZbZjzBwYoDi/jDilmyKyIwOj30sYx9dQ5PaTjDq2ww4w/f1yClq7mIXYXz8xTi0woVDwUKo64GmRFIXBt2rugazIVAwdpMp60SOwf2Wi8RUvqZj35weOQrXySHJDgmLl98evj8px5QfuS7zOUoKKP+xPh3DuVNw7gOxqr4hsLJBsBzg5MNgMOgyRl0vRsAn/r4h4YnHnvEgyRnLL+n9cRIg4gnBK5xDZ4s4FgkERK/NgBg+DfgOssZYvsnAIhDnt8TeYUGkGWVRdyt9w1+AsByaVrkGTH8P+WepjFo23EchKT9DiTkMIIxyUj8FK6LYRa18rf4HimFzE0wkIy5dvmM7DkQgdn0Ug/zBW5KCaWW8WfSO1aZry4KECnUZASVhvhZoFDPCZdNzk/py3bSoNOX+yq7P/bE1dEXT3yayMZtYdLZF15fZ5MMFGYugPzenXjXWB5JbONaftsHFwtPj3dVp/oJSPne33jX8N53z58AuPmW24a//DP/w+EFL36JhFriDgs14wbA9Pg/MjE+NSavmNgWPwd9lc7lsK09iNTXE/4JZJMJB3HzNFU2HHykfOKxR4dHHnzQ4cQqDfEmeoYWr7v7w2/9+n8v2a8lQvDmmf3OyNZxbj35xGP4xMt5ZR3iP/H4YzrXzgznb75puOPOe/yXnrw/4nvf/leHe573AuUTW+9+3guHm2+9zbZYp/U7SqAmmgmuc6ybQJ2NfcvnVfrQJK70rtg5sJ6+jUhL7WNSTk6dq9Qv8jWBy5hQaSbQrnkfgcohl6aPn8i0uscohJWe+ozf0U6PLENW/dUg+qj7LMZIWykUciGDKuYY26IId2I3Ds4o1vDeC4dcXwEs2zT2yZQX5DgHvIqljVdMVuTH3/XPhgc/uX4D4OXf9xMKYE/ZQA+TFqWrybHjrDjaOWIe+SLj9rB8i0NoRJhVBoCX0MhTPP2l0ucQWEIHDwe0J64EapHd6wWVFC71OKpqZelUG+ibtfNCn/Vg2CGohetpd1h59C37/rxQ/dolkC2xLB5MI55+R9mr71XcYajxhz6R615ClXBduWftUNiQl9hTxBH2VLuhf9oMSDt/PeCwfkMM51T6fb/o1fVWfpJSF0zBPB4SUoGnGwaUe7P+AnLGKEracDM6LzAmAAq0dJWX852UuQ/1ibIp38ISq2s1KRiFaSzCLjc8/C2+rhNshD/xlS9oEb+TDRI+RHRYBMcwf2/9wff+xvDkYw83TjBZOMdSD3fjd3evttDhWOpc6vr/G8hwyuKmBBRkU4X9e4qTDYDnBicbAIfhWWwA+CcAGmip3CySRYznYswmRWJnWO34I0/pNWmxHi2QeNycgZlYBmF7kVIyTwah2+8bznkDAF2ZNE6XEQb3aDaRDtd6Gt/+CeZx5MtFhguEudGPN/rDq/RTGafcK0kuSr7cNDQfcY1vDgfJlqrmNDeLiv4aCx9iuVT5Ez2JhAdsAq4iKw2LG6StV4oJuQX19cRWLvLWJ090w2h10uJypyAlqfqmFvDhH6nFoYu8vNATo3EtFB3SV3mTplyJ1O/yCrUBUJja4dTwO2t+AnBGg+TLX/364S/91H+cDDpUUtj2qk6yASCrODUcG7m0A/1V9siPfcD1TFjpMlmYsKfzyueXZCijgaycqq+LF58a/u1vvEuTjT3bkZdHVd60jkIKfOULfzZ8/rOfMjd5R2pP6XZ3eYFm3pfBizK3t7dlj1pJDY1e+PWCJ9Jij/nyIO8sJIOOp5540ufz6a3tYWvrrK4xvDhS6VyX+JP/S171LcMd977AsuT1kld/y/DCV/BkTiznaYEzZzSeKAgHawu23ofWvq0vJWUkfadpTWK8NNEc1CbMRBCiFjOZlSsPPN4v4bZETAxy5cWP5OOFg9qWiS7ReZlhQB/z+UHu7hdJU/FsDrDg56WFfoeAIvJiKMkqSfqoKEpmKB0gfUy5iImXv1eqbhOOclbY+TfZHlhVQAZhsnZdq8DYYW/Tz3kMiB/7M/5IGZSywk7fomxDS49DPq5D/OZjo3wq8wPv+n8ND37iAxYdIUUv+c63Di//vh9XgmwA0UakswbFx5aJvEnY/LQtHteHBHvbjFZwPliTNsBlAUP70m7ItIVP6yPW29IA+gNyTmcdIvm9IMKAdqy6wJ5CmeO61Rf9Pv/kQtFLHkRgmxznMSHtXKXoQUTGTTD2B8IKOJb6x1NxhVFVIjzk6VNiWURXwnRay5TABizLXsHyx6roGX8W0xqNvohMWUF5J4sC6++VWgp9kUwegcUUKJsq/rlAtU2dQ+vQJHwsVJ/scZiOwrIsfYriT/1Ftd4EzOGgMCwo795R/alz2q95mDfg5cc+xJkv1KYojUaPSP9P3zAUpBWqjQESzwbOztc1b791UB5ETlkZ44ZEa/QnH/zS8NVPflg+hRXlK6u8mZ8ledV37z/Y3x2+8MCHh52rl82P9NGoPusX8q5p2+cM12NkjxT3maVtYE7AE4OHof7tax3OXbh5ePV3fJ/1YNBnP/aB4eEvfj6R30A42QB4bnCyAXAYPFBpKL/ODYBPfiIbAAZXBXVA7qT7JFc4FwENhhoEM8kRr3VS+xkQmrw3ADwbY185MsTxhv/8TEAkG/l/UTYF2AC46f5Xt8mUyAlEmIFfwE18LHHeFa9DxXPAzWUufMv06CcXpI2oUV677eLTRecaIKpyzRFJLqGWw0VO37rwOm0XbmJy8UU24QD7CPQ2FnypFp8oyC8ElHKb3fg5NLWod72JKcd3tr1J0+pOwsQnnLZkkUuNu57MR8bCzY0O7CPoPlB5NjlgXciIV/khhsjy9/89fufdv7pmA+DM8NJXvX74sZ/+O2JEU+kCrhcjl+9y+e95T6CdFzy6Ngvq/eHhL31B/n3bBbAztqo+sE8fFgu/+553Dl/94p958V19EF0GQfX7qztXh4ce/CqF8ksyz9QqRyBre+VWH0o94yb3PZ27u/s7cncd3tLC/ezWOcth+97eTjYGuJOvxTx8ngDY2dlR/MGwvX3W9iGL3OOPP666V4bisQFAOm8eyK7TbADIDpbDOa+z4XBGed506+3D+Ztu9mSNJwnuf8Vrhzd8z190kWnLcxduGu563guVGuOlHlKcf/eITNgCtSdfK7wdIolBmTHWBt7xHAG45JHfc9Ie8isz3+FqekjEkAOmO3eCFTUvepuLr84T4LJXUAdk9pRn3uR8MOxKmJ8UMDSWHrLDhdGpWsEmvqFI90R9WaRVaQp1LgHb2yHLXOWdAgWSYfFcG1dUD3VNleRchs+RNPGtQ2mkVlgY5HHhlJmNlD9+588PX/n46gbAS7/rbcM38w4A20QdtzywIyJx9fHLQeWyWZR/WmFDK3HkWxYi37TZM/YNeXB4CoqxL09pSFBIX0l/JE8n7JDFD4pajBRRO6OU+ZR9DlSF9JHHddvqlb4B8d6I6rugb8MC9dJynoE+wMJ8TLNOTLyyi+iSdXGaPDp6mI8bZ5EukcuNihEt7ZS4q6eKW4M6xwt9PZQ9oK+rFSC3Jhp2qafOC32OsLHhUP1rgA76YYGtrF5vj+vTHERXpZw0V60u6+0okMq9l/NH1o7nlDo///LjcbkvkBL0412eFqTPRk/QrLTcxC1wnXv6kQe9sG69PxE92vUsiD6OX/3UR4avfvoj8kkrDCvvZQvEJ2c2Augze1euDJef5km3IFqPA0mOeX2d4xA767zB2dRPzt9023Db7XdYRS/Rq2Se5idwhVbDPoJv/pbvGF7wklc4wm2vfGiGtLNAn7A3YafvMmJ+dusdd1mGdL/zr98xfOqDv9div3FwsgHw3OBkA+AwaAIPXfdLAB/4gH8CUFe+adoVvy8iGuRzZ4wxoOLoq1NnheuUvppEpi4iID8fyGBuOxV36vbnDTd902utHzBooNO65efN8SR32B/iE/bkC0/xRAxrjSUoIVkXIxknLP/sGtXgDYzmnzy6xClNgu1S3eJaMUewCAeUJj5NJBsvDvrxJB/ScwF2YAM8ACsJbiF3dUgvPVZXO/nlbwICFttqsap+HEv92Z96dZzrXh/iSKLVBL99rPqFyhD/jlIMdxvH4ZkjUZPh5EEvKGx+AmDQ4v9Xh99Z/ASAC8xLvvm1w4/+9b8lBgvduQJqNTU7DB/5wB8ODz/4ZcshBRf9TICoeP6l4eqVS8P73/tuLXK1lNBFkTvwCHKBZPHu911oAcximg96zpzmHgvpyUWyHrSVjMWizj02tk57w0ts1QmU86DBnrIoF+OqO/LBhr2DPevj8f3tMzwBQKuw0M15U2lw4e1cveIybW1zl19TP8XB/9rXHvPTAYDNgbMaE9CZnf7WG1wQ6Vdb++8lFQfYFOFnPmySnJJ76jSbB9Ir+bvuef7w2u/8fp8vYg5v/L4fGG659Y4svERsJNQkozAV2z6h8pav1VEEmmyJyYNOWtF/r4mrPtjMHNXh8sQH3dPvYogqoekc88Ufns8X6ffmmT9Njw5sAOyIeAfAjuLZDMg/e8RW0pLCp0PLa8wSoMeMKlviSyacoPcfB5jv81N6axEHsgAQX+RzDb+0xyXMUW1pN33qOKB+GKcox/t/+eeHLzzwwRbTIH2v+O63Dq96849bxiMLZSYbHPLDL2Tz5tqgnqg+wl+T8ren8LEv9tT4VvB/ccutukcK9X5SQ3G1CUAydPgvViU1bRLZRKchLd22/Gjzmd36gPOhnckHIaJIb0q/oj6zyZAa5JzAhtgBJxjvYs4Q+63wMJSao+TWQWmrbfv+8Wyw1IL29KMJCdFKfKYiAPxO41BQ8a7nBscfYTNnoftCCxudjnXps40V9NfHHnAnrZttKPWWdL7rZFf1HKcpSmRMvSmR8vUGbSs35fMLeDUG+q99Fab/1wZAbOV7zde9z//xH/pvWSuf8tBlkUEtWdfmUMkd7O0On/+TPxj2r/Jo+5j6WMi1V2fY9SUz0quOn7BOvTak/LuBKoynFA8rIO2Zay/o5GTwLXfcOXzza7/VJTWLQysHAcKMOVxz1+HuF7xo+KaXv2pl3Kk2jQbirFltjF9UleS5DGHikoaoFmvgN9961Kb0ryZQ8oXf/Ve/MHzqw78/V/ANgJMNgOcGJxsAh+EZbgB8sv0N4OwirE7IxcOc4hOWH2JyTzxdlf56zT+yZlDSZGxv3wM9fPTULqIHFZjxWs+Z2+8bLtz/GulCQIQs8fL6bojCjHVOpcGK5Jl8ReEpTSCR4f/kPbCK7/SII9KNPNc4uY6BsR56R4cMoAkXBcrN8aHKG0tKJuEJI9++1OsKUGRE/wjKnq/TMWEFFU4NJAwIUW8YQR0R4bBQd4tcz+I53hpS1/jhp+ZSv+TvupbXbeQxqyk0otSiisQmX6/QD0+fvi4LLFgfeeirXnDC//Af/v7w4fe9N5FC/QRgV/FPX75KcbQgPK2F7ZYXrZ64s4FDHsrr0YcfHK5cudz6akrA4txPqCBkK9I/t71gPeM78H7kT3zukG9rJeE6hSytjyrE/4mrydOW7DmjhTHlx/5d7txbN/0UWRbqsLRAYBEt4q6l6096+LChECQPzp0DlZGNAOSwywt+isA5gP4Ux/G8/G93R5Mx8f0bf+7yszqW2GNfe9TlxXLu/rMJkCcHFB/DFEOFqY64bSQWE4w8kcBj8Con57MI3hlvyIn0hfZ2d1Xua8N9L3zxcO78eS+Krkn3973tLw/3v+Tl1oG5t95253Dhlry4EcCjTjCBOqi6TT0L6LGcQ1nYqr6wKpNaJrvIimORpONvH+ljyAMfJTv2z6jjwRXZmVyTReUdd1+Lyh31A34CkP98HoZd4uXSfiXHQrJUo7u8BVR7jtWQ/g9fHr7LBB1IWyA/ci3El8TYQWydp9gTfxYA3iwxL/IALyGo54OKS6466qAsdPJQdk3q/r8/N3z+Y6tPALz6e942vO4tbACwVSYoYVoFWJMdbMMmFv4sWLbVPltjONJeoDc/eaMHnZwbWEU87eD/1paf9mGjlRzz16NkpY9dQR6uMdbVdLtM+O0QF73+9wfnhX4SC+hputIHee9NyoEe/8e4XD81gkKh+u4S6MA2gB09Ks2CPQN2bIJbTDrW5TyeA4dAxWkeUadkaec6VN87DKi06kXdYPeU9RQHn7ou9OpHKXs4JKX1wzImX9X5LF6BSSJxkboeoMHLsvVYRBDs87zy9GPD3tWd684YHV/9+IeGRz7/QNqWOpWDGvf9JrWiVrKM2088/OWNffS5QvWjsZ+tAIH1kXD7sqztk05a6TtdcnytrPNrQ0flGscd7NO6rtObaqN4BrG8Sb6IInj+5luG73zLD/vJPQrJQrzEfEk1xGvMmJMA16Oz584Nd93zPAJwzOea1kohyCo/NtlEjo3SQB1U2vA4Vjewn2OFibBs7PH8XTyfryoQ8U10RJnFWP37//qfD5/50B80zjcOTjYAnhucbAAcBmanout+B8ADHxge/9rD7ndMYnxSizwxbITjwaDFe2GjtCxiPGsSvOiX65AO9mNTgxeD1kdAcUrHBsD5F706A6UGOiatlvWniSoN2diPXtujvMTIRA+e/E2WgRtMgzzh8oPYuQ5JeZiE4qoemt93q5zQlww8Rn/xgGu55rdL1SCjr9M1HUcDwSolbRUOOvATQK1VR2imFf9sMWDiSKmpW6tQ29IHMrGzBMoVqOuYU2ihan+UBC1PYJYOn/nEx4cv+7dgzV4dvKh1ZuSpBdfOleHdv/pvhksXn7LMbbfeOtx2881oMNgAYBH7xBNPDJ/6zGesgw2As9vbw2nxyZY+iMe/WecuvBfO0e8nUOS6rgXS+w62TMiOPGGdP6gQb1sLexa8lMELD/he3KjNfeeFO93b3gQo7B1oQcwGhvRSx6e5e88FXMIspK9xZ9+9nEwVr3z9WD52kYeWNRxZeLBhAIiz/Z4Jxw58hvgszvnLHz8x4E0SLX+bTU89+ZRklUZlP+3ynEl+fhdAFlCkczuorNjA+eyfB2C3dPAyQmzPzwaoD8mqglwmnlbwpgntGTvBme2zw7ZssIz0v+7bvnN42aterxiVSd8XvPhlw8te+VrLygrZxYSJ+g2HnOP3IeVPzmor1Ql9kwgaqsnwJvjUmOLFTz/FJsW3E6Hsm1JNcF8w8si/iu1Ff20C5J8FIOUj/eQFNdXSHbdHynA0DhVTpFWv0W+TxXcR5aUbs/nhl3mKsa0Inupw/dmPFE+oEJZXBrZulbrRt+oZtCiDstD3f/P/8/PDpz+y+hLA133v24Zv+8GfkBxtR1vEjZYGyREiT4g7/3X3nxfJshGAAGNn/baX04D6pk9wHlLnxBBmo4bFt23zgMqGWtqejQBSSZ11kjN+0rWvY6Mzz6BRn97IUyA/K5jXhfVJ77bqlA0A6hHwl5M77iPtKTnxsAl3iaRITLNuhlXOGjQhnJJ3veMuNCRUlqg88+gJLf0SrrcWoeqYMuzQs+occwVUjP1zWNcmVGRlvEDlkf61BmKX+lFVnBlsYdPla4d/ukgNdtItfp5+ypdrwYOf/uiwc/niuKHeg/w3lZVr6pc/9kfD049+tXGOD7LiN/Vcgw+tywU4N7xZRt2usffG4AjFrlOot0Fhvgxim5JHpF2vV3HrXc8b7rr/ZfZXNwTVnk4r5bm+mTXK4XAtf/13fv9w/qYL4s96wQIZjyqeEIoYO7fO6vrqGAohmVFJr21dAad4x7pRc06yCRAop+vaAFB69bFs6EdbacKly4+8ihDCSRkdTpYi8a71dR+5HsyRqDuup7//y78wfOZDv99ivnFwsgHw3OBkA+AwMAESXfdPAHQB4gmAHuOFtQ2CGZTbYNBcL6zEJ74WXqMMB2ZTnpQVuOjI0WjCGIKerTueP5z7ptcQEwk5mkLlznJjMPbhZ2Jnlim6vEhV2PKEoVEmB/uJuIHwoNqUV30w4MH175BhjXF48FeE5GQPC5Yemb92vFRS/KP5hBmE8YYZifDtU2RLZbjoHWOqi6SpLF13rbKvXLzoxwRdRsepZNQ/GYvg7u7uDv/mX/7zvKXe/QC70geRQa1zkOJHHnxoePyxR3x3n7vnTHy2WIQqHWRZDvIdqNzkd+cddw533X47TKN+AvDkk08On/3sZ5yACxuL/1NbLLRjK8ZJs8Pc6eaFlF4EsTDAbXL8TZwztZGickUsZmvhNCF3/rnLXxe5M6ezAVBy2RhQHJ+qE8qkRQWPkLOaGc8VJeGJhnpcPu1GXBY5fkeGPtbislC/6GexHdtcn1qE76st8J/xEzHUKQvqU8Ply1ecFaDVSOc82QRQfRJZ+ZzSKgz7D7SC4SkBNleoL564YJMBUP/UJ7tZXjiRv8YbL74UHjdblHaL/mKbVdeUm/IDhe+6577h3hfcb9vOn78w/OW/9jeH8xduRtxpbrntTuflSgL0P/q7viz+cXnqB88B4aa6P6fOtPODshUYLwwcdOK3jWJMSRU+PeyoHtgAYEHHJsCePCxqvciTy+LQbSlUHhwhuJO64sKTofEaGR9g0U8IO5hzspMbbbVkQJGpkzrb6ScspPMIfBb72TxSXYgHkdrnMkz4Su9m8sesLJyJEzFiAfLycC4D3/VLPz984k9WNwDe+Oa3Dd/9Qz+ueqG/q82bXfQuw0Hyhzgn0S+7xMNO+gu2kzf14OaTS3qHCcozuo7rbVMCyqkwOigX9rusAvWTihWsHJ2yVYro3eiotqa/8vOP/KwgNuVs5pzPpkXGkujgZyJ+SkSTc8qPbS2LbxhUPVMjoQm8RwK49eZRQV9Xo57rhPTu7Vwddq9cbAzpsap1GfYg/tTw1CNfGf70A7/tvgWOawVj31MPftF5XxeUAVm5uJ2JtmbBWwd39+Y/sog9jqH7KExtPYG25Wm1czffqixq5FgDJfUTaj2aPbfcdd/w0jf9gGSUfjULyTGGEc3Z6JqKGDoVvnDr7cPNd9zj8cTb7HLzQSZhwDiTsUc6LEt6+JFFDhkrNmJgpXcfsR97+LT4RrUTVJcbo6XtMUZ3UdX/ro0vtMk16FopE9+X24U6z71KI2MToRrnatwT8DHW2d/yAuW7xsBJqIQEDYlGONglhgKEU6wSgCOyimvD7/MTgJMNgENxsgFwfJxsABwGjwrXvwHASwAff7T9C4CIiXoekxa1x48h0A/84+Dhk32KM7/iiNR3DFV6RPThCYCz97/GLKLaUC3/gQbPDPYgw1lcTMmgGzgdA7pcj5EOhwzx7MeVY2pxfXl69ANjj1mRm39FVjq9dm/BTSAdMiSv0jBeM4wD5xHviOIlz6QZoVF6HXsFnVKKT8vu7u0Mn/jIh/woOW3/sQ+/f/jkx/54UoWgvvu7WmzSN2CJLl++pIVnLqzVRw64yy1DiIfvi7UGNu5W8IZ79y36leL8Qrc2GfCCUnG5O3FquPuuu4a777jDcaA2AJ566qnh85//vPLADsmy+Bc/tqYC6Cexqd2dZ9FqHrakAqgrbChwkcRW+hFs+awDcKREvjuoBTd5E2aRvNV+AlCyhQpTHxSZzQPOKRYLaOQdA2weUG/ITv2IehANe80Glc3xyrOVOXWtxeieFv5a/O/pnOeCfeo0j+q3cmp6c5XFufjUPZMI4piksfnCJgBv/HV7SLo2AMjjDC8MVBzlw15vMkjO9TCaiZ3ZgHBfdgQ/NZBuTyKSH0TbEs1EafopjhZLsp/quHDhgp/k8HsX1J4/8PafHG67/S5JRwe/i7z1jtudvzT6OpkaCHFw9ngj5PHDjSnHrDYZAtUHxgUhIL50iHx3WS4bN/47QFUTtrqfyqU+XaetTUxNH73DZ4AGAswIF956wE+syqa8vMliJOxFu0K0agGJ6Evfoai+m65BcJv6cd3DY1OIcwId4aEHTfiJw0g4njgrL//EQvL9Ux3VP3/5F35ueOCPVzcA3vTmtw7f9yM/6fGAnuJ6kg6XREmjRSDP5rWNKl82LkSzGXPKR74HtpFywoNLOHGEyMuwnipbuSobfIVaq1gXbeWbaTotaU8e/ae9efKDMYh233fTpu6wD42uS9UvfjZVnFZyeQqAJxKwBcVkhBMbzRvRIq8DfWpQGqp9XDkLEGPumHhM5WPVpeUclX4wIf7iVElmImvQn2vHQVll6Hx66HMPDLtXr7jd5pGH4drw2Jc+O3z1k398pH3rlPKy072dK0l77DyfC8gA9atnY0O6xOZKcJ/po8kLlq5l97/8NcP22XMZXxq/3ELdjJnAmMXLYW8ZXvmmt+jynuuuu4HSegGJDlEtRtHJxpv7mwJw/ZTa2bNiwqvrhEB6gWsTUc5eaTj/okEf8Rwn1njuk8jnakA84HlBzxkVQy52SUN6yPGRTerYvA7jprKAOZUMt+ww5HE9olsfvDV+VWZ12nisVaBuGhH2UwDoYGNAjZN6bOl8DUJN6gytzgP9TWeB8cp5CtZBoBgLJGpDZI+psiYoo/fyEsCTDYBDcbIBcHycbAAcBgYB0fVuAHz8ozwB0P4FQPCg4QFIg4hmOiwCIDqm4yRDF2WgZJgp3hLI1OSEieBMKImH4dZ7hnP3v06eDGDRSDoNyU7qHMIT1Vhbk7xyAfLjZK/JRQdpiZwMYJgc04kSoyMeMepdBWBMJU+p8KA6iRwL1NM4WRNcx4egj51SyacI8u9rPTVkz8qAb2zIClHq6umnnhj+r//n/8L/T88Cl0e+uUvPQhPdXsAr7AXnfu5CO70UUCbawZMCGIrjIuMg/UYe5HliYG9nx7mymOei67vM5EEaJtzNTnTec/c9KxsA/gnAU08Pf/ZnX/Di03wWsniUqZ9SwAbBjwKfzlvxmeVnAU5cawfRuMChYVVGZWFk0ZVym9yhJCc7+e0/unznXHHcCczkgXK29C0MfFfdiwmdBbY5cb4LL9sQo/yOT21Ljo0Q6Xf9iNMalXQs4AHtsLd7tf0OnyUXVS15rab8IiLJXr58WXo5n7Px4HaTIBspF87fJBu2zaunAHjxHzbk5wKxDZO5y9+DNHzoJ9jBeQeP+ji7nc2dkqu6gFw9kiEtTw/s8u8Fsl0Zqu55OaFcxWMjpvqnC0r3ile/frjltjtcf6T9ju99y/CSV7zK4wplveXW2yXsLAPS25MjedtV0JRQqJ3Uti4Ryoc7ue5SIpXTJL9kcudfMi1+BLzRy6fJ8WEjwJ8pNr7qM6mb+EczGtTmOrpruh+2sVI6abUsfjkHs/DfVmJ+upJH652Dz7X00SQt/a4Xpaft+XKq5IzHz6JXMejHFY/2/OV3/Pzw8TUbAN/9lrcOb/mRn2j1lbKn/BYoj4G3t4X+wybA9IQG9eIcKzgtIrjM4W86scmAKT3ue+ixTBwH3c6tvptuNgAO1LUZ773gF5d25ikAnRJu76ZG6VN/uXuIG92Ulbv/nF/eAMC+lqpss2n2CWEFMBXuWTM4EbFNsGHUJR5tm/qYQFHpY2HL2rYB2ueDadUP07oKK2GNNcTw06K87G0BifS6XLUNJCfN597/Ho9P1wvGg0f+9BPDbvvbtuuF67o37npQGT7T9A2bkh9VHhbO2+cvyHe4pDfV6YBdRu6fcl/6rd893HH389w/OZc5H/DPsGBEjXgab+97+au1FtnOuVuEeJ9Xc3sQzfkC6jRmfEpalDRHYaLHTbtCi2teoTKd50aozkFKTLmrnJbUAZfLSILR5nOWMPHKG2nXUZc+4SYjAs0ZbfN4GJVNV+JwxzapRNeBjBWM6TorUaNwPQWAf3UDwFEdJE+5ZBSlszr7Wg0sTgpCkYl/HWyD8vF1gg6xAVX+gk1T2n/7y+8YPvnBkw2Aw3CyAXB8nGwAHAZmLKLr3QB44KPv9zsAvBhT58tdWBYFGUxYpIyLNOdBH63FW8YFRTkeVPeVtAYGJh4EuItJXAa0DEqSv/WeYev+V5vvYYrEHtnIG31I6kNa6ffkNNEW9WBtH/4MdgD7nJ74JkvC8vOEQeNOcH4N3eiK1gISFtPBeVFmK6zYOTxwNlT9gPLhQqmVCaRa1TbHpFmgbM3bZXM0kFXCp598Yvhv/0//xfD44zymf6CF2a74WozxQ1dEVB9e9Kpv+bFzNbp6ikRq0Waxsbyufxaqcik3TxjsSSeLPk9eWGkrb373y2K0NhVc16QV3X3X3Ws3AJ5kA+ALX5RsCsrknb7BTzDS7tKBrDqHNwAIy1b3XeknHy+qJZP+RM8jXauMOubK537OwjZQPkrPOcLj+PyMgH8JqJ8WUC+kOdt+kqBvO5+6DQDxOJ9YuOa84s3/LOZZidgS22xrqFvyj0W2gw0A7upTZ9Qrb2WOcNOrsuWfAE4PTz/9tPKmHNQP6rFjzzpuuunCsL2VOz2JxINMahbbYz+LdcpLvUn/lh+ydniPBcJ+XlaYTQuVfZsnBxIPuR6Ujv7klw8qx739XW8I0Z/Ii0dCGQPSZtR1W9g6knRy4SkPsH32rHVSB3fefd/wEz/9t4bt7Yx33L16xateP5yWHaQxWtsS4tTPzSVC1Heiq47Dlu1yWdz5pz1ysYcPTYw2CLlamI6PW5qQo3clzMGpHYifL3e2U998yCPy9cj0iBjocYJSIUNN5HFz6VAki/1zEuCcOnvmYOAeHPXm3iPX5YuJxuRFW8J0cywhDXmxIC850mPrr7xj/U8Avustbxt+4Ed+3HZBbKL4OiK7xp9jpCFTD+JPcdiovFqxyWeOSid3jLISu/j6FL6z1fICtSChplLnhFJ3dCmn16F/ASAbAfApN5pOq+O4TpJlDgrQZrualLOB4J8NsHnQolN75COHhHjKLAstUHFjZMoGmyIZCqBKOUdcgVgIIkTrJeUwPPnwg8OlJx9N3k2Hf4KGm0AUjjoAll8bHvn8J4avfOJDCvdxRwBRjSe7ly+6/dehtC1jw4crX6svdw84Ypd/Hfr6WVG8DqhvXjCmNw7JCCi6+nKPM9vnhjvvf5niWkfeAK4//FMMSJnSWrfeed/wkm///jRHg/vQyJjOx7mNuRvO2//PX9C4vq1ri/y8U8NP8lgiWFaNw1JFP+bPcNNNdB7QjxXw+aBwnxsJqn8VHK/CwGf8qNi4TbrpQxYXJvlSvqSXHB6NfxQZLnlXXkSp6kJiUUbkCAO71sWnNtsZM6f0HJxWHl+WcMXOO0PEV8BXDguvYh17KYsmz0k2KRGWY1zC7bxUMsIZ79IO/MONwbVBXl+yV9Sv0SkbopnYStDJlTcCAdnKmUzsIteoANUGI5T4N//VPx8++cGTlwAehpMNgOPjZAPgMHhE0HB5nRsAn/74B/MSQIfmA3tdwDmaz1e8LG40cLKQI8783EUELAgZ2LmjiAuffu0FDOkUZmA/uPXeYfv+V0e3AL9JO+wMRU4rX2K8r5ww0ehr4o6X32NlSwOSNyGlc1wuUnzmYNBtXkXh9QR/xDSE8qKxPrn1HgWElMYXvx62TbCO4ygSrGpVlvpdYt1kpcfTTzwx/Nf/+H8zPPHEo17w7e5oMaok9Xg+iyAvZEV7LNroa8qb+G31AfRXv6AsTG7yqDf1yf/UX/EGANaywPPCV7rch+THtQ4yUzo2D+6+4/bhztvXbQBcHP7sS190PgVfLLUYRAGTKxbX3miwLehzZTnepstP30UFfdJ2N7is6JM/dxqwsVtMGqmLXS1kWYQCbKCvk985LUJxi0/GSuE06EfVtp8AOOMF+T4v2uPcpQ65wMueqpPUV+o2Opmk1RkjS3h0lUfp+V9m0jfd1MHTl64oV3Sm/agbzKGNaTt0b2ucgIeNfQkx0gt3p81PA+CRJv80oEXP1at+OgA/7bnrzRDqn1qjGNGIHv4dIKFsCO3wNIjklSAbALKBzQ7scj2RL3a1OkhKGMmLnw+4L+pzlpcOqs7B9rlzwxu+/buHs2d5+mNrOHv+nBem/AtBcEpx59I/CEo15zJ63Ntts0JkJaJW8DvYPPY7dR+GWjqB2sJ+RiuPWES0JCBt2Pq8DoRIE3/4bk+50/jWzBPQnTvWyZMnJ9gA4JQ9p8pkMeAJsmTSFdGY4/hES+PNIFbyUfoWNlq+73rHz63fAPj+tw5v/tGfsGG1KeHtHc6hffryKBqVLWwR7KQDkKoEO7juGthYcKO5tvBTc6oHp1/Fij7yEyHtDQD76eOE5ZM450xqnmOrByFja3iYhBzp+ZtIfvrgDQAkrLxN5h1I+3NHPYC3gORTB0LLB8L+3cuXhs/84W9ms8+IHHb0qKI6y4ZHv/z54enHHhrLDEr7oZgqKeHjoky6zmQT0rYkn5dugQ2R/HzpqAU4aTN36ZQoQ94n87Lv+IFh+8L08tl18LlRlW17XVHDGY0r9770dU13wygHukrpCji1o3pM2xiYyR4FJed/cBgD8i4NWSUTmIfBj/aWhxxrbu1Kb4boq/Rl8+T6HKbPKvY4lvSblv35CvK4enhsqhbKsqU8GKW6+sNSyuSWU1lZ2BNNeTOGJB1yuko4wLWv6tdHHbgS8UGGSzv6oiPjpnWhG/ljIKU7WnqlnAqag6vk1oPb5PIEgNrmFLOH8AzV9SjT1eccFR8342BkzWljTcbTVSA+mttkl0jKJugECcLnZs9v/qt/Nnzyw++31DcSTjYAnhucbAAcBiboLCKewQbAE4890kKcyxrwRVwQOLG9GBJlgA150UY8o6ZahEuEBxp9PZAqyv3Yi4Y8UulJvT78tnjLC4Rrw96t9w1nXvgqyyzBEFxu/FKugcgDM3Y4DmgQxz77w6+LM7aAGr9if0tnF12trD3ao1cRxOoGDbZNtRB7AHrtNkHm12OaKBGkR97leF1pe9SgfRj8X+frxDrmOKE0JjsKlfdTTzwx/Ff/+H89XJRLaXnzez3t4f4gGRaADOr16D3wAnIrC7u+j3Bh9xMApJE8j3qzUEQPaWifWuRB+Xu6/JaeQZC0d91263DH4iWAbAA89fSl4Utf+dJoF5BXWWXxOS7o1fj18r/81k3ymuGwYPbkYVt2YwvTiFIkpJ/ypAIvJqtFazuiV4jdefydO/u406bBYDtjXOqjJU+8DizE80SC/CoX+eeFeqoruTJCSdSveRSfF/JxR6fVG0rqvQAQd+B3rl7xgtj6JMfilzp86umnbWuBOB7vNMQmDpW7u7wrQGVuMvwdEfVEmczTqrI2fQAbF/yTwAEvH1S+pAG1YYhddQ6WnRAVQbl3lIYnAE4x41RdOL3y898YdhsA5I7G2ohCP5sg8NwXpcftSd9QH1KhLYedtB0Tep5iufPOezBaeeTfDH7wR//qcO/zX2ibbrr11uH5978op41MdHlj+ggmka3oQovEPvFoqQSxNxMzRLHdL8Szv/FGHQFnUiZwJQcp7K4RPm7aKeF6zLT6G3GpRvortD9sy92mzhkj2DwScafdd37XDBroWIfk2dBkfu0dPz98cs0GwHd+/1uH7387/wJg83Rod9FPp5/DRBs6OcMKstAT8PjrOMUTTtbhUV1QFQMnNXE4qiwuq8Z3jwlcl9p5SN04n1ZOjtQ1tqVvnBquXnp6+NrDX02eOkC0Ib//550RLJb8DgDrOOPyA5zLT3xt+Mz73q0xaBo/ezTrRh9oyWXnwXDpqcektjhjjDDJ9+i50QqnT/ccwfWsfI7IypuLSyjpTbfdPZy/5bYE1ipJyU7rvE6ZOij40je+ebjlnucrQNqMFVAkS14p5V1q59Q6d8sdGiqanJxK4fOyIb4cuVZEEfbQlzJmTehDvY52Xqwg5+n1grv9WOBNVDqsqpca9jVRLuT+I09fFp87/mK3Pm3sQRbL6a31s5BVIBHZOZR2TLKMY+yq/OKCHFdlQaliPuPFu8rEFYFqYsinnGwG5ClQS05pROO1qB3cc5TVKT8p1eIYI+Wn6dGfnrOKlbozJl6P1XoRxILt+lUyt/UieaXLBoB6GA6+Xp8rOAnN5tDpWb8x0KVfA67xtXlGXtRDUkRXheYgLrJUqiUl9oXPfnL49X/xc8Pli0+jDO43DE42AJ4bnGwAHAZGbtEz2QB48rGHNfDR+ZjIME/e96RmGnBygntgFPnuobj4GQQZ0D0hFZXLEOyFvmRYJO2xoNCHRdlZLxo1WbrtvmHrBa9hvFDeHIDS9q3MuNIicUtsulvCN/l5t1dhFlmjzfq08dNx4QiScVgUTVOmm3ZVS4JYS7T0USZSuoSF5jb2nwtSDwLmNW98EPWDwKnhqScfH/7JP/7Ph4tPPmmDd9kAoCMQ6wJRw9x1zd1/HvHmpwK0tfuCZGrOZCjMB+1+c/7OjhdsjpIgHxZ5XuiJ+Nu4LS9aieHyPAx333nH2icAnr54cfjyVx50H0v/VD6yCV0sJH33hfJKSe7c0ycVL3uRw27ktnR+YLvL53ZDH3NtenTrR9hCWSRfxUt9xK18eaSdukABebHRwIWUvwl053Ma6ohJWlvMslwY7dfin6cAVFfYl6cZVC+yb6v9zeHWNlMVbHU21h9b2qP4Wgyjzf8qsMXd7zPD008/lTqWLpJyjtdPD4DLir3Wp/Oa81Iy2MVLuLwpoDCP3APftZc8GxN+cqA9AdHXSe9P+eInT2KU23CVjYP2kwfeOsxj69Xf3J+afapFGlHpyRZbtbBXXaCVMcV9al96ZI9fPJWsW39UOqVFF5NitFV/Qyd6kLvznucNr/u2N7lPUxe33XnP8D1v/sHRXmTO0TcxopBiCc2j/kO5sI+xg0U2rv3ki99y+iLTVOGn1HIcb37zhz/l6Rrx+Vrx6EcmYczL3+rlLpZ/U6/0Ntt9kMndpK9QbTSCPFfFWl7Xhnf/0s8Pn1psAKD3TTwB8CM/qZDKx1EHrgvj26vXAPtydzA68C6zXneDCjt4+SXdOgnmeRBiHMGTKkzfgkv7f+JD7x+eevyxxkNf8xgtgD32RBtV9/ijDw9/+smPiTNL0IB0+MvY6KE+1AZ95JTk3wlmWa/J2+epziOPAY23zkC3lc8ph5o7+PfrL3nD92is9jKtcRf5iqg/p7cRpQGpU8PdL3rFcNu9L4yMebDjqxwLY7xdQuFUP692pfVzNgdTb4gtILrFIS0dy+JTDqA0zHnOMQH8nHNySy9PwlXsXNsciUna6wXlZtHPP39Q9iyOGXM9glrjZGFxConlXG0ni/yxPvUni8YTRG5LznnrNm5R43ncdFR4iZ67nGfNU7S4Tk8W+YzrlFH5S4R2U1BhXZdiUSAPIeIKVkUi9NBOZ7geRwcbAIz1VXfITMfjYayneUEcLHKlSr/9a1QTXfWOEPVYY+DasbopWYlrqDp2kYQNYg1EzuWDlmjGa8HxQE219Pp+7uMfGX71HT/nuckRmf57h5MNgOcGJxsAh4GLluiZbQA85EGPrscjWrVgN3I+O54BcvLDJ6SLhcJ1jvvioXA2ArAp8j08iMu9dtu9fgeAhapl56ITiCdPBrQmgz1Jl0gWcdhENIMR0UzBPRGGp8NYBpHT2AXtki3Z5kuC8guUcUqH/hZvncmvLljLMn89IjfnTvkdAP/kH/8jbwQwQeYJAC4ovtB6QcZl8UCLwvxLAI94s5iijSl53TGpi5Dr2IMZG0oHww6TdS/Ap7oExFGpvPk9d7nZTMhl/O471/8E4OmLl4avPvSQ1n25605e6N1Tv2cBy0IZndwBrz5KtsTTH1mw0r7YV4tDL/BFZR3p8HshLjk/SYCuKlcDb/j33wkKrgFllH5Pasmq7hyjBX40lmPDrA+4LnmhHhsA1InrqjY08rd9lIu6cUIpcfs0u1ioV76uQ6XjMcGLF59SeSk3JVac7PE/D7R0WaSyMEYmbV02ZWOAPNqiXFSbE9csn/JkmKAdVG/k61CsdE1Lz1b3xAITGjZM9ndafzBfaTQDpR4I8BMK/k0ALdfc94hPn+QJBmR3ePdAZq0eb6wfeenCzxLE9mA/dcJmJPGUlzaTDNH7eWub6pd82GA466cDXBfi3HLrbcOP/vhfywaVPuh5wQuIZ6GkFK5DKkGujk4kkA/F8yP6LY6w4xRm86XSQLSf08pRzTjOvLCclz0NeFFRGwH1YizagScA/BE/XQYPKQ6By9HyaWUgkzGVPdeGX1+zAUAingB489v/igKUu43/juMgLoEiyTNWX7l8cXjqiWkhflywefS+97xzuPT0U5RenDI4cL5rEZue/Nqjw+7uFWoo7BHLlIlPqlXpZw0U9lm2sPNbZ0rx5Pd5Shg+kB/WLXfcO5w9dz6MhqUqJ2v9u+LwnzqzPbzqe39kOHvTLWNfjYRTRKjvJDg6pA3U93RO3Hxn/oYtHAv46CRmEpce7oP4WaRENq9BA01DS0gulpoUjV265FvQLmbadaocC32oLO1B/CqXvOO6CuLdIDlhsj8oec7bHnBNros5xpsdpG7e6J2QnwC0WpI8rWuZ5QZcZTRDdHlsxHVIvCbncbpLtGlxv8Sox8fjpdkMysP4prFdLn40E95ybVLHzEuhpOiBydSH204B1xR10+qKq39uQFCXh2NqzZSJo31S7rgWTZ6uO8IYvEDqtaB4xmC8Yx+QPinZuAEwQ9IX1srCWrFDFi9ZAONt+KRn2eeAxXD9mWQ/+4mPDO/0BsDVXsU3BE42AJ4bnGwAHAYmoUzar3MDgH8BeOLxR7qBk0GSgYyq1kROPJ/aTM4142Sy60WQZs8MmCDXmAx+dS2vx63RxcDhwbV1brsMULc9bzj7olfbTx4AVZV7gTgGl+SQibwlPcJGxlIejaCkIJvTWnwhbe3YQTL4+OF1KFXW0gKxpEnCjKJMtglIIbZFG3nK31101w2aX2/gHQD/5H//jzwZx9597mjT3gJhFkN0jv2rO15sFr93AYtrwMKrLkDUnxcD6gt1t3ir/V7b1Un7sChVGv6BoDYB7r7zzuGuNT8BYAPgKw8+iGLrQofvupOHbN5T/3ce3OFl0Sc/JnJ6ePGv/JhiZokYHSxu+UkAOpkCuXW1gOYdFnR1bwDoQ1lYTNb5cXBNC2H1c+tQ/fiOOquygtJhnxeIZpMqrvuf6ylPJ/jutITRhZ8XA2KfF/8uy7Y3K1K3yFKKlhd58KHNMFg6uDG+u3tZLo/3RzdpIeoS3dkI4GV6+btA4pRYftoJNWwmqKa2VPfb2z53bNtunujAVmff7CaIHtoAPfy1IHE2y/qwTbLYK/v39tRfWlrA5gc+nggxWSc2Epuy8vQB7U1fsT3mtnoXUafYTNmoMxbG9D+Pbyo39pBnDMIbvWyM8BSA60phy0of7U3Z6Ttsip7nnQJvfbvcm6znpa945fDil71CKTCSsmSzweUWr5uTtbzEiNFIN1eydDmiRTHJxk0y5gkOXsvj9Rb213VBkVz2lgZeLQCqjiO9ivqnB+uyLyiTHaHAu//7fzZ85iMfJGqCdL/wpa8YXvrNr3XQOYwJp7A5nR2PfvVLw2cf+JMWvj6wWTZVynOMKv8mjBXGOMDyYSrjWii6zrWCs9Dhnhe9YrjzvvtdtrGqmltBUjJm+ZFnZeG0RMjzitd9+3DrXfeMVUPfzwKC8yBXKnq4/Sa1izKyi5jtj59TqhBvWQDgVJjzNBJ+/FxjZy+5AstEA7aVraShbIBTpB7p5vflqYumteVlwCoFgp8qaWVxORXfshvh5PAd6mOCOucANVYo3xS7CZEoOc7IHraulYEjbbEO2DFJFSbdfaxGHNUXblu+Sn/1MG+QNhUsKPH39R4QgJn6MyTYesWR2FRnx8U0LhQSzg0f6ZNDr/L8Sn6fZfLkHQeUlXNvUdM2Y66XtHBMbQPAeto1inDmhknnuog3UHBDc42o+kPvWJd9IspTGL3OPEHLtiubvDl/N2PMYwYlgt1XiORW6/l4sMlKioV5TxEtnnyXOqm7z3z8I8O/ecd/5/cEfaPhZAPgucHJBsBh0KQYut4NgE888IHh8ccecb/zoNeu+tUPGVLhHDBY1o8aC1xxBO7E8RKmujtfGwPXJO8Lzp7SmTWlZ9A6defzhwsvfk3jPBtgJRkkX/KphT/IYM6AFQ4DFiZWPMAyxlFbqIgaVA8kSPnGQV0fHlvmAlQXWEZpX0woE5ZQZkf0OQiMogvWUejFlwP9cuCtWLhzycOz9QbA/+4fDk8+/ni79nB3P4tGyHWlwanuwgKK4uaWDSyaesCrSaXfhtsIOde9Jr8JS4nLkDhq7wyPvGswvPfOO9f+C8BTT18cvvTlr3ihl0e7eWKFu9JZRNcmBJsWJt9JTl75CYNCzR5AX/Uim0fasYHzyLUl+1nk0tYenCOvZWWr2+g80EIUXZQr7dHSkkfVF3zKTSq5TMpZ3KKDPOsv+pRKPOyjHKlTHunnt/FM1pNH+6sg1CJ7sDfsPfV02kO2svg8fdPNKQuSOgddP8SjUDp4ggO3rLUd2KRy4vqpAcVvabHNNYnFBm+W5sKvWC/+/SSAZIsKqQPKEL7bhHgTAjp0i2T+/YDyenOAulc0P3k4taV+wGJeSdL/opc2pdt4c7E+zktJ4cmTts+LEDkX2VjIOw70QSdlRx+20I/kr4WzOGlXNopkz9bps9a3d8D7Dvj5CxsLLb1wxx13D3fceZftJ++XvvLVw3d97w84DsN5v8Wtt9+TvHr4RLNnnOAhgReXco1osuYkUt8pPWWn3z/tu+lJ5+LZJ4QVjMwJO1cvD3/wG+8cdi5ftp1rRFp+14YnHn10uHL56TCXsAiZrdNwNJLDMXFdwutBG86sVfjW2+9U99SYMR/SRqEqHv3I1zm1TbXVuZtuGV71fW9PevODUX8Hp0eP/PRxgD233H7HcNMtt7XrU2UWf2SzsMtdS7oY3KkUybMP05ftjR9XheCN75wRPnfMi9+jpxglS1rHN30T4HJGNbtav/E5ZpuE1m9TjsIUajmPYadt/mgH6EuZHTJTB86npj/SiXP7ENW4JjPjB9SceU6u/MvbjhMUV/ngHgP9y/DGeih0Nlf+qWVcQPnVBuL7JcMC/EgkjkffAbUdHzHz1slIVjoFR44hmdF0TwoUS2CSKbhFxnpuUDmmVjsEKv8i5SGQrPLhn6P6ekMDNWoO9SdP9fu68w/Y8OXJAGA98Ro61bqi4YldXHKcVWtb3pPCP0TN2q3S9ayx4vAromvzCWqT8f0nsmeUqbSTjk3wJk3LF+foFM8eVEV3/6pB9VJl6bDSvzt89uMfPdkAOAZONgCOj5MNgMPgybMmwNe5AfDJj3/ILwHMkK6PBrdTLNylyxNwTdbTKVX1iuMDpkFQccRDLZ6JEXfPLCGe37KdGc0E+LfdN5x/MT8B6AbQvoV7+YaedYoyF1Df0tbw7wFKXgZR0oW0AMIDxtG1z7TtcyiKMnohW/INNUgWm8utB0jzmNipDlxngnVDDY3fX0R6zC8+yCg8GuAMVtHHW6B09/zwKM8SVy9dGn7jX/+SJvaXLMWi7E/+6PeGp/lJAO1EGpEfq2fhpsXG+Jv+Th9+yPUmYolG8VkEFoFpA0BhFk4wtUCTcseR13133z3ce7cWTg0rGwCSGfW47+sr/57vZOYizsKNO8bWKbCwrXrw5gP2YbNksih21u67lA/7KDObCNFBz0p6+l7d7UeHQTs0v+9wX7nsR/tVgZZFhxef1GGT8cKxtRnhgys7Lkfp5I5iFhriya070/7NvBf2qW8W6WBriwWq7JWM2J5EcKfdi3ClzeJd+RBW3L7yyQsYSZ18EseTGjx1oPhWB0x08nSA4iXjc1x1hN29zQV4bhOloR7wA+qBPPxEiHRfU7twl31rO2/nZ8HupxN0TjFx4lzzxgbnleKprwNOUuVnnc6fNqV/UadsAGTc8m/7lU4ikoseV7eAuSHVq/Kjha1bslf3rlrs7NY52+t/a1AZkLduZJUp7QdJxC42KDfL8O6Eu+99/vCd3/eD0oX2QYu7m4fXfdt3ul1HNHt4B8fnP/lA6h/ahC6qvLxs6SPv+7etj18fsHdvR/0ObYdkazs91hwm9CzQ6qHzbAQSfpKlMxneN73iNV5E9xi1IaiAw7Q5fUOhKjdPjHzLd715OHuBpzsiblJblJ+/EQQ0D+cOfYVhgDZTz+O3JJYjl1potZTKMpnXBJswLF8/cFuYnpG7+0kj1ghvVsmFi+uhAf3IjXrFYVwgoXhmUwbJYCdheimnkM8YCTKaUybKEpd6QSrp8/Z2fMkbX2rPWcfl0+zNCHc4yMcggVODKZ31hplYletYepFqynFMDk0gXDzcqjvQxzmCshfDXmotqPMaVAlGKG1xkLLeUuX6lINxbq/KYBWI9vaBBKMjrTEh/S5xBvqXMv7E9oxjyNNHzGpYtSllJEfioEqwKjvFLbGwxQXE08L+4FJ/OuqEKU3p81hOK7ff/RMeVUQS+0oP1yeQMtrnI2M2dTP1MYLoStmWJapzimiLyF89oamYwTIzJP2y/GAp6yfCmv/PA1XGqk/eIePQwlDqdOo/Ez7zwEeHX/nFkw2Ao3CyAXB8nGwAHAYGOSbC170B8MHhsUcf1ojDJDqDIRMFL/pyzofXLlBeFIkRosOa3QYKTSoUn2lDeB4YHBV3Cg/D9m33Dede9EoNNFOzZqMAgVV47OlkZ4Bf6XCwD1aTty1h211c6UbApqx9LubJja5WJvlxuAARuXEDoAeD6IJf9boJ9biVYWdKv0zLBWo5QBe8U71ALxuzuCIe+A3t/7f/8n87/OlnP6V02QjyS+hYtCjMb3D7pwF69OV2PYpY6BWJKxnqKHLjwpq+C6PpvO/e+4Z777nXfrBuA8DmkgezVvlJ6v+Wb3fl83d1vAmeBS6T9cle3iCfu+TYfNobALal2WUzOKcUZnHIYh4mC2900U2J82YX2atuamLimYVo7/JVL7hPaVHOuZRJStLv7yud14DiUC9e0KquuRDYTkgJ/ASDWLw0j7qTXrK+dvWK7ZO2YYfzkHNVhtxy09Zw1u9BEEt6rmlRw2SeBZ7twgZ0ECd5taIW6NPmDP7Yq7K0vAFpqEe/bR/l9J2cLPoqLZVQNjc/+tEL9e1fi1/i0Vt5+5F98mDDRXqoBmlxM2chTxtSPUonHn93iE70APTQhhCm8dMNJ7at+iptXnSIlT4I6MLPxmD6JX/pxlMT8FnIQ5SRn2VQtvRZlY0+RBqVhxcZ0o/Y7Ljp/LnhHC9iVJ/Cfi/ore3acP78BT8q702dBa5cujQ8+IXPNfnrA2VqBVoF7ENVxr4CNq+Ha2ozFMkmzgUW0ApYi3gUZ54u+XkBH4agsAIve/Ubhvtf9oqxTcexr0MtGGgromMV48qp4b77Xzycv+WWTi/xLb8EBbWhWL7DpoNf2qhY9zd3ZSt1XyMlo4S7epI6HS5hFsZOK1n/64MI++RT7JQjqDbCxevxwH7GE7RozJJLrSSuyhc/+XEN8jgjJr2L9BZoSDDlWSJ21sKf8sbK+reKPdmNS51QBzlb9ZGfvEnva6AzdSj2t2uUbTZvinNCH+DEX4+hezMafQJnVBMQRk/KiEeyWGe9BJ2eiDkqO8rhsrRUZrpdkl/LVoiSsb8tgA6DtC2/atuxH5oHK/3KbLnwabcAifixIbblUDZtwpRSxw2ilUvvK82jCQ19MHFTj7HdC3mQbKcIrhszdEHrcmX1isRtwZn6LoCXvo81BOgnHr7b0XfnkeE6KRHLylj3OynHzWK/jCECfaRKMA2fsPspXbdF93C7SbbVYJjXib5PYWvNi9G3Ls8CbVB19fUA9wkoIRUm7dBj6udBNgD+6bB3tf769BsHJxsAzw1ONgAOg2cuGmKucwPgEw98cHj8sYc9cPrOvzqgJ6d9R2QgYzD0DIlBU8OZJm/IMCHwBAG+RGuiMjaU9ZAuQcs13dt3PG+46cWvnobFMdEhaGZJzWwQ4hIxQ69Lgl5y9KOqvJnuYK8Ci7wRNZGRGXFA6kd5MkMyI7pyoZK/FSTlxI8b/tqBvfJo9VJwXY2Pjs0x2tWwboE/Q0Wvq+SRhVDuBv63/8f/fPji5z8jk1hQtbvBLGgk6wWrZry5+6sykbQvg7xwiWeS6ZfbcQfYL49DRP1HclDueqmMFJN0TQ+L/3vWPAGQfwH4qvPhw2/693hjvdIRJgP+Fx/d5y5c8OLNeSGLHmu7Nlx96qImvmp/Thul8RsBlAcXaqfhMW/ZT56025745HFtT5MPiWIyOJOHZmV/0lK9foT81Jbq8Wo2S7CNcm9LRgmplz1m4We3fGf8YJcHcqVC+Z7d1uJ3f1fC0oEuLai8kJfMnsrKS/DOntse9i9fdGGuDcqHBW9ri1vO53F9NgwOZCt27++qHdRmB3s7yl/6z9OW21ShdStTn9NuL6Xhf4c9j1JB/aQBY8O2xhOFqx69mEeB6swLbXPrCJv6UjrpZ1Nwj40ZhT3OYIPyA5RZZptPgdxWWlD75who05cNAdeh8vHTDXJZ7DON9uYCcaSWLPE8pg+fTasLWoyjn4PbmfSKJx/CLoM0Oa34tbg/f/58ykX0EuhrwGsVoPGrbM8eqe0uuxVw2mP7COpPju0yYxNS1wgll9h9/8teOf7rwxzR9uAXPz889fjX7B8hPXc/74Wi+4fnv+jFw8tf/+0Wd70LPkPoRritzqtqfc7gclBB6i9BvZBCHM8Cp/kbvzPh57e7Sqy0rqsaB1ulOG4Bt7VcUrgXtU0AeqD/F9u2kp4+0vxNTYXJBgmPb9JGWnU58dKvXEwnQkpoXvdv+WuRnAV/Fs8U1U/5OEbxpMHf4lDg8dJxpK96gxeU23IldfMFnIu0B/XEL/PYHKQO/FeG4u/peuPFHQpanL1NYdnEX++O+WKLPPjtOkpxnOuWDj9oisStpgKME04jPxKO0gEO/pFQ1IxpuY9wmygKi223/BklKIdrTTxaKn5LNnOa0zy9XhjIR5ejwzLcZvEa2IQd5lEvCvgJJLcXehoPCaWtzaR2GOEsxkqb4uBEjzDWQ4Pkna7xk2MwygAFJon1wN4lsqhvaH6fMy0nUpTe60GV033cnSf6OA/wZzTVudJaEfgcUbTPB9mSzYHrG3fHeVrb5+5KN8ImxWu4apNsxCjDoa8j2bQC4vl2Ys8lelNvRJZUmX+egrJWvqVe2pN3APzKL/x3fl/Qsr7+fcfJBsBzg5MNgMPAhU30TF4C+NjXHmoh+iCDqYZXzyxQqcHYnVJV32rfE2ed9tmhbR2WiYvYiHoY1iDBhQFRXCZKEWsXCoXPsgHwTbwEUIxj9/sM/CB2rEISkXFGsSmY5OGZPeqSXU2fF+o8g9Xi2t+xdvHSj17IB746VLjB9daFqQdgtc2oHCdM0snPF92lkOB5TIeVDQCCXd7HBSlYuP43/4d/NHzxzz7nRQELf0/KWXjxO2t9WvfwQsuPY9P3FKbM2G3az4va2ABgUe6+JH3nzp2LXJNPPaknoUsL113J3nvffcM9997nPEBtAFx8+unhK1/6oopHf+N4bdi5cnU40IId+wAXHf9uX/lhqKuBu9m0HwtayiM7/Pt9P5quBWqrZy/wKZx0nVNCboZT1F2Fd1kcy8YzkvdCUnmePb3nurh2mgUrb8rPC/X29tCPe1V28Oi47NPixuVmEi5bTmuhVY/RYxt3/7e1uB+oN+V5QHm2tfjd2dcifsfF2VLdnb3p7LB7RWH+XYGy8XRGq0/+etN3o9WGbLjsX9O0ib4ihbQrdcEd/uqve+R19rzT8tMONkJOb0dH+qv0qqwqsOtKGTl+T+MMmwXk700C0quc15Q/5J9UwEOF9PAzC+L5xwF0uj6UB23GWDP2GREbAMgjd+HCueGO224jW8N9BdsN6i5ji/URB6FHH9rogt+IHqQ0X9+w5TJ0u/0kYhVTKein1e6waNXXfsf3Dnfd9/zNZe2Yrkv1e/IkojYA1uWbMXEYfuNf/tzwqY98oHEbpOfb3vxDw1/44b/ivh9eLKVnZOxnESbIiy7MoC+yUYRL251mNS97OJ/8szFr4DwoX8BvdRmT68VdUF+udaj8qFyf3w1+/4YUYGKLtg1VjGZ6yx87YhfnDy5ydQedZ0YYCi0ptyX1sa4LtkMx/AyNM4Ry68xSfMrt8pgfFy24xNuVGsskcpRvwUMRm3jcn025bGpy6jI+7CkS/h7WSE4jnQvg3FFOvnIqP4Drs1xGZUSJrfDct3BNSmy3UgbLMEjdCkof10a4PmCY12yZg8i0R36+IDEVBJeNDb/TxqngZcMm5eyReOC4ajPpM+gXyWZEcoJJdOosRcd+fSTcyxdgFU0glHQgR6FXIC/8SAa9jvLj2q+C0DaA8lSaZR4Vdl7+KlyRoNVlKDJjmqofgfhAUgp4g0PoVZU9PeB400GUviSvDvh4OoarERsbjlGEzx1LEaxyTeEl1t0gmcllh82wpPKg/xikXVW5Fm77Mas1icSqufVziaPMfTYWuNqsQB63iYIqeK/zMx//6PBO3gHAk4ffYDjZAHhucLIBcBiYnXGRu84NgE/6CYBHVLuczP7OB4fGGCu+BDy6i/Cz4NCghgqCTj/KEUAUjwZyJvxNaOv2e4eb+ReApLDTD8o1/vawpFXVtGIzkC0Z/P3b+Q9DBn4uAJNd9jrf6AKxVQNgnbS62vX2hx9dRsu/0h8GSzY7+gtsYbw4NaxuACj+OBmtAf8p/y9//v8xfOqjHx4efvDLutBy51WDk9qbBS5qMyHThEhh7u4D9wF9yvaDq7vTnR3FsSAD57ibrPR7IvcLzUKz6OaiTtqD4ba77xluv+tu+Z1kegLgiSeGL3/2c9KnBTgJJLur9Ge0cN7b2U2fFG2dOzOc4S614DvyZ88N1/zThSy+eaLh1N6Owtxt3xp2pc112tLzIq/zWiizrGfpsqsBetcbHZq8K88zpMcmpv2YoQUrZc8/JSgPrVBOyV7q0hd86kA6vGjniQjZtnXugrTLNmbh0usF8dYZpc2GAcRGxSnJ8gZ6PwmACfrsckeddKjmjr/ydP1KgKbnt8KELeN2oQ4Vrwr2XXfqwm13MJw6lzu+PIlAfXLnnP2SU82ufZ4WUH1vSw5Np3iMXjrZMAD+yRB2YrNcykY7Khi75d59z726xmGfkwQYZSceTyxHhOcNKNHXI3J+N9ir9lfZd7jr4WBKNk0k1dZqJ8ZAv9NA/cF9w9GRuXTp8nDp8pXhzW/9S8MPvP3HxM6ig0Va65rSG1lrd75hYc6FCzerb9IXzfUR2AbEKy3C4tG7PZbS1NhAkohMKJ7o1//lzw2fXvM3gN/25rcO3/W2n7QOsoqKtKhJefCbecD5wyiB/f5Nu9icy/nfchbEPaLDizE8ks/NfyXiy50/dChTFmrjZm2yMvCiv41MBmmoE5PCsYiEbRwQMqZOaUBYjAgBovizCaAFNCqaLrtOnn6Qx/yxReeqy52yYtuZ9p/kCIhtWFbp+w2LCU3+OuAyyiC/JUWnLiN59as9tYntl0W1YUMeNgYHTrMf8vnd2UBZIhM3tRBf+BVGd1BtVE3rYuKR6yjcCqOXTtrg+A6llVwoD2HK6w0eXB0p1tjmUkC8zsYkFBzf/OXjiIbyL0GZsGWyp5W6qyufa+REvuLkPRLS1iog+uMHjgZiR7JjEBoFGjC8ydCG+Om7+Jbo5yec9NE16cNXEn0+qRt9HDnllRK1NJ1q10InuxGyh0+JMdfAcuzEz+P+RJkQk01+h1PTXXf+MbWvljqHN2NUElQGoOmu6JW51RrMxtVCu0O+RMlw7Cx41hh1uZ8FrTcaE3fCupLNynAE6mkTUD2OseBkA+BkA+BG42QD4DB4BvcMNgA+3jYAACez+p8f9W9gAkLIT6Krc46DQxPxHUx9vDurOC9YEKmLW9MJMkiiwyFvANzyoleNukpuROM3cQfxl/jkEWYRx0UpbQmdkWBevAVLuEzyyZlFE9nK219gXU7C7TeSK+mOCT+WukB/gbuRi/8J14Yvfv7zw59++mPynhouXXx6+I1/8c+GK3JZQI4XMc3avIjRhBKXBVv9vp5JpjqEbUWeC8OW/Ft+o+ypYUfk/2GXIJOjM1p4bp/WwljqLtz9vOGWu1efAHjyka8NX/zYxzUY5FFu371XPmcunNfiW4tt8pL89k1nh9PSm3rSgnd7e7i2syvbtPiWwLlbLrDTEVuvKZ4yyX7fUZYctvi9AHss6NXDz57zZJIyeCLv2Sr577eFmQ4spim3iKDPDTzIohs55X9Otvqla7ZNkEv9JIT9bGDwF3anVB+ZEDFZp5z+TZ34/B7d9Stb0MOHTQ3NylDhx+ZP8/SAFvpMAvwuApXnpltvGW67607bJjVxWdArgN0Uhnyx1xd3xhSf02eGm2+71XLOQDond44qB5hiV+VuJFJ/+lSdb0Jntl+wODNL9arx88mnn3JdQPVvDLQ3Y5ufLCk0XTwdg5+8eX/Glau8L0J8yVbbAJ5Mod29wbLNOwLOqJ1oM8VTz00hbfu2H/up4e1/5acUZJHC3VnaJ6KE0eiJ8AhamR6JrRzQ2QsoDE/wuYgebHYb04+b35pRAPDP8ev/Yv0GwBu/723Dm972Y628aYtWHC94mM5bv3g2D1KZ1QI635noS4JhUhFdDduucilOWYaGejM1JWchPW/LVaTvzpEyB+3USZ4df1IMT2WR41gdSEMXwfXj9CoHYwF6eYKn1KAhjzDrI320HWU/pYU/TzSwAVDgjAfUWuW8znYwXm+m5F2qVfgnAMrPbxTBXhnO5gXv/qB+/QRAU2Zb0SY+2ZBX+g45pAxIuU2QwcH1okwfFJKGT7Mz+sRXsDPZiS1SbgOyYgktfQIzkINdKlvfPR3y0wbaRKSOzjkTmZQ35xD8vpZJTtu1gLGaYV8/cXNI36R8aITEbHXFd9TVHBtnlNvFi1VlL/ElKJ8F822hlIt3k6RvY0liR12lUOdf6jMMH+eFH5GxYiyhxXDZNgpvTbpkb9RTFCtyFe+P6lAHbCKn07LP1yLFwN+5cmXY1/hKB1HppExpiLCEwnjHPod/GM6ev5B/+HG2LY2lzZhhnEdV4gr3GFmKx2818hBsHTcmx7/EpvP4GaNlMy/PlIeqcMT6vDG8eTtcr5k5p5VZ6z+f+8THhnedbAAciZMNgOPjZAPgMPjk02XtWWwAsGjjolGTogy+glwP/R5sw6sBxwsIefPbXiYymVT7d90WaXLSOQ1AcbfvvHe45f5XKhiZwrqBCk7ZNWEu59huwFtKr4P1lp5KQLBsaheUGcbgIp0wTsgEl4Nd4LYBsKZYx4IHcdJadZT0dTHbAFjaCp5JvqhxOg6nhscffXD4r//h/2y49OSTwzZ3GLkDLZlrLHL08d+5SZKF8yn/7mvfk0m/KVsrVyYATPDPabG53XbGd09v+bF6FgI8as8j8Vun9jWxPNDi//nDzXeteQngYzwB8Bm/LI7fxdPvuBt+9uab/fMB91/1420tsuuv36gev79AC3sWdMy7uAO7yyLatqltVCbs5+6s/xNdAZ4oyIVN8ZLHf/b8uWGbMpNWeftRWuWDHhRvnTvrR+VddVQQ8de0CMcInT/cLT8r2/xmfXTaXlE9O0w9UNa2AcBmCJPVPc3AULcvm+64526/6Awj4RnuX+SKvTragAl0C9rJGxssWMMVOSJowRG9Dme0ULoJS7GmE/uwoZApH54pYzY49qh/1VVipzTUk//xQfA0TmNNyjLp/NrjTzi9+wE2i7yxIfjfHJQGVL3RDmRPXjzlQJ/Z4ecTLb1f/CcBj2uySTkOV1v89lktltRufjpGMvUzF3TmaQ7uYaH/tPTuDTtXeSfEjuQlc4bfum+LznlYdSllkxcnsuFHfvI/HN7+k39d5XUPHvbUgAf7mdSP41WhnfOyQnlJnrB5TY6+Rx2J53h5kQVshlnnQdONEYAkTqYwSTl55Xn3L/388Kk1GwDf+ua3Dd/+th+X7YQrWdMl2GbbgfhkB3/l5adVFM8iWF73edyyxS+lU5hFCI/9OwMltkmC75I7jQ7XhWYfjtKSn/to1QGZWiXW4xG/xSPC/huSLKjplweqQ85VdQFRdBAGpEaHf/Jgf+zn7v5pFew0L9ZaYz8ct6tDEw4ra5VjCfj53T+LZIXV+FSnfxLALoZsYbuwrieMw6hJf5HttJs/4skoXG+GykMbwKFMju/IkCcp1wG9c6TW5kDG1UrmBrWblGmztI3Lpjrlr4lh0yfdZjI0D3GpjZwDTwbQEmC9bfThSDoQKJDqVYnIwPWSOnB9EWW/4lu43wxBDTbEx1I2eXi+hT6krCQY5xTocLwwikYeP21JyGXFbToII+9gvMLUGs42PoTtW6JsBGzoHbBpKH/p7ucgk+TcD8h1ypn41of44IpB66ZfnRoee+Th4aEv/Cldc/jlf/5zwyf+5EOSRD55MyZXtcFDj6tafjr6W//qzwzf/j1/QYxTw8tf8y3efLfNQM7oLfutpDGvBwxOQsY2PHMdh52vgFj2MzXEH4rY3ukasymeavwZmB+gI/XueWuzucvtUKSMse9zD3xkeNc7/unJBsARONkAOD5ONgAOAxNj0fVvAHwo7wDQqDENjHHdF3Xg48kKPoWZQPACNe6MEq6/JmKwbylN0wc1qx176w6eAPhmKa78JplV6etDK8laMElfhXIsdrPH8DOlimoDOqVx9SxUjBfpDmNx5K4pvmG2Ise6X4Mpv0lJLz/bAJBgxVGf9ip6kt4MtHBpjRtGFYsNgH/yn/1PhksXn9Ii+OxwWgsjog68GNZCmEWXwmdvvqCVvRZCPF5+SoPaNgsL6dvZUx86PWxzt3mfDQL1o+2zfvTU/Yf+q8UcmwFMnm+76+7hzjUvAXzysceHL376M2JosiqdZ8+fH3Z3rmiCwCIrk2jy82Oz0nWazQp5zzJRkB5ZMexe5c5/Hqv3b+BlV6pQC3h+py/f/rX9Yf8KccpK8V7Qic7ddF62Ku/LV/wzgNvuvsu21O/gWWS6/k1wWBBQqy0oWcpx6x235449cMSEUVYov8sFA73y29xnAMq5pquOIMovynKmZjWnWZKvg1gxO6/l568kLz7xlMcDZLzgpn4zC3cdsuww+Xf+6kM6Hx2tw0Ut4K9cuqi6UR/TQtrtsq1lIhs3ajNvAJAnfLUpG0Hopc7994FaVHtzyGWQpZKtfoEtXqwLLNx5XJ8NhK3tbAqwXM/dWy0LWrmcnyuNMOOdR0H5xCdeurnr7589KM5PCfiJCnTRt3kp41mdH7vD1SuXXEa/o6FtRmxt844C6hFzqQf0Xht+5Cd/ZvjhH/9rjgNsAGAH57r7kxM4asR88pl0I1rDE0907vOySEq+tQEQkJb4BtLYc21497/4+eFTf7y6AfCGN79teONbf8JtmeStnpsW6kxnlOu49WSLbcsY7iRvie8NAH14Qqjqf7QtwbHvcve/ZLh5vnxMvvJYAv1B4jmGkxTrUwFsy9HtJMEs9ikX/YC+wrgRHSYlQDYLw+RCrbDQI0R7qYu7TKktrFCMC0lbJQ2wPB6iGnvkHYJYHcTe2Gqb2bNUNM3OOwCwN71P/Ze+Kx+2sjmDKfxEo560wLYzlK0Zjt11Dawcyy1UcSIlNE9vYwGb1rBX4D6br9PkCQxGF8pCBOd/lUsuLAkSR778BIBsiIuB+Bwyyg7K5xcfjnBPsM9lx1V6u3xkR/lBzs1KTx8Kv89rkhaQbQGqGC9liK+dVRxaclsjv8+Xlq42qBIhl2tgkwd1ykTjhMYeQVzVG/6pn+i8bAIthpCR0uOZa0sdQBN/qiuNDhp7wYd/773Dxz7wB8OnP/Ynwwff+9veOGOTio0BiuMNNzxKZZXUvZRA4QtyauOWn1v96H/wU8Od99w3/OCP/ZXhBS96iaJ1vT9zFhW2yJ5WQVaxsL2HoyRU/d8MpUk7l57mF5paZ1HegqebpMXRoe0lrMB93Qp6gUlbFfuGoMuCOVBhg2kjUt5rw+ce+OjJBsAxcLIBcHycbAAcBk9Un8kGwAeHrz262AAQ8NeiJ5P2DLw1ypRspZj9TtfM1Y4cTvGvDdt33jfcev+rxFIC2G2UrEETrGqZUHkfB33ZrgvjYNtsXGLTaN2Qi8E0WV0ikwjicgldl8loe7NlWZTlZMKLH+dXU5QNmF1I1mC8ag3DE2wA/MP/+XD56ad8d5oFlLPQgur07p7vpmMXC5s99UH+js+zW/qPZvgs3iiH75SjVjZyB5fF9fmbLuRxfZldf0l31/PuHe59/vOdN6gNgMcffWz404894PIxKTl3603DzqXLw/lz55g+SIfOAeXj0pOGzQrJbmsSkMn6tWFvlzv2e8rrmvK+abjn+e2nBko0tVP1945HfPVz5YP/rPKlGquqcCzeh+Ndj07WULja99B0BWVWciSj7LzsDyXoIQyfBRKfMStnokk8i9+mg1rbuXx5eOhLX/amDm3JUwpbrXA8heDFui7q3AXiyQsK7/IrfGZbi16175WLl63PYweLYdHZ7W0t9Fj4itw/lZviT+2oLfb5mQUbJ8pjl/8NbnGe9Il59qzfT8DdNhbX21vKU2w/5or9yFAMpclGQab37iCyS8fh9AW1k61CfU0eVbbZExGIK6V0UG/YjwxgyaBY6yJEFGXm/RfeAJDLJJUNKf9lJnmxCFZeO1cve3OCDQ82BvyiRpUj5qmcJsrEGK7zQ+G3/fhfH374J35afnpsFsA2WaH5hl9gjg8qpXT1oCyJnOJqjzMLQAWkk0el57CBzcW5Nvz6L/382p8AvP7Nbx2+7Yd+0hvDTXVQgaYmNlKrKrNc7irzz/mcn6oW42xWzAkIrhaXGT5lCJ+yIKqk9heqlSZOEG4w9QW48edMaXI62F0ogWdSutxlTjfDj0trRU4uNkmuzlBKDItFDPWNv9/IcLGrbbkdiNOVax2ItURUBjEhEK8PqmtnYSh7KTqthd3e+NLHG0KylMU/C382Z6hf+rtdydYih82AVfuSW89dSoBIkSOxqxLpsx36fFpcaijBKrvLJBrboW1seVOAc5t4rhGSJ+/8Hh/gln96LqDOkxGWT5vSjNRDpar2rTDvHPKCt8ngnWJXQZ5j2pbOfh8Dq/BBDq4KkrvGKpsqxOcw5dSHu/S0L7lXfaKLdjwWWqVam7yuO/woUMDnpWwszXFzLJAWTLXU6i5elxN/hb/2yEPDFz75ieH/+d/8l8NnPvZRVwES9LMt6lHhXbUf43zu/ieOXNyH1fh8/K4pxTsOw0XIIve8F37T8D0/+DY/ufcTf+M/Hl76za8e+0PKJTl5015ztCppBtPm6I2fwbTOjSRu/gVKL+4ylqh2z2mG8XywAUkFz2WquGeJ/rri/lfoToKjxiOATZ994E+GX33Hz2Uu8g2Gkw2A5wYnGwCHwaOxhudnsAHATwAYUDPJVUXzYQKuzujuqIHU8UxiGSAtlDgPcJ4oky5oT3g7Lg2mI3I4DuO9Npy983nDrd07AHLRawEgYesXrmeQa1ZH7WzgXMCsNXzSwG55B4v8rVfxC/YStn/DBkAeH8RH/aEoOpcq54M/YTsjanI8XhBKz7oyP0M8/rWvDv/Vz/6nw6WnnnSYC8GZs1og4qrNuLe3c5WX22lhrQUYd0STvS7GWuxwQcY+/4a9XZj93/laEN50y83D/pWd4dY77shmgVLdfOutwy233YaCwGlOD1e02H/swQfHOuIuPIvOO++9x29OT8lbHcmTajfHX1BpHc8nQjcM7QwRWr7ORT6MWmSVRebE3Ll4cdi9eEmpNMkRn0fC0cCk1gfVA4tHn4fwFGZCxvkJg6XspSce1+J81+HLV/Y8MeJv7bY4MdUoLOL3VGck9yRKJvA4OiswdHKXnCrx3W8my2zoSL8ny0rPuxbQWZs1tDVK2AAA+zt5BJ8xJL+bPz2cv/kmzyM8+SYtuct/Wot3NiH8Ewjpjz3SQ5l4kkS2nlYbOw9k1V/YADgl+7l7xxMo3pBQvv75yf5V2XZak2ItT5TPFm/Tl39LmTM35hFn/kHhlCZ/vDzxmuJcDzpQ9gOVgX4Jk/U7fS5QnkrvfqwPi31Af2dx7w0ufc6ePTdsy163q+oKKZ6KYHG/fe68+ih/S6gyKZ4yuVySot9zTrzsla8ZXvTSVwzf/Jo3DK98/beQq+0GdrCrhd2fFtjUl2mvTZM36+FrxSlnj+TDuHKw+QmA73vb8Ma35QkA2gKQiqsKQKX/PkqYnqYa1C6nhrOS4T0AtBG5nFVd8EHKvV9fVbEcbIOrlHKR8DjSdIG+/GW3/ShpwDeFkGueltRh8zgol0mlWXApo8XUOO7TsoIeQFvRz8mPMgBsgucFIQz6BfZj6+LagA+9oLj+zf0kMpO/HlCuPB5PfUYHlsP3OCNW9SnyYBuLbk45zmzJBkXVgsdlktx4dhxqU5UIXYTmstX/7FcU3qLjICZTjix43edao1FO9JPn+g2AKoFGE0XOLRNcWH3Jo5WRI2HcLPpbnbRIx+OKqK/GVpjj8THKR4Wc5hGqzrhG0JTVbtnYoc+2ssJzRLNJXmulAlyozUDeal2XXOMnuE6JR3FTU9rYFJgw5VF1Nhqiw2mNF1y/2Hj+rX/1L4avPfTg8Ifv/U1d484OH3n/72mcZZuJ8TYLesZaP8EpHWxqu4+qCXc052BB73FXcain77KxSL/wE6uyOcRTWCy4Tg2vfN0bhrf/9Z8Z/uKP/7Xh/E03i6U+NLNfubsSAmzowSXV5wTdqJXP7ea6pV/IFvhNRVKXjklvAc5yA6DPP22RPr0JN2Le128A8DeJlZ/LY9/h+NzHP3KyAXAMnGwAHB8nGwCHgau66JltADystP42l4NIndGTRn29s8pEdxxkubOrhUiLBwwNDIiMHejK43hsGtQFSVwGb6CB9Pwd9w23v+Q1CedqYl2Sjs5uENqI5WC3SLJxMBx1E78mnw3JDMTX6O0HTUMilsJdo8/lbL7CGkuc1zjgkwdh/HjDVDyXevSQWZNJ5PVByf9/7J0HgGZJVe9P59w9eWbTbA7sLpsDUVYByQIqovJEEImKKKJPEcWcwAAo5oSiEkQeSXJGMsvCLhtm88zs7OTpnKff//c/t77vdk/3zOy6mOjzdfW9t8KpU6dOVZ1TVbfu1ORYTMvQrsPIwX3xF7/8czE5Puay8Ck4ToXnfV0S8W7p/EwecDewbl3mrX/UO/JCtKx+6CRFGpk4n1Yvueju75U/no6SsLQM9TADHorEXz0p6cpDwVFPW4WTXz0qyuGMDEqUCxufIhDeo9Q4Dv/ISz98vLJeFQTDdXJ0LEYPHIhpGcE2SBXdOoNweHs0QFuSJ3yh7BzQh3HL6jiHEs7JYCS+TPg0vIUlzUTyaJER2WbDmYmWWfir5zmMcrF2sLs9OplQId3sjK7kK0VItCiBy4IfV/K1XAkHuzFo1hgqrTKau6HrMLskWHFJ86ZVShMHN0J/u+qfcvMaRVmR8dZ3pZ9TPryeUXiDQy74KsSCykdZkAJW6n3egSdx2E2Q/PF/pYX/TkeYOSlvxWeLvyfPjF+UTU677jt6upTHlMhLxR46iNehsnSzoqrrtEoiYqNd9+0WXuoRFiiN4k7PU6byCoBo0GVe+ShylsW++s8fNCoN/uanZLujvcPf0UdxTd6yqyEnY3gVwK89wG/9kDWgpD/xlFPjh170k7F24+bEZy4pJmhEiElK7hiad3VwJAP9b4Fy1wxtAmQuQlZL14Ssjw//yz/Etq8f+RlADgG89NFPRDREdU6SkFkaY/wl7+xp9Ml3JlKYtmN1z9/E17XTrwJkNOqEPhyZSV7rRqHUC3XLKjV/aWg5cDHIy+XzlX+J1/9LdPmb3ioi0UqsBMKryPaGpoyOv2mUr1fPq2g2+LnqP+NC1QMWLAyfPDbBAZSvxGgCPulbTwCUuE1/uLwYQxUmwsxDBcLHXBlP/pLA7bFypPHqv+4g03Jf1QmOKbNCJ+H4VjWecZYpQx3Ikjzo1zJV00+Ja89HA+ogc3XfrARQ6Gf9KCg4XOfifzkIELRZX/JTUCVBisKqfwXQUMrALRelMW/xF5LkS5Mn9l8ymQP/oAjAn19C0nF/IesvMRdjET/npksJ873CKxbYGbj3DhMF2C/p8n9HKvSlv1HDTx7gpW4yPOMVg9//nSm+WVrLWwmXv+9q8e30/Pa//ON48xt/P9ZvPiEO7NkbE2PSM9Q30PWCLvlKfmpLjJt+pryqVUVImoR/QVxnok3BUMyELeOuJw6MKDNthTEVTsbp8y66NAYG1sRLfuW38jOqSpOlqIAHoOGRYBrVsHg9xmEqMPm6fXNVHg6CEQ0o99na6kA2rrN8NGTdclPVQT3wPwhFPz5CdwUIkjOblsAyXovgjptuiA/6EMDVCYCjweoEwPHD6gTA0QDDis5QSu99mQC4mc8AcgZApYzStDFOymBVZjwx/tVbePBM5UUxdJMdXRVXjgqiLymGHmmyF+ehwsVP/j1rt8TQqXwGcBlgdK46pfqg6r4wvRdB6cCWNfiL13Kd3H8EyKuGcrlOND89WBGgyyLqKIzKVnXr+r8o1OCVXUEZ4PMhL0DD24OD4sIr8W7HndtidPiA49w3aInt274RO2+/pZEdwIA4O81KJt7KizA5iuz7Qoj+mqumAofl7THhuONWefGf8uatge3bY4cOEeAvDsA95E02b4bLjx8HvqFE5Iy/AuT4bv/MFFvgd0XPQJ/C1S+rgFMyZls4sI28MKyFgyQ+0EuKI0oI7xiyVZ0VYdoS1cZqNfjnMEShWYnmIMQ0yKZUGg4Aw1APpWOnBFY4dMBYeOv4Av57jblhaEuhl6E6qXS8A42SA9cHejt8UCETABjbfJ5QiGW/KnRuPmbZSq9ytDIhUOF1YXTj+Ezwydhl5aRVdHOIIwY+wMr6DHSKd91dMnLFXb4cOCuyOQQSNF5xZ8eH8PHsyQulR/kjf8rOzgHeObYftFDmGaY7ki98WtIH8umeCYD56UqJIFD4iN/aiQHf6pVjeOTyChc8oXx8FpL4bM3n4Mn2BdWLCJppkf/hueA9/I5O6l+epkU1pKuKETMqVGNys8qWsypyiz5o8FFaJi4chX+iXenburqiox1D32jtTzBtwiaVcHLGQO4ycIRGPmc96IJ47kt/1q+upIQ1gbq1bxW3Dtk3LAZ8MPiStnwu8eoY3JYdmlDH32jbFZD8w2/7h7hlua8APPw74qpHP0V1lnzIdkca4ReORXnUkLIdnmkynwOiZ/rLDjliJA74VeHxlVSCCoWNMN3zCL11KNnUvZ1+SbwCi8eOWqQaT5KHOAz/LJvLbF/954a2o3jw1uUqjNQlt4Xrlnv9sjx+4C/BZWo8rQiZdOW4ZFtCiNvgh9KUlWIieBJA4AkCYsqfqI06ESLEFXCZXDP4F+yZT6Y6NpBH5tgESKjIEBAu+srTcaBttAFHZnKNZ+7TOLSf8aq8Kg/jGcBkFdF8Bg3lqfSdwjs/ce8HlbD466bIccqgwjzWL4Zi9IJ2aT01aC5QLygZVcAdIVztq3i+r0V3neKhgCLHlLYu09CZ1IBPEXWb2TTj5K09dWn6lx0FRMjaL88Z1sTR5EsBHgtaWGBe6bHhpyp4/1vfHH/y278S0xMTVIYqpkwpMYK0NXAgh/T5ZDnrPpk4KcNIK/pqjtv0t1n3PuzXuADyBpn6nWoioXwFgwnaH3zxT8XQhk1x+bd9uz9DDJ4lxWkANJSylL6LAQE+OwtdS53jdTRYKY9FMsKEV/35eGA5vMeDgnQV/SXPuvyuQG4DVncArE4APNCwOgFwNLByqm7uPk4AbKsOAVzUsdCp1QWxuqUTcyzFLdfGvcCrpbV76bFKKuVecYpLXMKv2861m2Jo63lKU4al+wH0nCXTOtAZ438ciFHil0NRB9AsM74npBVQtd3FkTCopqY0qAmWsvRoecKfibHR+MLHPiijBuNIsCTBSoMG8fbt2qn0w5XH8QMoKc7SAcv0rkR0jQ4UK3aJOJ78qfJM0xwMG4XXFUOoDDJ5PRzDO7ZHZ99A9HLAXpUfRp9XcMfH48Cu3Y7nCShwFqfInLI+NZrnFGCdghfF1p+5Ei5v75PDiO7UM18hmEPJ0DOHA5pO/e8b6Ivevu6Y8ZcDZFSq8BY1pQEnM/4omdzza7OhzYpDaspMmNGnQ/f0dE4SMGEwzVZxpcP496nxolHmshUI8mbyoHGv8s2Sqegl/SxfORAtvLOuUMdhtbqdqFl8r8x3d3cqD7btqyyKy1kHfG6OA+nGp6YUL9e9Cu/KgXQqqNP5YD3559ZmkeRJCNaj3aBFlvJQGgz6GeGekx+r3Owo8KF6cl2KCl9mpbR4G6cMdHqHTnUKyLPp7ehQ3UipURiGug170UFZMejhu3cHqNxMAjAZBs0oee09ndGJYU/eKs3M9KwnWqgvI1c+1DFqIJORtF0fCNUp+kQHW8+NS1FdpxL6XCXiWfyBHwLXvcrjnUx69iSQldKkwxOdopvPWfqb4xV94PZhf4q9AD/BxwMKpfCzm8KfAGTLlAJ4ReOc8y+KZz7/peJBSsBSoAw2Jo8DiAXm0rPyTL4NaPRZuoKTi33yysQUCq35oWeic7/SBMClD//2eMhjvkv8IH4q3mkoVFnBp0YOCS6KvJBFOJVlo21yTYDmxnZ1d0Dy06UYcGKx2wv1Qc7lUiDLTzmQPsK54tWMlGnxavpxl75O0oDCD+NSDBtGBafkx6lU/0zKWQYoU0Y9EpxIAY18MxJ8p1xACYGZNfIWg/LIeiwYjg5p/C/OFtLha5kMYPymPuj36OvQTe1fpSly6HzvJ8Dvsm3fbKj8DYRVt4bl8oFW/EtBWDrNm4bMJCSulAGBaMfo44EQPnNK/iyKN1LphrLxXBXVkEadboyQdt4MzMmdBoYGJI7suxoArY2kokFBuAK0vyaoPEZSS1IDyy1lqwJFRXUVZ8sWAXn584yFBuLWMvTkQJ0AwSK/UvECZwdBBHGf3n4memGJL4oMF8kW7luOaCaVH3i57LtnZ7zge58cowf26omUINN/tSXKRw/RJsu+w4laNKbNe2Kap4ytn+IyOeA+WkQQzm43Hi1riueYJBJ0alxSEssCfT/9N2MGRv95l10ZT3zms+Phj3tylimTHAGUlTD3XzR6QLyxnFQ8+4+2EcuK6s48t9+R+OpyaILIn5uVsq6ig77cL4JKls37FehfCTWwOgGwOgHwQMPqBMDRAAVL7r5PADQ/A0hv4EafTwkIpHsJAYqtbt0pCdyl6s8iKz/69dLRlkPH6GDBmWINfjl1YPofbUMbo+/k8xQh8QHEwxWfTFcDAhyfAbSZ7siINVA0YlppdHnyeREc4ZGwQCeuvz077sxtaY18mgmypMASJPI8tHdPfP3zn6pIXRIuIF3xLbw3j/UPI5L3hxeV8ziggScfjwGinUoClKirpy82n3Kay1mnbVYd+a1fu9bbsVt4R1e8JMzb+5Se+iQ27/KNHzhIgE8uJxzDkIP3+HoAmiYz9LMamNs4oV9IqJd5DeidrIjLg63nA+s3xpolXwHAKBsbGY0dd9zh/Fl1R5+wPAoneBbm+MIAA7mMS7cJKJMyMK8o0KLnsvXa2+91P8HqNXH1x7oD73B39/dEV3eXjXQMNYzTrAaVHRoXOLwucS2gWDFIiw+8q0g0ykV+gD8bp3jgyMMSMUDbfIje7JTwo9xI8fDqO+VySxLVSj/rogkPPJNxq2Blg1IuZcdpaE+F+4omMjo7MXzFCyYMeK1A6MA/39IRE+MTLitKjkG4vOPHyhD0yysziWAiQZgxzjm4rrNLRreM9ik+Z8crB5SfGOBWuTDQKSPlbmcCQmnZF9ClNBzix8RQF3Y1uxbkhFAyovwlK5PCB7/bkS3RBm7OKWCnAu/H29ieFcZiHMNz5cfkATh4nYBPJDLR48kD1U++gkEYPBcPhINdFt3deSAhskAJmK8qu1aop+RjZbzDW9e9fOXBZEZ5/1/ZBl+R4BwK0uVWU/ypn9bgSARievKJeq3KRgZbL7wketesVTi5tcYVD3tEnPmgi6OHr2hUQIjzF77MMfGxBXsplLhNULkhsIIS0ohTKZNZ7MyjAP1zfgIu/UizcFh1rN+H3v7mZScALnvEd8TDHvcU84As0tHedKUfIB73+a8BZGGFXXFNixJWcy/GgT843G55dEiSD+9KO8vaElQRbLzo6mJWfr7oHzaRd58Y4eKyG4yb9kfNIJ+JgH7L5SGK0hR/ylfnNXcYk2lEE7eKlxdHsBJfngHdFwPNmKDR8RSgQjSUfhc4bxdBhS+NUG4TeQNfBaZBLushQ4wbfuFV+flwwiy96wWcBcwv+qoa7iN4uAIkz9SnGDP3R4LjNIx5gWgDfT32irmRtLr1fS1RKRvVnvGWUEB5FKWqLlOYeS/JrfC6RKxDZTgtRx9+quJlD3kjbBlsx4Ssz5osVmWsFaIJ9QwUbxH9yxFcjy9IOdFNlS6zXBJpESgy+VSGMHLsPOs80uPo/j3xN6/9tXjvu94tsaKvluSVPkAdKhN/PvtFjYk2SB87S6dNuNKDnSpCHpkA4Dqn/p/X02ivjM0NGdY/2iSSzeMckij89NEAdDGGb958QvzEb78+zr/8SnzlRLN+5FWHBpsZW4Qi84GojG3ZodJrcIQ8LQPZBoiXcUv9Ao06ruAIOaz4fdR8Cr4qDv+XYDkuWCkHvgLwwbf/fR7qe38Q/w+G1QmAbw6sTgAcDe7nBMAtvAJwcK87TToZdwT1zuEoAlniE4drKtRKWyUnnL6KUCtDCsiJgYS2oc3Rd/K5RFgW6ECzr1OaCieGxux09X76ko6wDlkE/kGAFDSl+9rnPhkTo8POrkJ3DMi0aAy77ro1xkcOVf7LQCGlQlzw2/sYGdJR13ne1d2tS6UlHItYSNRoWbLv6u6Nix7ybTaAj1Z3CSDOuinQ3dcfJ51+DiNk4nTeLXFo373xupfzGcAxGzy8709dYwCXrbAYrBhHmF2oj+097dHb02tDl2+g5+qu4mW2ElfeSScLjCMGbgZqjK35GFyzPtauXU/mhsYEwOho7Lz7Tm855+DAjnnlLVq9iiOgLEk3CqrSKQNMaj7/RwDGIYa0B3rhJBQaWiQfKWRKLyOxo6fbExbIW2dnJxgTwJk5OK0nAJwHaVNpLp/388SG/Dn4sMgvEwAAOPx+vwzXDnX+0EL7YXWaNkJp+L4429HBDU3gIwDlxSciKw5KTn7Grhiuol1aUpv6Ak90CCeG9AwH87V1eseAqZef6y6xu+4w8uEx5WEipq2v1+2G1RYmLLo486G93Tz0FlvFscHsjJMPGO48U16LsOoFXlMPU+JDu0jyFwFQvJiAUXiepC+DXXzwSpnc3Jx4J7lxodpED5MwIpwdBqz8i4iYFh0iRJ65U4LsCGJyCT6XHSLgOSx59eGGQuJPUQoxyW24izbKp6hZNvpSQM+802/jU/hMimhmkqLwifgcYphyQOVgsGYdMgGQzOGqepISCw1tbR3x7J/51Tj1vIudJ8AVfhHbSapkBjGz3kaBxU8VEKei3ThqaRJvKqRc04LmWQH6txQfr88UTyucKtvhlrn44Nv+cdkJgMsf+R3x8Mc+2fmC2vlzT1rd8FwUVySuQCNnXagTIrrvQ4AEpDf/FWYjm/qiDFU67swb/pTEhj1X8d8TglgMoKouDUB+BWBZ5I8H+LiAB3rsWQVVN05TxXO75JqPgkzjvojqIH6VxrznPi/pKeDeaTCO+PkdbQHGvy7wjmvlW0FBIrmUq8gxVOxrhBfwowIJLkH11wEaCbnIzxMB4uUSNIrWpKTR59agPqYVUgrQSy71q4PT0ZZMC/KwFPvxQ6EBSDk2Rh4W0bAoi3Jfi5BeywQshSqK8cmVFA8ULC4P/xbnUNpYA4rxXZUdWGz4634FOmuxEmo4jsinDiXPAplFAtVay29s/7541xt/J/71He+Mg+NT7jcB4lBW2j6Jmqv/ETMY//J2LqKD7sIr/7ryzGo+r2yRlr6kjKe5e4vaZ1zI/ppenfjOx3khmxr7lObUsx8UL/3V18RJZ5wlvaiv0TSWgv2FmnaARlGRmbTVn4EVkBQZr9dvmQQ7QoYBLpV3oz7xq+EHZz3rOtRyacCivI8BK7XJ4rt6BsDqBMADDasTAEcDBmS5+/MKwKFD+9T4UbyzEygOYfSKHkYZPyu52cjdudBZ1wS2ka4oV0uEuTyxJX50dCza+9ZG54ZTFI/4VSjpGzETTwG6s327d8QNX/h0xlscnFDQVLeNq24mx4ZTUddzgZJTHVyGCuhv6+QZ6ggELmf+Re/AmlizYXOdLQ0ian1zA8BfVk0JZks8ynTv4BCEgHxxdg3alNDEUe8MFJkhuHr7B5KmCjJF9WwiFmGsgTisoEZo7WZ4/974g5f/aEyO8o4eXqhxsiNFDyThMC4Bb+vXaNzR0+GtzfCTurO8GFQm0W0DWIN5vq8pX9GeK7ELMbh2XQwNrbU/AD6Mz9GR4dh5153e7j07Ph2t7NoX2gWP/nnYXcqhDGsVxsP5QruUBhTZNLKZPABQKljRZWU2P2sIHWlwtLMa3dkmQ3JOhjhFppAt0d3frbBu8Smf+c4tjgkD0pMjdbAgA9bvesuAnJmaEn6+jiCnMrtunL7Vkwv+eoHo9RZ30lCl8EbUzNhQV1wl4ZndCbzOj8LjyTAZzv6kHJMpzGHI6sRA5nvKGKnQgoF96NCYwmTAK6/Oni6/Z81K/Nw87/iLVtFE7UBbruSrzF0d5hVfFECJ4rUFaAUnuEkA3RSFdkVc7ssKT2uLBjVMN8UhDbtA6Bsofpuu3u0hJPOkU7i3xEsemFxiYgA5Iq0nFxA6xWttb4lOhbWIl9OwkGIoF7Z7MrHQpbpk18S08GP4s/OhS+XmnWzKiOO8AXZbANQY9Qh97huoA8kSxQA5/MKf7/iTF+XiUEF/PlGgENWr/nuiRklMd8oikzTEKK8icOigT/tXuX7oZ38zTn/QRZJJEhFb/Lf86bEyzs1gBdofL+HDZykQrCIcFRJzgvs3ElT5LYcX8cjmSlzxQxck8oMr7ACgz3okEwB65NyI0oc6KxxlWgJZ+1wzzClEV4MPuodMah/ZBxG/TJUA+wr9VTLIyQDyJA0Xh3DlWfHl4V1MCid9gcOqnwINfMT1jf6quPwvXa8nGkoyrsRXPNtBOPmx6ks8ytGIWwPygGSkqjGsyiH+oKAPUvIV0xIfWQIHrgEkriWCt16RVYLi6yjkU6uj7MuEK8W8EbcOyQvFUvvwc+VXeFquacRVICJrTysC9IDQWRwHEI1iIUuHqZgjoIkoZVPPdUJ45Ln46RkOJRcSsryA/PhrBjWgGGhFht2+ueZlERyRfBl8QNPYbkbgruG7nFAUqCUtNBksnPitnLa04Yb86BH+kqTOl+MG8ChZ+fQl+D/5138Y73vHP8V1t++2nJhGhdHHM+6V82coCH1npxiq0SJ1DeFjTO8QWibO4IPHd6UBf9mNV+QQfQD6s01pfJC/v36h+M2xBhqrsin9xi0nxWO/+/vjCd//7Bhau9b46lBxJtug6EP0fC96QGUal6RaludLZdY8Tx4VaNSzM8BD/7gtz1y5VPir2McFzVzuOxQa6+W60xMAb7Ju9K0GqxMA3xxYnQA4GuQIfr93ANQ7mjq4UUsjsZKjODZS9IxBQOfbaPRKzsoZyjKrgJ4NJR6GGXGMXumF59Zt2+LrX78+kyms6rcSFBWMdNArQVlxWQQVGeTFYS5Nj2OAUKHwl3L0Da6Nsx58hctWaC6QRlI+E9v3uslP1aTn2vWb4qQzztR94vP/6n4RrMBvoyfvWr6LoChppdMHiFoGhxocl2JQhxWyBIb374nfe/kLY1wGOKuv6MlE19BpAwzZ4P1rOEQ/xrfQeU+bVWOMfAZeioXhmCuzIkEefMt9lvfSFeb30AUYUIOD62JgoPkZwDIBMKL8d9x+u2ftF2bmpBBo0If/IJfLT+SRAANMN/rDYJjiBHqoUHyCyaMDWhXPq7hY1cQgCWMxzxrE2eIt+04xKUH4cMCu3l6QOj6vPMwKd/eA/CogDwxCwjs62xVn2gbk3KyMZPHOEyHKRxwxvXySaH5uJg4zaSBe5bkDrOwzKLR5NcMUiLi+rjygLxUX2hPb89t8PgCGvqxglaVdYTJ+ldb1oOdD+w+qHCqD0vb2dEd/H5MYh2Nyatb86+jqIovEKX/rhzJYebedryIwWQLPaM986558c3UUJQu+QQ8mIv2Q/uS84g6Ddc9hirMqP/0DfOTTfeRPPmzRF5ESbSYvOmJS/AIBCpwrSHhsVItHnE8wr2chUhQMdpQ42KO0fB1B/nyRYkZh3umh+66erpAUxpQi8pk+Xo2gPumfkCPo4ZUAbxnVMzwDJWVw/gL8Afdp8kNe8IMGysXkB3xjAgAZ99kB4iVxmbTpUPzsY+FjezzvVb8ZZ1xwCdXr/BtAFKDuqTafRlvK76L4xwEFZYGkowkr4SztqBGm8nzg7ewA+FLlUYHSMwHwiO98spkGp5CMei7O0h6JrU5D9lPVc8mseuSS+BY7x9MNF6hX9dnwNc1cueFPLncMcF/5KdEy8xErAq/lZB5KpD9O/QbK1mavoCchWU5oqeIAzk8ZE0RZuK8DpJY6YJUS6UtjjTafE1yIn9sYeUBHDXgyDq5qpzJlGnwwVIUtBqCySGZxL2cDXYiXTtJ4F4K8jiZzhEHXSuFLoU7WckA4uBwPvCb2SLC/2lsBJtiylptQf7KMkaR6Xg6OFrYcuD64qfi23Hjb5Hny6f7AUcfx+wCFFjN4kYAcBSxw/quAxHqqkcQunZXQVRzypFYjjctzOA7eflN8/K9eG+/4yGdi98FxeWs8EJ/YDedo8LeBl/YHnqxl+lfGPTDRZvDL/lsyo8w8rioBfTSTCIxroAUf1WUdkiseoofhBT6TlnGMMESsp7c/zr7wkth04inx/Ff+cnQy9teAieVSMHhAep48EaD+ARyGJW2wDinjR/rbR/9Ml9KlDJOJgw08Es94K3/w1aLcbwDvfQX3BcqfHQAfWp0AOCasTgAcP6xOABwNGAxRQO/jBMC2G6/NQwB1X0QPZbsMptmVYBSo09U/K8wSUk8A6Eosd/Jkr8ZvpTyTOpyen06bjtFKvOCWm2+Jr133Nd8n+sSVzy3+DBYrb02KmuAOhmv1nzimBYtU0NXdF1c86vFW4jEoSjmSpjKgFLzVlXKoA6WsGE99NcMTo7+6y9hKTzyAfPHgwl3xp1eu7gTNOyduQN2/AJysx1kOlI4odPjHAgaMGrjsS/yWwnIDFHBo/9547ctfGGPDw9EmRBihjGkzMqqMl2cGX/nZ6MEIVZ/G6uf0rIxbh4m/qpPWztbo6x9UMbIs02NjPtW9zRM3KX8DCu/vG/AzwAQAhtXoyEjcffttFvcu+fV0yLifERLJSxq+KAHzuZKrK9+SFxXeAcCiARmyatfb2+1XFWxwy3hjezYr0UpmQ66rv08yJNp5313P0I7rGxqI7u4e839hYS6mx6dk4M9E76AUAwpPgXSZnaFBsGKvvBXuFWTlP6P2Sbi3OSuK5V7xUGhsT4iZkxo00UEwaG2MEi6HukN521p4v1EGpSK1yUinzU1NywCV5duucrG1nlV7qKEddfd2xciBEfnN26juUd/Q3cXH10QnZZb6TD2REXzjoEHK0tHX5cm8mZlp84JOgHro7u+P6akJT9h4twfyrvLw6UjevW9XPTI5gAGeSlqurqCMZQ8gZY3XIvTcIXoOc8il0iP7rR09MTY+Hi3K1+1LdDRW1UVjR/VaBkwzf1o7Ynxy0pN+lJd8qBtW5TkYEGWyU+VlxwBiwo6UuSl2AIg24ScN9IN/RjyEhk7xZl5CwgFSs5If6sh9ohz8TmOjxXTQL2JApdzJCSdx3RcqHH7nTgz1nbyuoji8pvGiX/7dOOuiS9wcC0+OBm6WlcFpmeHq/ytDxk6woisgbbkvgN+xcJlPKuwHVtgBcEU1AVDHzdQKT0fSUc9NfIIJ8naIM+Ih4xTjJ9NRO0krTwVI43QFHFiLpVvSg4v6KsGSFEOVxYrQVkW0cq/ElCplHsQZ5uwEfArQdUUaEOuPfpL+L79Dz4SV8ND+wWMEOVHEzxMA4K7wciG+ZUwO+Sp5Ab5VJK52SycAjJ78iocAFDWhM2/5q72cXox/35u2lQHMRws/Gpg88q/guGSRCLQj32d814WgjqsOJRxoxmn6JaR8FbnIZ2BpvISkXf+UoMhpJSBZ6TVYaVxdCRr4VoD7iq8Jwmsal6Qv9HIRr1biYwH3e7rCfcfk3zIkl2yMVpGK3E2PHIyv/vmvxbZbb4m3feZ6jXm5K49qYnI1DXSl4Iq/5D4naT2IayhotYHP6wC0LXpRzuWhHTHhDR76afroWSYGNC54QlmQE14KV1uhnLTFDuFzG1M6j4GKB81Mblx81UOkEw7Fj/3K70T/unXGUQeXLcnMqzys7yapwl+VuyDlWqvfRl9SwVLeN2ULtzgs86uQVmHwoEA9dtP3+IH0x5KF5doeOwA+xBkAqxMAR4XVCYDjh9UJgKMBiq/cfZ0AuOmGL8fwwb3qHFESEL4UQN6Rcp+ibhSm0zn6cyrkg6/iksYDpgZj4hTRbQzhXJTOyo7i0ykypB7YfyD23HtvtHUPROfQRst86URQjs++6DIZLf3OfynQFzrmkrB6H4nCjeHuKJW/oUpTBpUCPGW0vFscWkEDDyXWgyKhbFlPYqa3CrU/D0s6deBYHamBghCtGiiPhCrc/3B6XjIoAOR8pO9SqNO3cmxiHdq/L17/yp+MsdFhz3p7PJMszLCqK8fndyGdLfi8q4cxOi/mcOgaZwDkwK3BWfXb1tUe/UP5igMG+PjwWHR0yZir3rWHbwP9a6OvTzJQQX0HwPbb7zAvu9RpdkqmJjm9X/mw4uzBW4aujWINPrxD381hg0prJVxEoiAPdLNtXnKN0Sb8GJs+Sb6ik5V+yjIlI3ZOxmLu8miJ/jV90dPLQW0oFQsxNTYZMzIo+5adAFhQuTpkGE9pIMToXIhpT0iIT7xbbgIUTYYmSVFYTI9o4D1+tpoTMC//GeHqFtMxJME7K2uWfRWcqs+2+KmpPPV/QXwgPiv3ZdWeckxPzbgld8lopixManAuAPm2ie8YtyhLOBQtWkFHX7ee5+zHyjxxqZuu/p6YkrHfxmGDfP1AsfGfHpuwkdPe2aVyzMfwodEY6OlV1YiPU5OKUylatD/FYxKJYwb5ITwTwnlYBr2KJ5AvWy/0wCF/PLfJ+OcgQnYk8NypcnFuwMzcbPQwKSM/17FkALrBk1vuVZrSb+n+8Kz4J36I8T6g0GxWXPjBRBATKDOSX3D5s45Ox0SHZAdjXj58qpC6YreBJwbgn2VJdCt//KCa/Okn3UeKIKqcVx1e+OrfiTMvvMQ0O2LpwHgGyiNQRTEcYxKgSm0o/U2JW2BpP0T4UjxLweHi4UpnAFz5yEfHw7/zSUfghuvuHfGuLivBcvQ20Ik/lpPloIreSFXduMp94790MnRcRw5IwPZpsH8ZQDbcHSsOnKIKINFGGImrOgG4K6jIn7KD23IpJIRTzhLHUPHfeHWVCDoi96RlAgA+kM64CBBw8atIuvM9eHRDO6+iOHLDWGx4Csp9YTCIF4VX/oLjkY/7A80cmmDeHCW/4u/dQxSWe19IU0IL5hqW+m0t47xdLA/QkHKb/5qLAIuhGJLwrmGkuX9Ovzocj8F+LKO/DseDbzlAMtIYVQkXlYsyrIyzyJyblKK1yKOQe7R0BsVz7VC3emTMv/cLH47tH3lb3LFrb/zzp78e0+rDhchx6Wt97z/Vhe6ZSCaQsYietVNjHlNAM3omf2SBvhUdM+OCgnEgnbpjFdet2PGbfYzaM2OEORPeJefS8K+KQn/do3HsR//vL8ejnvY9Tus4FTiaPBoYa4HEbXQPipDGfvWMv5i4Ul1aHpZDWgd5U2bzq4pTbz+lnCW1y17dHw1WyG1ZWK7+2QHw4dUJgGPC6gTA8UO23lV4QMEdhBw6ebrscOfVwaN45FpbrZHrgohiJKD0Yqh0y7jqleHRpStGCx20u0h6ZKXzlqoKSLth3bo4/0Hnx4MvuyIu//bH2V12zWPtLnnEo6NXxiGKNsr9Usd2aT65tpx/CXOnymCQWSZU5C/XszXimRdOfoQrwImxxlH5HYmuGRme1d3xgeK5IwfPcm7x7XIUAMeXG7GKa4IHkMoxsPpecTBM52UkcXL9yMh4jI9OyRCdi2nV7zTboGX0sgWbLd1snQf8Tn/BxUAloG55HzoPRaMo5MNKKXGILn41yrcERCq4uMFYn5iakrymfLEFfkYGNjP+DPatQoI8cm9ZVX4YzN0yHHPAz3pB4W7TKA3WQqMNceHlKY03F0NAGkwI3cmztBcCM7xA4WkqLuahaHAa4+YqXOwI0DM86BZPWAGERhvHStraylkGMsCFu0uibf1SxUVRgfe8v89KNXlAVSo8arXiIe9Csgo/MSbDWv6QRHuFflb+/X4/ExPiG5/aY/tDh3iFSW+Mrgy15lIueUKnvLip+oDknScmFIGo2Xbl1B+ohKKL1x6URIgy1kJOiszOxzTv+1N9Ki/9z6wUBuJ09XbH0Jq+6B3okeuLvqFBn5eAnFimVLfwb878I0/JkxjG6j0r/pxVYGNeBFE9pryhIMkpvlf453gto6oLgimAbuAjdQWejs4uv3pAGNtU2S0EvXZClvJYAXUrBRccVkqFnykn+JYHVeWEwCKlD+2aR7sargbU/Krw0p80khUn/xJmmavRVg+rg/255uOy4HRHiyAo+dVdrmjTChb8abw20Q9F6RYjLGnqwKOd5CtljTZROfEwr/V4zbwr8VUEXcFljMQrd2I94ccAWG5Ks5vxfYONpR7tqXwdOfGnzKtNKMw0ccXfhFZ08sOf9HjX6Gmq6lVCg8osWfVrCaan4CWxIzSj1oH+DdzOSEBaXI3eBiElTg3wWdFVcrXILRdviQPqaY4FjXLV4mZdlpA6ZqA81/LgWv3oL/OHt57lONOGF4RotfB/qfFfoVAfrH9utxm+khF3LMDIK+5oYDmiDrm6jvDknrDK1WW5Cj/CUV66Jwm+X12RVzrCmsATxWNHCxPKFhf/k4ccvIIHvlbxV3IkNv+5FaH7b/hC7PrkO9VuOb+GnWj5updX6MUHT5Ypj9Ivl1cCGNcyLoVNGhqyK4AHhNEvMNmQB9KqrVivqMaxylH3js+44fIRkMEKStDVh/OqP58YG4kvfuojyasquADPkAFr/KxrIctfCNE47n6GtIpUqSuZmep0ubpP418JGvW2GBo+5AVRQIWnXpfmu4lOV8+JWHVnnaRyJd3xuBXhyGKtwircb6h3b6vwAEFRmEqH6s4ge9KGHwYLcTqlBHdLueZK26aDxvE+snUJUiteC4q3V2SlNMsQwMIizIaPFGsMNxxbtnKnQaZWb+Jnm0zgoSNfoQM8HkgFqQIRbPqQopU6JrIhClnqtu5WBOFbpERCK3iWTUnEJc6nSNWerTVyfywQbsc7nrj3DeqdeuNONzYaXW8y4FSP0xoYOWWbb8/7Mz0Y9kREOdI1lbPkAjibz4Srclz31SBCcVznuKOUCRSJxtuzJyc5hI/t73N+txsjoxv5UziD90BXW6zraYs+BXRJCcCo7qm+M45CMy0jNL8VzGQEygOjNbZwGtIYgFkkxcOwE+YW4ojvuvPPEeQabNM1fdLgdxjxqvIBfF4QBYpdNTheDfCJ/8qHHRPTMspHVa7RqbkYm541PRMyloen8Z+PyTmVW368vjA8MR3j09MxiUEvvP7snerHJ/hXkzHwCqUHvGNT097ZkAccqpzKD/6RjrpllZ5v2LtAogcFKPuBUkCCaFwqjxWrLBOh8APD1yvm9CEKNwtoy25YOMVVOC8pTAjn+KzoWmiPwx1dwcYJdkn4YEDhcf8iukgD0F/ldvwiT0x0zMSs6JmTAsS008z8rPgyI4VMacWj0fEJK14sMrEzg2IknhbX6ZzK7k9GEp8JgTkmFvIshunpmViQBTvXqnphu49kvaO3O1q7OqNN147+zmhhN4lkh2bMjpf2zvZo9clUMoA7eP0B3iFDC54E4G0KKHf/Vq6UR+l9JoA8F7mqOVgphJc4P1dtpwalDQH18KXxlkIjXuWOAOFcaSUUQLZKGZt5VTjxg3SVkwPawJKOX7lvOkaL4piMYrTBMYlgf9UVjn7EfQllVrxFUGjgIpcKdeXVuNIum89Hg6RfTsLj+HWcBYmuhaYyEcCVMY0qhH3K0uNLrSnkvW4kLrrXwxJw6YhYges4fY3DN5WM4HEEBpKvUHeUobjlYHlf0mU92/G81NXDV3I0RPK105/kB3BY3i6CBm6VhbNjvNNJHt55ozTlUDf3VbVnHDiX+jWd+mNwyVF7dSC/gs+ThKLRrsa3RfxLAvP+GNBIcwywDlQEphIe9xUWGK6KZAHTH/0Hw1MRriXOaQA/K04NIAcjdl7+OHbLZdkUyOtLupqPKiRx7UgnR7riqL38FXxVHLnZidE4cNOXNdZMKftW6ZPSHSrZZEIZpDm2qH2rnEwKMF1vUXFm2W9zTyy8LNtyPp9G4wrTrRTTE7W6Mh4l7ai1jFcwK5/NVt3jgyyQTwMaBcypIvRXDarJtnq8CsCzIhBYRTBPIb6AiDBKlz1dg7BlAH4mn2tQ8cA0C5DXQmbdFVn2M9eaWwzgqVxJbC4dr0s6VmEVHihAqlbhAQYrNGr8dKIo/nSQXvVVg8cvlfk0djDeWV3F8HAnUvUN3HM+APaRZ2/dodBJgUR/7jwqADd5KC86YitIeGfUBqRSrKucostJ8VviWmTULciYW+QY/GpQ8qacmRM4oSFdZm7vRWB6lnEFPOjo2SuClLfyB7IPLohFPB7qsRvKQ3FOV/3Ms6Y7FpDG4LxoGnJlBPboQEDlv6iAxb/udyTUaWkMGuIhBgx598oQGupuj14ZPl3iI1vxezrhMXHFE2lVGJQoZ0qas/fGl7ihz4MdPz9XGR8LFI+ZfcscxprywohjBRtD1rIpOjnlnne8QYsRmafpz0qeZXQr/uSsjGcmMWRsTivd2KQMaBncvDYwJQMyucP/lJMyeeUyOCz/0zYKLxtKdpENT3ApvVxZuc744ofpmfdzV2eb+MnyvuglLRNnUmRQwMDNDhdOt6d9ukYVp1cG6NrB7ujt7ojB/v4YHByKNUNDsXagLwb6umPNYK/v1w32xZqB3hgc6PbkncsDPVawsm3zHuWUrONZ0TsnXkyLl570o1xZTJU9J0CoKqiiLKUNAKlUkUJ++AOOm+WFb06nR3CwQ4BwsdSHNHF2gM95aIcffPKvxQcUMjkCG9itUBR9dhSQvqzsEMF9VuW880By0SZDnInMialprzSxqo9hDwHQy06BLsXh1RJWjjqZHRKVTMRAK1tJPZFR5VHasHe36NF9iPKDBgx/Xono5ODL3i5/aSHPtYAWyarKQVnoRHyOQFHSJaep7OGEHLXWHQ0U4CpQPg2oaClgmVzGFajfL4KChyuPxKviLpcia3B5IBnUwzmMKV6NYEKG57oDR1VKO/JZ6pC84pjQkQRULnFwtgsOI9A0KfNGeu6r5+yzHGwe+56qVP/Ar/7t/mOB8VWsAj+TvkKTuCs0oPOYQn0qRfY++LtVRJsQpJxmEo+tOD2xM8JiQOBSkD/vE1veSJloDfbDkRb/CrfB+DKg+NXx29CowPFqzwVA2eBpzS0PSm8GLXHLgVEozMzAiaGmDcaKc+gS1ifSmY6SrLrikCFkoS5jfIUi5aTp8EOe6vGactaERj6igfyhw/TYSd5UnoaRthws42/e+kZX81l/VbxG2HJgtijc8tSEeh2WO65N34xTXAOcZ4Wvli/eKp54wrgKbTQS6kEX2opcmsBObSA+jrRLi5wTNLjKo8TVb2LPzhi57XrVssY3xenu6go+y1ok1BMYXPWPtsFkqf35Bx1qxIxTPtjPckgNJjBJiBgBGPNZdtVjTV5zL5b8q0rXiGLkfLGF0TXLmPHhvTVf8QIUN33ly3H9Fz/n+CXPAs6pmc2i+wJ1Ph0hPzyWel6K3CB+yiGO0MfP+nUFjXZZldnxK7+6K1C/b4BpgoG4Jp5smxVjjxuE3+SAYxVW4T8O91UCV+E4gNO56VrmUPxZFdSVEZd37NhGRUdBZ2pDi26n8qOvsDKDciwlG2eliI5JijaO/olt2MTxdmHllB2w4gkHHcRSWLG7IGCJK7eipvEjU2+5kltQh1r6WStm1b2hfg/wXNyx4Djilg62KKCmA4a40y7XlaHB5wpPgfKcXFwcz5iVkR0KS6XALJQpY1yDaK40qeKODjlA8855DpYYoxzgxoFVvHWOwY0RxWvbnMbLbgErE8hSNQhgBLGSDq1WWpEfyQXbsZP6YwNpfaCe8M4dlqmBgqK8MepZ44ZG/CdlxGHITcsSGZuejzGMexn9TFRNzMiJvhnF4/14DhRiqG9r74z2ru7okHGd9IlLKh/GbvI48+fwPx74uWgN0mtlUDilqvtxR3kxGBM3hnxH9Hd3RZ8Mxl4MUhmqHR0KV/7wi2u3X69piz4xv0dX+N4pQzmNCVZHmBBTHQonhrv9VR4l9SGE4F471Be93dx3xGBfV2wY6o0ta/pjw0BPrO3viTVyg704lZ9XJMBX0ctrNeXViAb4sVk+DG7Xc0OudeXRdVImTlLZwnDnidc1fLCohGZ8bDKmJ2ZMNzs4KPuUDPdpOV5RUMeUWYLTN9w6A0HKUxtnTqBEmQZhkpXNIYgcVujXORSm4rgtpktDgLpnjZbv8yuR5Hfekwjd4ltXd2dONlSZMrnEJIIkmc7T8QCXTZA7ZPSMXFJm0cLuAvyZgGDHCbsQ6BcM7hiWg+QbmB1ZuIDSvvNhpbTHCSQ3rxI34KeS1xJX/q8EqeQnlDQ2wu1T+elfXiv+LHWOuRgcv3IN0IOi20nkk0VLHASZV9BFPN0wPgE+TO8YkDEXA352IARFqQOyES/teKT5VH7QYWOijb6S/iSHTG9Vpt9Un+rmW6EyGElSwC32mG+4CEFxxQ+iiE2STCVQmMuv/JFJx2E8gC8EEpn2Isez0xH/eOSKylabWezAuYxrEFmDRpiyo96Lo93gZ3+FVw+L6pZnObczECwBh5dr3WVwQbkoDBmyHIk/hzVeWm6Vv53LpQQVrxY5eFj4mMVZHkp45Yrh7zICBU8NigytBMsFVegzzGWocHKp+F0HqlFFrnqvChSXCfz86X5JsiOe6/kcBTgU9Z6PvVNjNruzsn+mzyUl7ClQbkHJ+JMPeWGs7qh24BX2MDHMDe2B3RyeELLAy4+CgYe2opsKja88FRliLHCb0n2zeBr3y4Ma4NjBfXFw/95MsBSW8zsaLKnrBhSZqoA715H851lsclihkonQxVlnPZTw44HSdis+V1Dq9P67zJ/7VViFBwIWS+gqPCDAKkoxShggaLDFSKs7wli151RyFGqU/VwVVVx3tuo8iSPHyiuOCmP4dPei/sBOD2z5wojRBQr4d7/B/aUQFUe/51lzOsvqaiAvd561/By36vjvo3PyqqMu+S6F5Buu8iig56WD6NFgUT0s89wAcFLm4niuXCp4Wb9HpDO4lo50EGpic7s6q+RMEs3IqB73lvQ5G9cKirGp2Ridno0phc+3yLRy3uKXfsgXRp1X66XFWWZMB8YrtBUg30yzEiB3lKG/qz02rpEB29cdQ309MSTjdU1Ptw3Zns7O6JKx28GL86IBA7pfhj1p1sifAwRZdR/s7YweGeE9fBqP9817u6Knu1u5KH9W4XWH3LMKn7qIuAgPZcylkSd6XAwpC4ps/kKffjNTMzE1Me5ye2cMk2JCi0HZwcF7TDyItxjPhHm7u9Lm6fP5WgDb9H3isfhH2xLJxkG+7MbJ+MlXX4UPefSkneokDU/lX+HnB4CLVyR4T56DAe2YaNCVyQWfz+B+QcqW4kKn5RzwNV3xow/htvFJTEGKvjyVNic9zEAbPHMy/n3+wOF8rcTnEai88IKdGZOSo+m5mSyf/OfkzHv+m8f0U9SBvZMaEUD/UmSHHsiTN8iXvZReV/cPuvcrFMoLNyX0k8x9Qr8IJI+yrpgZlDIkdr6a0MYBgh1dist0gOLKj90TROcrBMgp96RjlYszKMRyxU9nSFKXAQIqB9FLIlrBcqEW+983UFrXSYUnmWRwHwGNlePZcr4MlFRF/il23al65TRe6GrjSlevsCq/w4elxNad4yxOX3eqqho+0iOb5CsHDcUJt4ujuibMeRGi9LVirgjgWA4aaRNVDZdkK8U7ZUT+zfGByBkR/zRf0vHKUuaWcZeCipj55GMCqIqroEwQUEayqrLL8nMPCaXsHhtwjpFQ0cr/VN6F0EiPdIW3bodL3PJQ4cM1cNYzrwHexVW0J0247IdShnRP3R9FVpDXZR3y53QpP8SVd8M1eAOfKl45f+KSP/EcUVBoBSoe1sF1D446uPglkcB56GpXxa0FLwfHCE6wHFYxG/k1UyIjbhNmMo66pZzIMs9VxGNAynsT74qgOAuzM8KvcdBM19ijcfXS008RX8VjRXHeXOXw8wn+evJPfGMhyfHwdSWQd1lWqiYA8NcjNBkPlS4/T+JmNLE58+FfQ27LVZ7kx1gCZoCzAqj3D771n2Pk0AHdlbjN6iuwjBg0wOJfRc42k9nWSSjOLLLMKUDyzk6EXGWDaNFIHDhReRVotkUyO5ZrxidFM+0qrMJ/L0hpXYUHFugUMWp1xTDhSseT7w6j2CqKekJv2bd2LUWYezl/BqxKk50GCnaGY1zgrDQrBEWebVscXgY4npx7w0y6sjsG8JkmOt165wX+hlMPzUBMdqnvkqBKdF+gItfpmGDQD/yA+2TfHR8slzVejMPwvDEmr+COC0znEldB4dWKrlKSrHQpPuUcZJXah6y1R0dPp+sew7RHhlBvV0v0dStMBlRfd2es7e91/ft9efEcObBBWYZU+G/rLQeyvKYc5TuATVoLEA5AC/FswCJn8u5oVz0rDT+21rPFHjc7PRMTExMxJcOMeG3KtwN6qD/lMyfDEkObd705BZ4r79GTu41MtQHoo5ppH/PTczExMhHjo+M+CX9eBmw5HwAZ9+SE0qHkYCT683mCwxi6fOtfeXp1QrzAIGYVfGJyNobHJmJsakq0QMeM6M13/JkMGJmciv0KPzg26c/9YTxPTM7E2MR0jPEZQhnSrJZPKT2fEJxSuSemp3TNMjEZwJcSmFSY5ko5xY9pxeEVCNKz3X5aaSeYtJDxzdkCfP2Aswr8Ksd8Guq8ww1PPPknvDm5UfPjB09Q3MQTymuBRZEh3Dw9HH1d7dErOeKThMhNv1xfV04+eDJA5fdrEuIt7/NDp3EWWuAnq+lz0+Y7/Aa/D0HknrhVvZgO+TGBlc/ElcFOHDlw8+rHuPjH2QiedFA4vJpSHuxomRcvFiInKDzxQLksbdCFzOpRQuLywRfRlwcypjyguPoLGCjWaoekzndsU66znSms4RaDPyGnfqzuyhZQ0h3N1WGxP+mRxequXCsnyhsORRTPlPEmT5uuiisklD9dVUZl4PLCH7W9+pZs0Dad0uhatnDjEl/TFT4Zj3Hh9FzwKVws1xVauS95qQzQQ3wKkoy3W9TvVU7/lg2TJ6mNh0zwqrwlB1UyRJ4wRWqkVX0Bmf+xXZl64iFTVtdqsnR5R17wQOnl+N5IE5+ujbyTtzim1cxnXRuyoXim2fiartQreSXAhMVOwUe4pjzIKTVX+qTiCo1HuqpOwWsnfDjow5U4LnPBX0vfyH/JPfJlmeE+ny03CoNPvi5xxuc89dODeawrOHFZft03xliuipveR4DxVO24gFOQB/60BSFuhibwnPzTvSKnUzy5pXxt1h3lIz734NCz8VQ46j+HK0yBWd50QOPeN/p3nxwXGdUMh+ab8lIfyRT7psE+9bHqzzUO068wzjAG5tibu6foc6EU+YHFfGlIF7n8D7DTislYKsi6JXlWcXjsZNJWV3fB6o8JK7qEx3r5V9VY6a08kJrJ4Ay64+ZvSKeYchhVV6s+Q6P6K0gcCWK13WEprP5qEhMuyrT0rciVWdXwS3+w1G5Njx/sctIGvswpc+OXAyjXcpBy0HT3F8hrXoxhknKRkx9hq7AKDySsfgbwaODeQ92AOtH78hnAm2/8Shw6sFdJGRIqoLfE+T7/sUrrzmxJw6YDQQHkSlCuGqbR34irWisdTalAOt6uNRtj4ORzGp4MRssC3kt71iVAp0cneN+hnmemt88SVElaGRKAI/OiTJC5dFAoUDpmoBQVtpSi+XKMchaoauMIWCnv/yiM7N8bf/YLL42x4RG/T8+gjBFJvQ71dMmQS0P3kIxZBliJgAYCyUJ7lwfvOb71DogJvGvd1dsRXd09HrRHDoxGR3dXdHd3Cl/KYV/vmujvH/A9kO+Hd8RJJ22NH3neS5wv/E6uFWbmJcHD5CIgViZBAUJeq3RV3MXY9L8RXMNU2oWgxF8Ky/ovF7HyXDbouICUTXqWA4eaoCZVmQoFqs4DYAkljSS1OPXoRwWUC2Ev8Rs8lEfDT245fI66XP0ReblE8qPt5V1CIxp0EKyHOg1VzEb8FcAoGmn9lFC7rYPzqu4TSrpael06OtgB0na8zX1lAEHpTL7JAKm8fkN/vxQ82cvZFdTDMmWy1/0hUwmXJjseXEewZRmaHhBQHo3yHkddHA/t/x1g2Tqs0b1c+EqwNN19Flel+Y+wjPzq9N7n/I8C94UP/13gqOX/ppUnER+em9G/KhPRQX/piQtmU5aFhdi/f1884ZqHeVLYu+HUx4CC1/5IixEstdM6B6+csighzSSYaOdTsvP6cUCxP6sr8JceeFdRlZeLUKRNvdW6rH5osOxUJR/Op2n3awcRnX0D8fp//UBs2HKin5fCInlA7lCGKHvhOeGOJJ0aa7kevwauI4KrdExQNKB2a/zgI17l7yJV3nV9sK5/Lgf3T39eAhXBd910Q3zsX960+hnAY8DqZwCPH1YnAI4G93cC4IYvx8EDe7J/kvBx9WsB7rjw0pVO1j0KgfbWJX/8eaZajmA6VO8MIJ2doqhzL5MEADgJ71q7yRMA9j7aqFQ6uKNAfQIgDcP7DoW++wL1vOrpi/9KOFuZJgVqwezwgg2k5HDBo0IZIQAPKInIhyqKGfZpPdygg4HAeP3USHncMLxvT7zhZ18S48MjGlwPB59PY5ae7dVMAPh79EI6Mau6pr6VUVs3n1DrVOw8EwBaVPP+5n9Pf3cOuPMLMXpoLDr9jfcu5WTKo7d3KPo12DZAuJkA2Hrq6fGiF7+88lyF/x1And9XiXwg4L8qX+D+tsT/Sjgefv1X8nQVVmEV/nvDfe8f9u7ZHd/+0EtjbnYmOthF1dYS7IzDkOcKTox/wjhXA/3Vr8cRpmdUIHLs9AQAB5RWYVUfjK7LpIFfL1DYrPAyyUA6Xg9Dm2ICAP2yu38wXv+O5ScArIYVIM9Kh3ZAXb+1bqdndDVIrKt68mZnk4FkdcN/BchJgOphCZTXkIDFmKqnuh55f6EUoIbrrpuuX50AOA5YnQA4fijNYhW+SYCx6u2tbLmaneUFYhvvpeMgnK1p/mHY6g+jzp9qYXsVhj+drGSYVODy9lDiyw/n1wjUYZX3co0bmcdCXckRvgzY6K+ccbvTXiHycUBJf0zHj1nnavuV+cLN8YCtfBm+utiJXY1DCyvSjanMBjTul7g6U8xI+Qmht/vxSLD8vJVMzts9VXflEz/cF96t5OogSYixqRkZ+GyRnvd2albleW+cd/7Zpj42mauDuaVe8eZyAkJZNYABFj92ivjZvMw7wpKXPC+ZAMFP4YuB3Se5JfxIh39xy4XXXT3uYmf5dR51l1sVF4enH9sWS7xF/tV9E0eJgzJSwo5Oy7HdcjiK30quHnexS5qXumbZcUeWse6OlVfxLzxIZ1xcqzhHx5t+hY66W+xHnGY+GbY437qrx226I/E36WymadJb+FL1gzWX/QYu+w7fV1JdoBGnel4OCD8aLBe+1G9plHq481/kCr3VWFF7TldNPvJvCRS/5cIKHC1sOVgu+lK/ZWmxWzkzh+tfxksHLLovNyvAfS0LUE+zXD6maVlX+L/Ub7lrhawCHpfzfyBgubyWgyPiHYOW/2j4ykDCumvCkT5HPhe4v+VZKd7xpr8vsFyauh+3R3MFlt7b6V/dHyjyl31g9osL7kP1XOtH3YfKLYJCmHQHDKWiV/g8HnQFPaOzYPyzuEQ004C+QXI57tBFvWugos7/1WfxYiKvJ1i/xeguUcDPFXzE5Rb85V6exTVAum3D+AesjFVAROtw6celrgMey/gnft3ZT/EWx9V9RZT748otTgwNZFYh+Y/AA4lrFVZhBVjdAXA0wDhCIbuPOwBuuuHLMXxwr5sunaM7O12zY5WvO9N0/k5rvZHrlk7dVzqdqna4ECtnJtXpuoOXozPWs18R0JUdAEOnnOs0xwvgdv/l+yrDRUAguX+zocp7Uc+/DJiWih5FhV+UvXgdG1bCvzyClWaMm7PRS43olaE5zEUc2rs7XvsTz4+5yXG/mz6tAXqQrfztnLC+kK8DMIwqyfhUvkPf1dsdPT3VKwAa6POguJbo7O6Inr5uy5q8Y3JkItq6Wr1boEwQ9PUNRn/fUGZeAe/Ubz3tzMYOgH37dsff/OkbYnaGw+KY4miJ8bFxf9YtlY3kNQdXElYMFiYfeP+dA+46uzpTIcFfz8gUr8OQhm/n86k48PHKA8C7il1d3d7yDK0YkXl2RtatD80TQA+H13W0c8oxtGSN8X47k2C0B2ji1RoOw/Mp+06f2xAJI/30zLTacpffg4cO3s3kZHvwkT/yxUGB0NfBoXRKz3va0AMu3qOHb6lgHVZ5OkUIKyi8ZzmtNHwFgQMOlS/lUXx2Yrge5Jd42vx+JviY6HNBkGvjkT+8UJ6UFT5asdOPz+iBh10e4JmcFM/Fe5+lAF1tee4IjjSl/K4bJehy3Sz4NRHSKdRnErSrDOw+IV3yBAVwwecgdHXnzpJSN0KqeFl/8CbbR/LccgFh6WWeeOdSFlC4VR54iX4j2pLvWRbicOYCW/kpM/IAHvgLTnmZLy3iHbzv7O6RTPcLR5faRW/0Dw5Fd2+fXH909fSYx93ypw5Ji4MM8LUiz6IDWqChEJxnbLSIJ7wru+C0SZqkx/6zLjvKtuPqx0GL8IdwHGXmytcWkG1wcHhlh/LkHAN4Bq9475UtuONjo4o76e2x5AU7qQ/aRIvS9KhMjBvs1uELCnnwI7yajm7K2a5npYVeJpdJy4Qzr0NQaGgjPx+yKD+Xp/pvWtVOqFtkzec5gIeyc5q4rmWMGR+fsGyTFj/kx/wRKvhY/Kamp817+Fx4DA3QAj/gN/0LsmC5lR/sR/66urtS9kUXMsoqIXlDB3yDbOSXtkM/ggc1p4zdtt2HKD/3i7onXkkPDZQX4Do9kW2VM02YZKcuGI+pY84EoW1zxoh5p3C3KfglfLyaAZ/MD+HFr7untyFL5NsuOea8EveBKsvhOfUVXeKx7mkA8A2a6L94oN0VOSTMOJQPtBqv8kv6xQvHpRzqKxWZfsA4KI9oR9agie3d+e46LGqJGZWVHOCz65a60TOSR34cwgkffBaN8qZti/KYmpyMbvcDpT8Hp+rHMg0N6U+e1GOH6ib7F+VLHSku93a6d1uAl/pxrohProdIOSQTWeuS/IC79OPuZ52+kkn96MvpE70rTrxo1DNxoEvl5zwWZAU++d13xYNv1AVxiUffSV2SXn/Zz+jn9qC4yHkBygiP6beRReQMP8qzIFJJR5siD2ifmU55gkbOwnE+Spd9n8qj/JXEON1+1S6oK2i1dCsS6fhc8MzMlOSI9/wlC6qnWekOo4f2K7HuOe9mcjQmxibcp5B+fGJcaaZVf9Nxwoknxw+95OWW49wBcEklY9nGxDTzlS/9sEgE7+APYZJi84kwcUttkTEL+cpxmrygkzZBYWir7A5IPnD4rmRYz9QBn8hFBrpU58Tfes758ct//qZYs26DcCSPFwE8RQaWDRQ4SP8y6+UBNorndSDJSmAVtMrSeS+KuxjP8cNRMjwOaOwAUF3fbxL+h8LqDoBvDqxOABwN1Enh7s8ZAAf271YbRVkGB9uo6EgZasvgxcDLzGqGAVQEg2jjgX8IL7OOSoEYN1b71aF6Veww31dPJYOOumvt5ujbWp0BUAzpek+3pC2433SnXQCPvORNgSUJjweO1sMeFer5LgcVXtEN6e6gfVP8eVweh7mY7K6AeEvoXMZrWShZFD5zPWaZm+FMALzmJ54XMxNjeXK66nOIb6hr4KXGp2dQnqXQ6JnVf6CzV8aOjEn8POi6g5NC19MefQO9FlmMw8nRCX9DPZWMVMB7e5kAGDSeAksnAHbuvDt+4ad/PCbHx60owFfyQTkBx7SUe/zn1CZQyKxsKg+UA+7xQynkHtwQR/0UxSzjIruUMBUflCQbC6KTdJQPWcaRD5FID16UmZR16Ss20hQsnnOFBscTfYS1MDFD+2XgVxvskDJuZU9GGPFQvHlua1M5MEgqBQ3lGqUFw65XBiQKGoooeEs5COcZRRmFN2VBZVI8FD3qB8XTbdLGfyrH8NIGv4B8SNtdKePTszLoZPRZkRVvKCO8g8ZilPP5QJRJeAAdLo8MKBRw6sZ8U2pkKNMlzdBLP8MEAGV0vVjpFtXwqKIHwAAiDXVDX9XZyRccDhs/xjl5Z7zkH4CxgNEMD6ALhPAvjZqsG/o/6h+jqkwSEZe88lUVJkxo02amaUYuMBp7ZOjy3C2jnwkA+sOBwTUyuvqUR0f0Dw1FT19/9A0O+RyM3v4BO/pLykUa6O7o7BINabyRDYZQ8jnr1LQLMFDSIGVSLWWFsiC1AGnhNbJLuFAYB3UDQuKCD+MR/NMy0GwQ6H5O9UzZZ8TPecWfmZ6UATcZXeINPANvp+SgVeWi/Bhl8Ke9ozsNIn9NQnyV3DMhkMZrtk+3I9gvmSf/MqEBERzwSP2r8KpLyibemg+qM/04UJE6bVcfxOQi7XxBabiCYlayQBnAhyEJPy0f0K1ytmt8pFzwCh5T1/AQugoNNnYElmfw0YbpC+ChwkmDPKLkQmuuPDb5Sjxw8/oTZZOn45f0PNO/cG1Te+dwToxwHyrpfoezIph0wLifc/7QW+icmlS/KbzUl40wxZmamrT8uR8QT9PIp46zbbWrbpissSGsdlBkCNkibw4NRU4W9QNuG6RXu6MPUflcN/JIg5X2Id6AyKxLnOCmvLR3cPAMvWVSpFU4mRhCzqxz0H+o7EkT90wqh/scv0IGTuoZQirZdn3rB0/wd4iuOeHCRA19vuKorJSFiZcyoZi0iM+K70+AVvE7VWeULQ3ErH/43ulJp2wXyAMTGMSDzw1Zc34ZHx6VZ/rJGfVVfG3GMkLfLdoh2HTR3lRsT1Z6rEj5pSwYqMS1vIonnZwfAr80hnOwK/UFT8kHPqRcii6VzbykHMrD/Zri4uexWveUEPphruVceebOveQFkxN8wcT9IzTAO6UnDu24r7dbZaX81G+OcxRqjv5dcXETo8MxPy2Df2oipmTs8yWAmcnxGDlwQLI7qTRMLI7F5MR4jI+OxIL6mHPOPCOe90u/7/6QCYBrrr7E4xG8x1Hn1AV+lAn+8OlCPagctF14w0QfbY8xgElClU9X80E+iuLy5wSAeOJyZVnMc+GiHwEXCx30nC/99d+La57y3ZlwBYAeZ1DAupZv5LhJ+twH1ONV4HIsgYVl4tWhqHXAEfn/F8DqBMDqBMADDYwKq/DNAHqXw3RKaQQBdCI+eM1KQoee6QBRjhlkUfkZnOhg3aXaL4dfumYulSDj5Q5JuITHA5EGFSu1/BROx8p3WO1Uyz7xWkkcVjlUMa7gbzj3itW1bEOyK373wdUBY+y4nYg6moMBItyPZEPHr/z8nV0reoRntKXOio6yKIB3AwinLnAF1wrOCcnbxaxulpZ5WSBhcVIcNBgvaCBsk9Ld19cnC1+KpAzSls6e6JBSySpSR3unDPc+h2OYYFy64M4ulQ4MXImNrqKPU3sVmHXrfwnHQ5/iYCCi0KEIkBolBgWIlSGAQRblFYULxWVOigyKEkoycQkvyhWynPGlKOiZrwdAm3FKoUTR7ZRRhuKDckbY5OS0notxnoqGjQIreBiQUtqtUDF5lsod8XDgQ+EgbYbJ+JpmhY3yzHg8QEmFZ3mGAoZIrup5i6SuyAjKOitQGAHQivIPTsJw+MEnDLdSFgx/Vp5tCFppo21z8v207+EVxhL1Al/BR1riYpD1dMnI1b2VJZWlXWX1yprYgj+ThRhe0A0GcGe5MTZzazzlol9h9whXcGOoYaBY0Ufm4KFkvNBog14EsfqeRmO76wRjn1W/ujLOTgLqG4B2nJVfEYmxI+5QhVaqMYCs3Ivf8IdnGi3P4CqyA118FYArcpbGTxoDGDSeHFDFccXowNBP47/Hfm0YA2IqdObkxWFPYB08sE8GYBrZMJF3WePwrGRwXHycctjYCKvvM4qTq5HQg0GD0k89svJJHeeEG5/qVF0qL1oSskHdMnlE/sRDvqFjWrykn6BfwnCBt3Q8tCFknfJZRlVmdi30qm17R0M/Oxo4zLDddQsN8AqjblLGqY0s1ZeCxFMmuphIEP3iHzQTj0O6KCoG/eE5yQnPkiGJvso5Zzo5HBSjnclt3s3tUPnoN2wkKU6r4s9MTMsw5VOSHFBKP0N7kwI/XR1aqDLDA8oGjayko+BjpPFMO2HMQ3bhK6ubNnTEH1Z4MYwsG6pzt58uJkDALfmCnxOTlnVoysnEBPxow1yR+yKbGFcAhpz7JxnetFvqgQkEVsnBNaX65koahLXQn1ukU45aONpcf/QDvaofJpmYPPKhjAqgHLQvJg2Jj0wVo7L0QwATt/CK8k+oPLRR8qC/hO4iB3zJgvqARvhHfPdrwukvXYg+6gVZRqaQOxxpyZ92T77EYYWYeiEMnFkmjEkm2th1kZMIfJYUmUYe4TfswB8apmemsm6oF7XrLnYuKB/Xo+IiZ7PKH2MU2jvEcz5D534KSWOMVFmJ082EkvpgRbV8dKrPYIcHHv7iixwr+eCnLYG/8JEJ36Q/y0iZoZOJHWSCPho9y7srlSU8g0bLlnk6F2Nj4432Sv+Lc/9t+WECir5vuiob/VpOSpIvfuTDBI0n2UQ/+gGTOvQXbo/qlwsugDJMiYfoGd5donxVja4P6Hc7FJ3UEzJH38OXWHhnHjcvIxtC6J/YOUSdH55VuxafptS/jMmgd3nMI8bdXu8UktBGh/rENslPu/SI/qG1sW79hti8eUusX7smBtXHwDuAOutTnaoCkgfKD42T/hr5hvc54SW+Uo+i1a8oKhbty3KrNKBDZpTU7cXAPRddkXHzRfdgBkyD46ZeSznsWdIvA1kfTcjHKoHaQ9H5VtLd/sPwAKB4YOAoTFqFVbiPQF+0Cg84oISrodLrVz0uHRadpjsqehN50+HiNHR4xYX7BQ26TBKoB5bdrY6WcIWV75djlDFopLEPJuXF4Ku4VkpKfvwUwR3lYfn7GykMbChm6fyCV77k1XDuQJdzy3Sqx3Skg06cJ0MeKCe+iQfmGTyliP5/dGjwxvTAHNdU5Zf+x4HGUOdJExLX8YHiSktH+UbB65SR3wFNUtZRlKGVFSyUD+oapY1vnmMUoTxSFOI0r1m3+Vkv4bF/losH+x0HkIatwCiwxVBLf1bnZODKILRxLIPSW5Ttn0Yt8oeCg0KNgsVKA2HUEQoofqyoEwcjBJpQqohPepQZr/AKJ88Y+Tj828UfDJA5FDLaRlUersVgtAIsuYBu7imMjXIZntDCd84X3A5YlWmNvr4Bx+uSsoThLq3INKZymDsbRqRskSdlpnzEt8wpX/ND/hhmvE6AHworNBCPCRGUs4ZiKJz0C9QheWQ5MeTzNQLyoYzgVQDVJr9510e2T3iEMi5DmMCqrlOGW5wXacHlfCVPXv2WbGBgI14jYxNCg9HVZRqybip6xXsMFOqDK4bw1IQUWSl47Cgo+ElT0oGD/AquUt/wHNpYaQQ3/pQXWthR0NqKbOQ29w49U8eFv8Tr6e2xrCEvbPN33p34SdmVoksYhhw0wA/aB2k5IMnyVJ1SPXLoUIyODHuL/djoqAzPMSnbKOXIOYq76kvPrPySFjMTbtK+Z2UUYEhgXNgw0T15oOxTGTNKCx4mP1x3yJvKqUQ2fOZmmVCZ8YoNq5QAK6HQa17JuEq+YZj1xLiMBnZlMMEBHvJSD2O+dEupx6CBfgxwaJiY0P3cpPghfouX8JNJAHiShhKTV7lThPYHEE59YSybZ5I3ZA0lnjKkcZhGKqt+fF3EswecWKLywxfoMO0y7OiLeJ2G8qDIwwvuyWd8fDwNJPmXrey0AZ7hB3Emx/nsJ/4zXrmkJ6c/zO3mOVkArYU2ysO10I+BAT1F9ojPM/EpAzzIibFs2xmXCS3GEEmJ4mVeKhMHqWJAQa/anLfDKy6yjIFvuUbWhMeTTvohLPATHJNT4+K7ylPxn4kZeIvBSTpogl4m+8CVZaEvoy0l3ygDZcu6y0kCgPomLkC7ouzuB5Q/+eHAg+tV2yEuK/ZMJpTyQyx4SD8yMtrIz3x0HTAhmhM4ilJNZqVhy6QA8YnLK2jgxp/+ybSpLO7XXCf0Y/naCfIOj5msYnUdMsADTeCClqwb+ohsC/hxTR4lfeQHrTho84Sc8pZpbTqhj8kFjViWaU8EVLtXeiVrhDOxDE7kLttHTmLSR+GP3NOPmzbKIwdtTODRtlOWiJd1Tvnx88QAgiCac6KWSQ71d4rHBB105C6AOdGi8U01wcq/243jC7fiIjtMUg4f2u8+o119JH3JwuHZmKEvUnoMdyaD6AeYjEQ34JOr7tPVf2P0D63bEO0qU29/n8a1vli7dm2sX78+uqs+CKBeHnvRWbGGg4P1bH0SV1nprSqLQfTw8w4a2/HwwQGmu1FXbvdOoTEurzCK8BynKIp4gB9h0uOcJ8hwRFgBlJyMrWuVaDnmyQ95gdaVky8LxnkMIE6JZ944//8ER5nM7yXuPpZxFVbhWFCa6io8gKBhzYpkB50yg5scM/l0WgwY7r7US+IAN3rfVK7q3DwwkI6BTR0/vp6VlaMzdTo8FUY4V6NQ59roveTAXn6LgLQ4ddylI2UgakChZ0my4wbSMSg8wG7Xztviz17/0njDbz83PvHBN8eB/Ttj/74dsX/vztinK+/JNaCUUcBhNLB/amos9u3ZIcPgQI1GhjaB/rGKuF849+1Lt5ercDsP3U9NjzdwGur0uULkCrLKJQubz37CU8rSghQlafJxeEZOVxQKK2pVnVjBo95V5171rmRJUmVcGFOpHFYyJgXI7wUDljeRdbQ6XBKGWM5J2bDyg2LoVTmUMSnQyKQcskeejqO4KJ4oVShGKJDIIvFS3nO12asIKpsVRbm2FhTGfA8TZRk8uFTUc0ILKKsz8KQozQA0AJlH89k7F3Rf/HXjlUy27mIcouzCT9pDi/AtKBpP5IsWk4pt0tIrw9P+gkIX3/anHKkMJh/YQkoYBi3+THBwRcnBqCCMeNBWjDTC4RfOSiTGmCD7BRlTGvRJR3zzkjYugC6JhUBGqHhDn1B4BZSykx8yIzR+L5uKxWggLnlzpX+hPF7hUj2TJh1lZWdDt/yhmdUq8Uj1lUZDxoPuUhb4QxjlQSnkmTiUK6sijUfTB73IqfKhPKQreKgPJm4waP0+rHCwGwbDS4UAkdLMy1DuleHcaVyl/NCDYpyTTBPKUm1G+XrllHDJ2djomFfo2QXQDj0o2Sj/4sPYGGFKPzVhWmE5hgyr6Kwi0++itM/hJ8V+GqNCVxGvPCTDwgFu+M8qd4M/4i2rpaWM8MX1SB0qDJ7096fhTz13qFwYoBiDlIW4kgDzEYOIVWD4gz/GwNwccjDr1wjgEfwgHfKesppyCv40fjBm1AKUL/QQByBMXgb8bcQqnrfJT0mm52aYJyPUjrZUVsvhD+WbpPzKnzYO8MkvwjESMH7hMw4aXRb9mAj1+8HiJ2GUq7R14kGTV52hQzwp/gCyQFkKQANyjz/3pLVc6YoRiIE2NTHZoBeetnAwLnKiX2nvpCGcyXcmZVjtp/C86oAs2sh03lWd0l662oUr+wr82cWAUcgqL6vV8J0+lHJglMJ3tpxTLxjApa2DD6B+oAEgjGfopLykhU8AuEpZoQmAB8QvE6eEF0OeNpr55IQJ9015qfobFSR5nBNb5Af/Cn7LquIRh7qhXigXftQdPODZlS+aC91MEEBnkTmAZyb0kIciI7nDLOkgeRrXwqXI1F3ZWcPOo1JnhT+kZTIWWqELPGVlH+MegBfwBccEQ5Ylt8Hz2sesZJ1JPuLjz24J0sMz/dc98pF+OXGQ/HYfofvcRRExMT6eMqA+hDDKYmN4HrpULqXN9/Tpk2Y8MdAiPh1Wm2ZCgHsmKOnr3QcJNzJM+6edMRkq4v2efWt7rv4PrlkXvf2D0T846L7TEyxMJFdAm9u6aU1sXjMAOfaxjkG+0AefDXowS5vPsJix02l0dT+iJ+gyD0Ub5eOVRhZq4BUi4KrDSXz4IhP9wXmXXhEXXnG10y/KpgaLdFLywhjmCqH1sOOE5fI4GiyKn93eN9cdtUz3r8yrsArLQVvb6Zf8cnW/CkcALU1OHdsrf/jpnrU9Hji4b7cVSNLSd5T+o9zT+TYf/OSOXD2nO9D8VWG6aZdjAoGO1QYYYe6FsxNkiEaNalNP2dYlRWVwfYP043L/w6C3b1D8HY97d94a//7xt8WnPvKW+PiH/jE+8ZE3x6c//BYpoGMxMrovdmy/KUZG9sWGTSeLv+Kaygr3bt/21fjAu/8yPvup/+cB7+67boq777wxRg7tj42bT4nh4b3xV3/0c/HOt7w+PvHBf4qPvP/N8bEPvjk+rvuPfvAffcDjxMRwbL/rRqW9OdP7Xk54eO7p7jedR/C5dPBykxNj8dl/e5cVLxtDUmJau6SISAmywiCji0GZZxQLBv/chporYygi4EHRbpWQoCiVbDAKEZSiYCNHnR3dUnR417oJKG9DUhauuPKhfh4dHYmPfOh9VkYIQ7HCcHae5CdEbANHTo0fRZdc9cyqIH4YvUAxcjAmURYpg5VG65QoGrklmjxs9EihoUxuA3KUERqKApz3abiiYKBwEw9lkbzKFcDffFWeRRHOsohXikN+0IkSmopzGkiUA5pY0StKJXGKsovCySoONACkIQygrNAPj/EnfTHOwQ/uVJWSPuIkf3JXAfG54sdqGauU1KnrVck4yAleolSDsyh1WTeSE/lNTU9W+dBnsIKcdHnlkvIJKB91RRro5dyBlJU01MEHvZS7TUozDoMchZcIWQ9ZN8SjLLjCEwCjg/IYh/BSB9DuySnKbfltTlwQF6MEwzf5mTjz1YBcKWfXAvlTFnaKeOuogMPxnJeUfsrCyjRaG4o7ecMDFHXCXY/6wTtW5Ci3FXm1N6GWXKVCDy+h3TQoHgYA/kwuUDfFiMaP9LmjBdlhlTEnbnxGBHHEY+J58smyRrmVmQCZtazBG8Vlkgw+kB7DhR0Q3KejTMgkdSPaVTB2CZGP5Zm2o2uWBd7RblxAjx3Ugbwb9FEu/JImk2PgOctHm4IHOXmFI53lT3jYHYJyzg4JViZpz5TNMmleYlDMWw7NS3l2qm5oE3xeDD7ChcMyBtjVkDubiJOTQQWKUen+rgL4CZT+gHCMUK4YkNlmiJNtFnzQg0HiVVQbdcgu5Z+zAYc8kAZegQeakTVkC3C7kfyQH/wpuwUA4mQ89dMy7NjW3qGyeiIEWVO+Ni51tfEi0uAVFGabxhjMdgXO0g8Apb0D0DchvtOvIzvQyT28I04xwjBuoYV8El+25zIBCFC30Ewa8iAMyHBkhN0JmS7zoa+jvOAlvNk2mvWV7RacBQgnL8KyTBmnPIO/3BOXtkCZPHExI7zKi9d0CpC28LO9Q/WsEYg6pF3jR/3npEDuSPEYqDSe3pH1iWFvY1jyhzzOcY6Sipx4aDsqn2RFHtluVJe0Y/IQSY7Laj3y7F1AsIuGoPSTU+xioe/OV5F4PQBaoMv1rfxJm/2M6ko/81h1SbtHNr3Vf3rc7ZpXJXwAI3WjeNkGNJZVdc1rAhjE1L93psjfMqV75CzHf7UR9X0DvT1x5mUPs0zOzUzFzZ/6QAxLlnbsPSQ+gb6SF5XH/NB97gxQ3dOeqTJjzyt5IVfEoRzUeDm/CDIpH2NMI4l4aNmYyzGDXXff+X3Piksf/m0EZhwgRaPhaiH3G1SEJs77A7X0BcUinP8Jbnj/3rjzxuvch32rweYtJ/ocgOOB0YnJeN1b30fHI76JcbhVWBZWDwE8GqgDw93XQwBvvfGrcejAXt3RFfJrAvd0fjb4dbVBL0dnbQVKVzpOa1BElmPocm9c0uJ8jw+dbw5wPLat3RSdJ5ztpP9boTTnO++4Pv74d58vw/2AlC4pQ3jqXytnFmhARpEZGFwf51zwkFi34aT4jic8R4NWW9xy4xfj0x99W1x37aesfOTgdziGhjbG+Rc91KzecfctsWv7LRpIUSST/Qx2VlpdB0kHq6usjBLGQEldtckYf+6Lfy0e9sjvir6+QdcFE0IcftbXtwYqDYf274nXvOz5cejQQSu9DOodHMzl9yVJxZCqfCQLVu6klPT0YfhgKKBIolDIsO9h1p9VWYhCQcsVSmSjcdKwKOvnEMD+AeMsgCK89dQz40UvyUMA79m5I37x//64JwBQclEKUcxQNoriSPlRqouhguKA4kS8srLEM2kI42rlRgqNFUWRSVmK4YxShrKWSiXGwozLz+ou+aBoFzzUF0qrJ0iEi6YCbpRhaCUe+UALdPCMbpZKZirqhOGfCnsayCUdaQDLhfIDJ35pEFHWLBN5AqWMGM1AHoaXCrsNaZUD2spqKEYr+ZKGeADPxCmTB5QrlW34kzzBr/AagB5vXUUOyF9hkA5+eAZOTxrKkZa8wIk//UxZFUNBw8/+LksagEwQQLv5QX0pDXWUq55pLBQjqNBEGQoPwcEEBtuFeQ+aeBBYjHbi4KCv8LBbCirp4DNlB1e0QhdnMjB5JXmTn9uZeMuZGKZbBILHE1WK38P79OwMUF2YD0rDTgZwQmmHaGfyCH/Xla7E596HPmZxTItlaxY5E12Kh1IOz1LWMK6Sv7RdvuRBmbyzQPEKH5r1U+SoWf40zJryDhAHoxC+EKfINW0Y0igT/hxead6LTTYWdO/D5ERzqSPOjaD+eBfaky+iA9mmDMgPdZYTVtUYUtGUBksyAoOKuLny2ywLcTC6i1EsL8fB2SAxb3IlnnSUJ+u1Mhz0nH5ZxwB4Cr8wSgnn/XNWntnaXqfJBp7ww2OMEHYeZX+RBzfmt82zD3U6/ZnXluU0uvFnLKY8ZUcAO6vIn7yzH8h2CcCvOiAfpDUe6lV5ptGfW9+RMcuxAFyuO6xIxWdSDaLoy6A/X+GAhuQJOKHDciva/c6+4iaPUjZYNYc/hMPDUi/EQY5SVugHMhy5yPaVkxVl1R284Ccv8ifvJh3klf0bcuoJR4VRnuR51o0ZLCiHHiJ4rMQTlzqhbpjsgkbyJA/oNugGfrOqn3JJ35h9MgBv8YMe96tq9ZSFVXXvOFNe5qPog97DC3mQInWRq9DQLoMcfuje9QxuBcAr73QRgJ9T+7uqL+1QXmgq8gKN0O++kF0d9MEqH3oC5fREAXH041wD9A3wQyvAfakb8HhsV1xom53NMypc38oXw58WXyam2CHDxAETEeikAK8vUZ450e+zMxSfsX96csL7A+dmJqNN8Q+P7I+1/b3x7c9+mfuxydFD8a+/8TK/EvY3H/58DI9PerKVMlN3nkjQPQskSSGY+cFpqFIZFc9jRPUrXw4o+hAxiUd7Uilcb8gRu6ng1zNf9LJ4xgtfqvJmv7cKR4e7b74hPv6ON6lOF/dB3wqwegjgNwdWdwAcFTxsMHLepx0A+/ff21iJswAK6CYZ7OxFxy8/D9aVbGJYti4QmM9EptN3/sQnoTpl38uXR4KzUy7phK+7N9oH1vPwvx4GhtbG1Q9/mrfasUVuZPiQGAIvxCOULN2ylW/n3dvitluui8984h3x0Q/8Q3zps++Tgb+t4nFl9KhP5TTuXTtvje133hIH9u3XoI2SYSZbQTO/KyeRkIPpDMoo2BosFVdBGhQjbrnhi3HLTV+KwaH1sWbdpnj/u/8q3vr3r/X90Nr13pbHCb0ffe87Y2RkXEaq1QAPjBz8Qx5tOAZSOZQGgHCUzDwoy9lnmMuh4VaDuD+hhVKsdHrMezkUou4uFLUmkHZo7eIdAO9/37/6HklDcQEv8VDGUmlLxQwZBLeVKYVbXms0kR6Foqn0VcocVaN2gR8rhCgJBUcaDUkr4XWFFMDfeaoCUK5SoUZhyXuAcBQ18HH1PUqj+IECzz1bywtOt0PFBUhbFHXSQTN+PJcrNJgHukdxw7iH1xzQiGLHwXXwzatMNHD9UQ4MVPICLytMPOMPTfIWn/L8A/Ig30IT9BTelXvzTgqoT9/Ws9+xpqwVXUInvjYnGaAXWbfyDs2iDcUSI9Er88KXjkGBeoYvadAxg4LRDV3ggWbiFD4U/NQz/tBoQ1xGv40NxSONJz0F0ERaAJ46rKp3aDGvzLtcBeT8B9eH8oB3GPCAZUxEury6UjZ4WPhNfZtmxWVlja3WlCkNM9Hie8ka5REuHDR4Jd04mJjJVyxQ+FHuc8I2J3egxe2j4jt46QyUVP5s3S/b3FOGcMWwxpEWV+SU8YVVe2jHH8MG+oEsP9dczYVPljVotvGGPKt+RR9xXX7zK/NlNVpR1R+yM02ypv6H+MQtfARvmcSBHgw7+AQvMEzBR9ndRitji3vkjPjUe+LJNqfojgN+5CgNtaw36CpGIkB82jm0ui4plwwXVmjJ0++Sg1NxwIn8cHgnfEKuqCsm+pCFsnJNHrxLnTxKw6nQl20Omcl2tcCqpEwVAP9SN1l32ZdAW+EN1yLDljHl5zpwmPpwt4FMU+oQOaSPME8VRp/Maihtl7S8ekKdYAADljnxCDz4UwfwwrIjoxTeUd8cdsgzMg4u45URhjyTKX0w/IcffhaN9Jlp9Kdh68ki55Pl5wqd8JrnzFvtRTiyr0lewOvSD5Q6ZEIi06RxSnmSPyqn0uAHjTPT0Jz9sid0hBcCmTB03YhGygte0kMP4ZS1GOVeaeenMiboXvGZMMQ/6w/jU/Ws8TrrFllWGy19qWhwPwDd8FB8R9Zks1o8aTvID3QQ5vozfdlnlHKTT+LNuMTBj11D7CQwLcLD+CwMIpXKQIZnvJLv+EorKl0n7g+4wjfLdI6R2aYkx+BRP4v+w/hX+o5Cm89NkFzx6tHhqbHoVhs57eKHuLzsALjl0+9XPJVP5bl15z73YbmIgAwkN9Gn4COeyWdRh1jJC9lznThJ9hMuA7yr0me8rDfC2K1AIPdPe+4L4tSz7tsnq7+VYXUHwOoOgAcaaJmr8ACDhisPutlxCiSADCxwGx879Yw5UKtz1tWKDRqMoAwsXHHuOHFVOg5SmVV8tovOYKSqw/Wp3gqnf00s//uBLyAMrd8YP/i8X4oXvfz18ewX/UY88tHfpwETo0YGhBjBIMWVWf39u3fHvj27Y3RkzIMlSgzBVA2r9oxT8Jttjh2dUgR0hfezs2z95X1YlHbqACUqjf6ZaQZwDf5SLubmWqTESfGZijh0cDi+8vl/j9959QviDa/52fjER94fN1//tXj/u/9ORvZw8H4yWwE7Olqjp1sDdRcrmKmMZv2rvkXTYRn8HAYJoRiW/ra3i6RwEeLBVXl7YJUMQBj+eS+HHEKslAe26h4bZMj1yGAXWhQ7lA/oKcou9wDKMegIB0qcXEFIJZXdBSgkRdlmBYjVfpQIZBeFw4a5riigAKRSd9ZVdT83S3nAn/nQXljV5D1Jl11/bLtE6UBpSiUsjdTR0VHTWbaC++AyKUFWXJWvjTjFJT5KFeDJBMJVBgx00gNOr2dkBqMbg5XyqChWYCGSvDkcjLJiDJf2T1q3YcUBH7hRSFESccnn3A0BlAMSwUeZCOd+ZGS4wW+Uu9zGnAqrMCkfeAkfWFHOCRJkhXJCOzIktMYNDXwuD8WeOme1FYOAuiEvcRpmOD2rn6QnHWXhWuhLpThlhHv8Mfzxo8y0s+IIIw6r7JQRuSAur77AL/IhHa+5LChvjIuGASCKSj606cIT8sA5P/0oO1fe5cfgQxknnzROMYRSofZqr+JiNea7vjMx5S8cyDhQfqTj3f+CH+MJOoxXcWZU93zHv4V2JV6xC+mwt/0mb1OG0ojBTyiMA1rAA04KRTyMeeqIOgDwo3zEJS2ArNEokufwHjmiXaSsY8AQldjgh99ZZuUjQO5w4EXJZ4X08OHZmJwYVVoOQuRrBlNqVzIoVDcjwyPeSUBepo/MBNAGftodbRGjFbmB58SFBhtQCgOy7Fk/TCgAlIU0lKUcmomgcc3VQO7pR5hIY3xkm/i0r7yrr9KrfPCGiQ3x2RNUc371i4MXZ2fyM2jFeBoZHjYvoR3jB79y73KJRvott23lUeqwOPgL7wDS8QwPcIQzyUwanumH0vjOvrzIKWHUhONQN9StnikPn/LFURa/p+6VXL6UoLqRTPHZSCanXW+KNzJ8UDwlNQY8E2DZn3lCUrKY/Zp4q3T0txJB8wrbjrjQCg3IuaTTkxI+G0A8Z/WY1zHQR/wVBV3xR7IwSG38I3uqU/o9dBeMWmQNP/LKT9jN+zwKG/jiBztQ2MZf+hlW8+nDOCiSU/q9i0G0MwamoZ+8hm5qHFotK2zHVxe40CKeqs7pz6lnt1MJJfmxu4e4wARfm0AulR6eQyt1RpnocwizIa08oQt/T3aJZnAmH5BvyQ0TFOofGZfGxyaEi+38yFlOAlL+kUPDjXu+2+/zn3Tfpr6nRfLFdX6eNiM5lUOWsx7c1Zo2y4ZxZJ/HBEKRS485laxxxTF20IdyUCp9NnLA+SHsgPI4I1nh/IrC1wKUj1X/bffs0YPGYB/4KRmVaIlUeUF3poEW5AR545f6KfKowMOqY4jn1n2AYnDYruIxRlN/ysy4efefZ+ijX0GuVmEVVuG/Bhb3CKvwgIDGdHeugDu/CqRyeDDAEMvP1qgjxykORj1boxg47dSzZievHlZhVBSdMAOEBzkGY3XIXlGgMwav86p64m8RoNQqfZyy9UFxzWO/P77/Ob8Qr37tu+M5P/Y7cdo5l0ZLe24D3HjS6eIxg7wGPRn0C/MoJvl8mNV3GxoyIGZkpMmwh+dtbShHKFiZE4Od9GQpMqyUHY71m7bG1jMuFD4prNLZCGfbsycMZqQYTnKi73R84gPvjttuut51fdvNX4vfffUPx6te9qR47a88JzpjNtYN9UV/d352DiXL7/V2y1iVUhSdUkB13y2/HimHIaWHQRbgUENkCEAp5d3nNsUvXw/ASG3HqJJxzbWsdh0L2A5pI1SSWZR38uG+yB0KLrKNjGK8E4bcsuKAso2cAlxt3IMHo1Xp8MORFr6msZPvgYKHMK9QuR2kkYfxZIUHnChrKG0YGlLCulU2lDhoQykhfww1DlUDN6dEo6BCA3GQB/MNmihLla6sXHSqLjDyyQ0e+s7KC9/2zrMBaGXUFavH2TCz9XmlR2W0QcZzVVYeCl8oT5YkwwtvuYdOFFN4yTN5DcuAmZPiOjg4ZJ6VT8053MIJ35SP6yZXzykjkyxWDuU/i+KsK4Yu5YUgtrWzNRdDC8OLK+/UklaUgVX8y1dA6IegkbSZHllPngNZLoylXA1EHh0fXlG2Kh33KP2UkS38U+JJGqrNPk0ENO7BB47Moy0uvviyuPTSKxyGgzb3fMrTBooMApRn+kTycv+p9kIe8I6JNZ/4T5loRyoDK3J8JQBjK1eNZZApPFfr1CfrCjBph9HCyjv8Q2aYZELWKAs0sIMG44O8yJ+rV14F8AgHMLlQ6pf8AMuBfjZKlA4elfhczVPFEeEN/BjKrCB6dZDUCsYA9WfIwKX4xKWuqFeuBeAJ+VvuBWJ7HDx4wEZWf3+PyjkRk+MjwsekivDTBkreit+tvmZdX3f0qr8puACMPOgtBj/xAdoi5OfEDjLLlX6Ato3xz5kDHFInfuuZCZsyaQN+eM6OLAW5jLQ16tFtV1fw53PWPWmoGyac4B1y588zQoTA8lHx0f2u0jG5CI+IAz5o5x55LOmggz6NiQ4AQ6aUHVykESbTAQ2u14om7ukHDLonr8IfaMGPeMgYeVg2oE/4+ZoFkw2DQwOu9zEZoexqYSKgVWMVkyAYlHy1QdnZiVOeCGDygD4V4x78viIf4iP581lI6p+6AbJdK4x+UPLIifTIrNuC2AAOfoQxXuSEQMbFiMZwxKCGB0WHQWa4KjV37tfob3r7u1wuDkyEHoS4TPRwzytvAz2dsaZHY5iCqWPqE1xZ322u176uthhUOTBSO9o6YYvppl7pvKEZviE/jFO0EfcBCnOZ9GOiIic8Mh8btAQK3IbgnfjQ09XtbfeSYBv5k+MTMTE2rnbTq5qPGBtRPzDLeQApx+KKeEn9pNyaf6KfQ0kpR+kH6JP1z86yIVrYrYOMwzX4SVzuwQE+jwHyyMl3+tncceV+XzhyPCDuEoAfKt/OfcOuFsrKhBs8KWXOCXLlrfT0neRLGLLiMOK506EYyFLWs+NU9ViJlOUs5SbiIY/+zrjwioc431VYhVX4r4HVVwCOCvROdG738RWAffdqQBvXXXby7uXoHOWsRLjjTmh0zFWYO1SBlRgZH3ToObPuLt9xwFMAX/6h/EFra3dftA2ts6fDvsWAb2gPDKyNE7aeHVc99MkxtHaDFdru7sG4d9cu8VOKzJQGRQ1gXay2aHCbRwFgMJRyiQHP+M+Ai66DQmLOLrTG1Y94nHcQsCIDd7eedm5sOeH0uOPWW7L+JCcM2Bpzq7rMa6cnEqREKg9m88fGhqX8HJCSMB6buwajDRrIlPRSdss30a0oKD20sJ7cJs1lXoPqgpRUBlOMXuh2XCk9SqD8UDZUBgZypWXHQEuL4gn4/BqfvKsD8jW0Zu2iVwA++fEPWqmwrJEHpVU+afikbKJs5GpQbiPlmkqHFBQZYRhu3/39z4rLrnxIXHjRpXHRJZfHpZdfFRdfeqW3cl2uwf+Sy66Miy+5QmFXxCXyv/Syq+K88x/scOKf/+CL447bthm3lWrahHgCHVYk5DwRIUZbIXSdMQmR2/QJR4ljlRmFtuApaTEIbJRQU/BKLMyJjQSXR3mSlnRcWfEED3xjQqPUMXEJJz/TKVqANFzEQT0TTr4kMu0V3mI8FTxceSYi99BY/AEMQ9KzXRTRhRbyxfBC2UNmUdbMMxkpKGUovGmoMNmRky+kw0gzzyr60T25egJJbQTjK3capLFFOsBx5Aoudm14gkHKMW0jd6pkGSkLjnjkQ3ksM8qMLfvs5ihgnKKTlS7iQSN4iM/99z3jB+PSSy6Lr99wXUPmAPgBfUwY6clfZcj2AC+ZFMn8ebYyrfis3gH207N/4ieyTTjstqxlpGwTwmHDT2EcKmjcVVvxZJSUdWQUvtGmwUdYkTUbFyjY5KmyYvy6zVA++ns5ygUfyinlhPFceE/7wqAkrGxHJoyJB0YTDGvkGBrTwM12g/GGrIGL/HPFGJlvTgzAT8a5xF22udMvMgkiXLrnEFCMhDV9PXHqujWwOw7K+PHEnHmScgGfdUnDRjyFPnZoMGlm+VW/TF6ecBI9ljWlAZ8nUUQTdMLDUmdeAVZ0/LwrooKsr9JumpMbnoDiWeVh8o7n0g8YlG58bExxs32p93a/WwC88AE+lzqgbPAAPIQXGSS925F47zBMQTIX2OhXXB5Jny05obQhZK3UTZFX+GO6uJcffRv38BOjHV7AN08eCD91zFc9kJGkQSaowqhjJk35ige73TCqkXnqVRcb0Kw8d7TnWS3kQdk41A128EoD/hh07L5wnvpRRvwpKP0I/RyiVz6nl5OJtDlku6rD+VnfQyMTE8iHdxmpP81dGCmLxJ2cmDCOkwb7Y31fX4yxk0C4wcdOA/jBpA08P3nNgCcJ9o+M+asn4Mm6IU++wtAeJw0NxnoZ6dPCk9+1b/HOHwA+A+QL35j8Q+6orGm1RfcRuqdOkE3qg7gzs1PKJ/tW2gj86WayQmk9aeK2Ax71A2on0AQ95IcDr/NSFE9CyYGXnQU8M+HLqyzw2fJBXSsd98mHZj+Af4451I3w4SeZmJ8cjS71U6dedJX5ySsA2/79Q+LDbHxx213eReovAFBnSkN/AT1uJSo0bRuEOSEimV1gcpGwzNPRuNWPuhA1vicN3IROAH1rQXV+sfSNhzz28SRYheOE1VcAVl8BeKAhW+UqPODgWVQ1VAZkG4Z02nVwJ5uC6at6Ww+eElobD5XMOq06WH8/VY4KK+kA+k/63zn94zUA8qXDbcZYGZw2b/9XAZ/rGT6wOzq7e+NR3/mseNbzfzXu2Xl3XHrlt8czf+gVMpq6NGgvaOBPY5mhSowzHxk70dExwgeHTtB9diK8EnDpVY/y56D4njzV+bUvfyE+9N53WBEh7WH5s/1/bia5iu7MKpmVb4WxuNHWgfGMQg3vZfwpn0lWcWTce4siKxBCPsOWXClZKFooSFNKMKW4RLUi0qhg0S8SkY2GH8XRM3gOH+aTc0xKpBwdCSlXBZAtKxWSWxSJOSncbCPlc4Aoz1awJZ9cLY+Ky2fMUNxQyK3oCh3vJT7u8d8VT/6u74knP/V74km6PuFJT48nPPnp8cSnfHc8/klP8/0TnrLY77ue/n3xJMXn+XFPeIq3gxeaUD6gCQUKQ8r+VkykaKnOi0GQCnKuDpVXC6ALf/ygD6Wpr7fPYeDGUAZPyYP07IJAUSONt14qT95nxSCmbur5EA8F3rwT7kIzfOKK4QNe/OuTAzyjyHFPvALQizFNHsTJuqwOiFKeGK/0KNBbwkpZvQouqcaQpt6ZGMDlyiMrs+BWvyQ+YICTf1FIAeIhc/iRd7mSNzRypazkWcoIU1ORx2BM+Stl5z7zTn8UUIx/4g4OrVEd50qrnejjmnRleugDoKEi0at3pU4nJnNHBPmhnM+q7aDI+nN9qhtWlTlvg2eXTX42vMVu0vNMXaNYIVfUM1vOwUNdYYyWlW/X89S0DRPw0b9TbrZOw3cmD9hhwOQMhzURh1U+Vgy5t0FB9cuh1LN6irw4f+FHzorcWdYk38gO9BY+kh/8B3g2T8WblJ9WpR+Xf35TX75ZbtW5pFwVkEYJ8WEm+ZAn8uexSn4Yy4Tj4A154UdcrtS1T/tWWYGcZBDPlCeTo3yhhd0D9GnjY6PmpXKS3GDMUieUR7ItQ5AzCfLb+bn6SX7gox4BWAV95A1tNloVDk3Ud9al6JA/4Y26lJ9fO9EV47XZbpjwyr4N8lkJ7+nqpRQyJtuiUwYy8cwH4lCfU5O+py9mFwi0lNdV8CMv51fh5fwfdmex8g6/qYP21g5dxXuHZ90B5AN9XJFzt5OqLA7TMzSX8ru8uidv/Cgr5cTfsijnVzfkh/FIGnhIvuCamZ2wfFKuicmxmFQ9sePCZy1IPKgrJlnwoxz0QeDtRA4rWWPiCtlgsobXLiyDLXPqQ9UXLSCbk+ojmeTAmJ8xXnYlUMdTyg/8fCkBwxK6KDdjIfzidZyUD3iZEyLwj3wpCGVWZMszE24T45PmD/z3JLqAMaHwp+765TfUw46V9jhxqN/GPGMiE3ikd7tn1wp49IxewOdDacfIO+/pB5PpKqtqQvROioejog38yAF9zbQnW+lH+NRk9g9ZZ/Qbjd1dOWj7E3/0FfRR1F0a+3pWXA4BRL54PaLIRspa8g08+FEXPCM3xHM/iGwKD+2V+srt9ktA8UeqSVCMf+iBLk9IyA8O2PiXHCFDLCr4UEDJNOHIMzck9Y38y8/pqTP+JGvoWTwCGzdviSc96zlOqCSrsAqr8F8EdM2r8AADSgcDFv2dDQt1wF6l1SDiwZMOVZ0sHTDdqIH4dIga1FDYGEC4Gg+Ovlbx3SlXjg7Vfar8/Z4ZCqBxqm/V5VgucVZOaf4nuwIoXrzL+qXPvDd23PUNDYIzMTCwPjo7euNLn/1Y/MNfvlYDPZ/OaY2xMYw8DXBiAAN8vk8pbOLHuRdcHS94+a9HT2++y80gxyAOe+dl4E9PsM1WCtMcg10qKBzohLrS2akBV7g8GdMmv46Ijm7h7+RwKBRFKKX+MK5MtlcyWFHmRP++vp5ciWlFVtpc5xMafMfk5phF8LZCqtr/FM6kQmUkio7m6yPITuJHaeD5SMgBuw4olABKQ3knlxis0KBoYIAgM+xQgQbklEkOImEcQ1N3N+8jkqolfvWXfi5e9pLnxite9vz4mZ98QeVeGD/10ufZ/cxPvTBeIb+fVjiO55/8sR+JV/7MT/h9VxShQjv5ofhBC0BZCUPx8cSI/LzqJ+WUFIRZ4VLbQClCAWN1yieuK/IcCpoceHHUtRNWaUkDbq+6Cwe8AR9h5r/iYlyUNPAd2owLmks8gf0UXiYqoKnkjTFM/OKKMV/SkgF0kDeOPIuiR51AH1cc6elnlFj4U1ZIX75gAW5cyb9eHg6Y7OB9XMWlLORZjCfjrdIUesmP9DATeTFtCoMuwoFSPq74Jz2iQ0b+K37m1fGEJz5d/jK+ZCSTPsuFrGXdWAG1FUEpKkbrSjyQUXbiQC/GLVeXSVcrs6IDAxrlvCjeRY4xUnm/GsCP1WBPBIhv88KF0u8TvjFaZLQy8YNsNVYqhYsfz/n+dJ5BAD3wDQONK+VAWUcppwj0Dcgx6Y1D/T1qNmWqT1qV+gEoF+FcRaQU8TTEG+XVc1nBSyOBV3nSQFECGUpTykFyRB3OCO9sjjPeNUIHV+Vh/MJR6ha5Rw6IgUFDeVg1Jb1BAfQ7xOeB9FQxin85yBDaOBUdfDjiwCPj1T1pXc9yhFNuAB4UuZ+sJgKoH4A0nNMBQJf7At1bFpQfV56TL+o7yYO6aWmLrg62nU/ZWAOg7ewtm+KMzRv1RJ8CnTlRhGGHfDIZk6/M0G/T1srEDC7rBtCtecNqOwRQz8kT+i5dF0gv41XGnttIxTvod/1SRt1TplLfjlcDl1fxzEOc4mEI087gWZGdAq4b4Si84J569CtMAnYNwB/OIhB2tf+khecTBvvjjI3rbPDDE/IFDxMX8AWjn51tOOoS2fHBd6ILZxmWS2M76ztlFIMy68xjiu6Jz2TJvMZJDsYlPl/VaJYf+nMiBD+c65mrcIIMPJQfOi0v4MWwdRcCHuVtfMLFBI7aJO/rM8EBXaSZnBxTKDQrXG7+MJ9OZQIrJ3rgg3elgEPxmUxwuXSlrPAbXDhkjNcb4DfpeHWASQWnlewwGVLoBBflQOapSwDekKfrTUDbashFNa4jaxQJfhoWFIs/4SIesg6fFoHifPaG22JS/ZbZomfic0u/UviFD7iZ3MyIGYeawymJfPLH6xD4YlnQXuCzMVT9C+/+P+yxT4zNJ55sEo34eIC4xS0DYGlgWi7eMulLmv9JzgVYWrZVWIX7CUt6hFV4IICOj4ELhxGHcU7n6/f/iUCn6M5bHWWtA3RYLU6JR6es7lj+VeNnlOGWAYjeV2CDnpvj7VBrQAo64//JLsuvkoilB/bvjm9c+5F40xt/On7vV54Tn/zQW+MZz35ZPOoxT9VAOiNlWwb1lBTiGSk+0wsxNsH7lGmYo5xtWH9i/J/n/VyuDImf0hE0YC/Ee972F3Fo/z4N8MzaH471G9bE5VdfGQ/9tkfruRoMvb0ymUpVtPKugYwqFhU4RJBzBqhT6Y1SOBZidFJKsZTCabkpKY1SY1zTKOisckxMTMeE4kzqflz3DOZeQa5XM8qqELJroSg9Vo4UhLLkLYiKQ9mOB1KhZPIBAzkNMoC8mcRCyWA1A+C77T6cUDRx8jKvWFBuT3JZWCP27b3X7q47b7fbuePu2H73HbH9rjti187tsXP7XbHj7jtj966dfr5H4Xv37Ipd92x3Wdi6WxQZK9C6LwoT5Sxbtv1ZLdqEHIY6hj48QJkqChMrIhiMc1S2ABqLskgbtbGme+LXt6bz7Ak8xcFAQzkDB+kAcNfzAdzm9Qxt8IZwFCJeSSi0A64ryiE/8BGPZ2jhHjxl5ZJ706KrlXoB8UiLH3lhdJKeeIRRysw/FUriFBy4/PRdKtVmmOnJMpvmqmzE5Vqni3uc6Zdj4iGV68yHtOApuHAY8/CcvjG/FCA5kR9l5zl5mnlSF5QTZRtjssgU/Cd/2lIpB0A+fDOblUQMNAxrr+qLJrLhAD8MMucpgD5PTig/FG3e8YcPOPNX4Rj2VsLlOKANg5CtyxhJ0MmKJ67kAe6y3R2awUMYrn5+A3wjzHzBkFJeKMqE1cuZ+JBRjB5kpEyKpLHBKd/EtgEkyK3IkI4MkX8aqlQuaXFltVLFUETJnNL6SyQqEu8zYwwBha8YdMaueDlBCMdSzulpsl7lpzK6Heq+GCM2lPQMLg4YhR6XR+HwgithSA3P9B2kJ039yxkpyxknaUjjiPTkCy8A910ilgkS/DyBWOUBLeVQwV7TgnEpHipdR1tOVJCWLd3wiDRlQgZ+5rkFWSZkpSkvrI7T9yKr1CF0VpNxVb7Q4MNLdQ9d4M3JAeqFuhc/cJSPelW60n4MyhhDDt7Bq8SL4YpM58SM27AAW43VcSVXsuwzCPMrAOqjyXNBY1FbC7hT2ugXERNO4ec8ImQGWelQ3VIO1w2Fr8rEOMGVxPi7vSoPT9DoOe9VLjm3YfkRzw4iRcMUY5ryEqakRUmJC71FNgBl2QDCsp5yVxIAnwzQorjQUiZF4Rdl2XNoNO45cDAOjI3FXfv5yg99LWWgbTKpyTgG/9VuOQeG/KtdPWfuAAD/9ElEQVS6AD+4fK90lAlnuecnWtjNQ/0Ql7LCG3YQcNhoL/ioN+FDU5iYHDcu0na2q95Uh5ybUHYjZBsnNPsN+gHyggbqGj/iJf30nYyBOXanvCCfOclL3B7xgmsB7mgf7F60LOAD43RVtsLraHpEbuUUF2pUS414PoiywlnSs0MAL58X4Hp2TavE8he9j3zCk+OHXvYz0QE9pFMcdLfi7Fccz5Wjdour+ztsyf1y8erpS14mrXL1uMXVw+uOOsGVe8VuhN1XV3AVfEdzXJzXKqzCAwQtnd/xnFWJWgkYReX45uroR96kwTsHm2PBbTdfG4cO7HOn6VXgqjNkUKCjpINkS38D6HGruO5o6Thx6tzrYAVBHT2KCe/iafirBgl6h+whOgY2Rs/Wc78luwmPRxro//j3Xh7fuPYDnsWemNRgqYF1/cZTY936k+LLn/uYDW/ps64LWOxaUVV39mjw7KCbbZFhf40M0u1x95232rhn5OC9RQbMWXYNdCzED77gJ71q+Za//aMYPjgO+6V8qjY06MqmkmEsD40kOShWNaJnFlkYENukcG/p2xw9bHNXPc6qfntQngUc7oSyPz0rRUB1O6N6B8/6tb0xNNQXvMPIlw3YKcDhfzZGNDYjI5a7+VQQUsNHVlqUdkusWbPW+AtgoG499Yx40Ute7udd9+yIX/y5n2gYkVbwBODiGSUEpQ6s+X45BlCu7BUlk7z6+wfij//yzTEwMBg//sJnx/59u63sEg8cGIooMsgzJz+XFQp/nky4UewBtlXjUWgpCmFCbunFaESZIx7NgHoFoAUlkC2WVpbABQgXtFh5UwKUKhSsDFqIkZFRfxIKZQyDrRjIXkVCYKBHP8pCevAApgF/Xd1+VafQhgLKMzSQD1eegeJP2YgHrmJQg7/Of+ISxj1hRfkFyjNhuBIGD7zSqeeSRzG600DFuEkaSn7Q4PKpn6FOkQX8icszOHhmd4rjilZ4Vb6DD+BPvuQFEJ9agX+lzOvXb4pffPXvxKc++eF47/ve5TSOJ3x5XoHKo3toJ1/Cf/R5L4mNGzfFH/3JH8a+fftcvxiJuRKcExvIdK5WqU13QHMHa5p+Bgd5g7+3r88CQ344cAHeraWyyctQ0uDKBEXSWGnJKjJtky37GKauC9VzckJhkgdowIMdAEXWULzL2QDQjaxxcCX5AH6VoyZr5Ffy5LkxkSKeUh7opz20ysij/OQJnTY+dS18BwdnP2C8kpadSBhIhfclDq6EGZd7rQzneb1oPX3D+tg7OhZ3y7BikoBXccp76jgbLnqGTvy9wu923+wHyoo38dieblmr6gJ+IVKeSNMzPMPIKXVgedMf77Bn3cC7quJ8SUOUspIH6eB1AcLgIzy6/IwzYkT5b9t1r3FzwCOyB520AZ+yLqSWffI15GQkUIwxcJKe/hv+gdv9UBWv8IWy+IyLClwHyoudL5TJEwSUU/FdN4qTeNkhVE1AgktjgJmjGPi57Ssy9/Rjiu57ykC+1IEPzZP8l3oq/QU0EBd+t/msmYU4a9MG8awtvnrbXd4hxPkayKYnkEQvkJMKSSdX+FMms8i3tC3otE6kK7iR07ILo6RzWUV0WXFmovCMjeujT2W+fe/BGJec0bcA5G/ZkvxfcOqJ0S26b961J6bUp9P/+pwU8CoeRill80Sl6pydgtCD3JA3vOYKj8xn058TWRj7pf0wXpT6bJQVJusPv+6qbti+38AlZ77CL+pDOHJ3XbankZER1yllnxjPQ0WLvCDvxi96yDt55KRuS6TPPln0qkDIDfXLVwd4179ddEzv3xEDwv/IH/wxy9jk6KF432/+ZPzdRz4b1925y/XLzhgmsTzRrTwoN3XEeM6zbp1p7sbCn//qm+SPDsXkAM+KKhxUNHWYfORspiu//dFxzZOe7h0AGOCUYynwSsTOO2+Pe7ffLkyuHv8n6kIV3XoeN/4HnrxCH3k1AirIuElLVYiEkj3+uof3dZoyZpZToVDhcHbHce9E3MvP6ZSA8h83NKJmqoJH3NY1xwBHAa9oHNm/J+6+8TpPKDXTfmsA7/8/69nPr56ODvfsPRCnf8+PM2iIqZJV6mYVloXVCYCjAQMQg7g62fsyAXDrTdfGwQN7G51fYwKAHkwdY2nU7kMqoIEfVj7u6AXujNQROxJ/Sk9H71cD1LGTtKyUeFtrFadjaFP0nHzOt1r/YIAn8O/rX/1M/NNf/lqMHtoVE1OclMxMN4YZg1gasvOyLzs6e6JPhurBvXtjZnI22rvboqvXnFUckEV0S+nr6uqP/Xv3WAkgoKdvQAPuZGw5eWvs37M3RmUwcjo1n/Tr7JJBqH7HpzJrlMOffBMY7IWUPw0cnS3tcfrak62QerBVDCvrurG8yPF+PUMCGIgzMNgrI6FPij7vhua7raRfaJUy4kGDPHQBH2UFn/JD6jasPSHWrVuvwCag6G099fR40Ut+2s/37NweP/+KF1v5yIE+lUe/kyt6ilKCXLPrAIUGpaQokJlOhm9vX7zhT9+UEwAv+KHYr8GLlSqUD8IhCnmGzcg06fEnrzIQswrisiluMdJR/KALP+KhuDB8cp9nMVB4+J9GAnB49nB09cjQVbZeaVMclE7KYEVM7Zp3ytPgEjY56IEWaExlPfGWfAHSwj+e3S6FlzSkRWmlbGzvZNVvUblkEEIfuBpKnvjCM1criQLyNO+VB+ngQTFeil/hdxpyyX/yKfwqacgPhRTlwmUTXRiN5EF8eC1EWc+C0k7IH4WSODzjwGe6pNSRN8on2/kxPnkGzIMKF/HNP4VRV1mGltiwcXP8wqt+Iz796Y/He9/7r/YDP7sVqGPSYNhTJnDh//wffUls2rQ53vinr4vhkWHlkytj8JozD8w/yQSGODRgqFJmgLZAOQpttEUm8JALoPCUfIkzSz2pHikS6cDFFUecwmtkAEUc2easDIyDUjeUB1yWBctayjBbrxW1wpuvcQDUGbxN+tIQBwdnJnBf8saPeMTPOFn31JXfeceoEt35/js4WY12s6vKSW5MmGRa5yEZABeQq6Mpi8iWYlR+yHv2o2vVxs8+YUvsHh6Ou6R0cW6Jv8evurOsKRPK3iiP2gj8pKzwirKQLxPa0AD9GOqlDrgSx7ImmonLO+nIAav6WYZsO8YPj2TEgIf0AOlLm8eRFiAO/uSHPwdnXnn2WXFgdCRuuWeXYmT9ZX3kayVlQgVecC2y0WhjVd2U+iE8eQeupBsekibpyrYLPg6f5Uo5SOtDNRWHOhR5DR7i50kf1RvxqVvLmvASly/AeKFgjgkVGcdTqpOuUgftbt/QSzE4K4DJBnapeZJBtLIab9qhW3iZSD7vxM3KK+KmXbvTEFS7IU57p3CpPqhjrDPo4tUqvwoAdcRxm8x6hn7GMDKH96WsnNmDDgMeykJ9wBt4ChD3rM3rY0CG+i333BvjyhM+Imtk5Ak24Tr3pM3+1v1NO++J6Ur+zKuKb55wcN1kGfE375RXoYVw8x26xBto4PWQHIFhSXPCl3v4mtv202imXzVO0cQuAoB78nA/ILzwh3v6AfCjz0ETbTbrJvsfcJMvuwagibRM2sLPzIPJjRwbGbtsc4t+nrv0zCRAK7inxmNiz92xrrcnHvGsH3fbm6gmAG7ZcW+85dNf9U5Ev264AC9VRuWX532oXFXZJdlNPpQ+1ZOC+ZxfO9C9ZEHN0DGZFGZiYe3GdXHFt10TvdK3wEEfgYy1tEK3npUf/owPe3ftiAN7djq9sRBGnYBdcQ3SrcibesIchzeUnfrLnJMq+8vBY+oJnQV/0BDLOrock0OeSFZ9pH+VTwXwmxT0fSROnTvxUDcZm+dmngD/SUIY/FOA79PpURdPUCmm+wvh4srEAjqiCHGZkCHOLNq8aaPlMvF868DqBMA3B7IVr8IDCozlareC7NgQQB4Pq13TRfKja2hVf9Cmjqz9cHYgdF10mJ6plE/rgpRLOlM5OhQ6FzpNBgorYuA3Kv3Lv29tgEf6XXjxw+NVv/22eMr3/1Rc8dAnxJYTzlQniwKA8pKDfu9AX3z/c18av/YHb46BtWvdWTDecXbW3IzqUPo4NtGZ5z44fvqXXhcXXXY1GRj/xVc9LAbXDsQ92++MiYkxDwDdPW3R3asaUUVi9PNaMZ8B9DlQ1KmUGF4jaJVgtCsSw0xnZ2usGeyOob7uWDPQE2v7eqNbddsrJWqguzOGejrk1xNDvd1xwmBPnCTjv5fDmpCDdqXvkgyoj9PwICVBfvMaPOYlZIxxEiZv6Z1VmaelcE2XwXEppDQ2QLiZsKqDlSfxFiUGHB6QNJDyXOQyVyBy9ZiyooQULB4UGft0z6sDhPv9V/1Q4jDAUQIZpBmArbBJzlG4U2FuFa+6nG+nDByUI+KZLhqaB2spXxoYeSYdW12pK+Ky8k8TQSlGSYOefGVCCpTi8OmnOSs7qWgTF/r9+o5oKbshuCdf7s0HXTF6uR8bH3M4uwUKHmVjgww6Cr34W1mjjHrGHyMDmvAr/IS3pqHKs1xJgyMO+XLN+1QEAdLiAPCxHR7mmyeKy+Fezl98RUGnHnLyQoq1eILCCy54V1bHoJs00Er+hKF8Cr0NG/LB8CWcMteB+NADbgwWG+WiY2hoja7Z94GolI38Cv3kyz34ix9Av0pc5I44xaB0WskMHTD1hlE7MjLsMtJvki9lA5e3yqvclh75g4t84DPhKIX+fFoSaFxJW+6q4D756Ai+8i6xhMvnB4BLyUwfSj9lZGt92V7PaeGznKguB+3QwI4AgHtwQwfpccgaBteE4hAffkMD/hgNacxidCFHkh/l06my8IoAsgx9aTSlAUR7o93AD1ZzrZSbDiZwxBu4prjIFkYYQBpooc24cIBwuS0p3rQMCUWSUi/DRu1takJGCBxmyU8A79hZwko/2/D51j3xWMGFVr65jsOQFzUe+6Cd7dVkx8QJ57pQVurT8qt86VM8gCoS9ej6Ex9wlBV5LfIB/VnWNODYbUVdK9jhii7/rD+fG6EAXH7vP+s8J06ackoY9+waIC79VaGFK3IPPvJMWcu2jaMOSOM25TjQCX8ZN6j3Cd1THuSC/NOosFbBawcqA+n0z++z+zv+4glXDEb4Ao99Pob4hEFGnzQ+Mem+3j/lSR1j9EGbnfpqDnNlJx2AAcWEEvKRbSf7NfpVt23VCfwjDEOmk36X0UlhWR7kf7oqO2OFjFr9mCCFJ5QBHsJX4pKOemDyxKBw89yvW4gvUxOiHL5wgCCHC6aMeiKjqmeu9APc84Ub0pd+1P2A+gqekU7klG34+Wm+nCgjHTJW0gDgNC26ui1bJtDNsgzEgwbqgFf5iAt+JgDdD+iJuiAt+hv+8Ja6snwoBmeR0If5bCdVePYDTETlYbOMdRPjuVuGPtr1bVnLSUTAk7nKm7i8ZpCTUTVQ5medsD6eeMX53pHKWDvJzkLpL7NSYvnykQlsgCWuBtQe+VCXPKcsIZxZl8haa6zdtD42n3RCbL99W9z81S/GTV/9gt2N1+b9N7iXu+Haz8UNX/ls7ObVP5UHHP6Jz/DHCzC69+sXknvKRl0g027/yptJYHhC+4Y+ZBXZSqMaGtWSKKvicwAzB2dXc292RKGfzHaaeBJXJlZSsYTIAnlxVyYRikMO3c/xepFklTrLMiSPcTwTVzeJWW2JZ5HTkC+Q28/la05qOmwVVuEBgCU9wio8EGAjgw5Ezq2bC9eq3VYLtVa6Z9WRzXDIjBq5FUh1YBj3dFqH1fmiN9EJWrlx75CdnjsQOoSqswC9883u5FsSeJ9M/aj50N8/GN/5pOfEi1/+unjRT70mTjjlTPebVAkwtHZdPO4pPxhf+fxHvWrS3Zc8p4o8e22+R9xw3RfirX//Og/oyduF+OKnPhgjBw66Q4fzHV1ynQwaGlxk5Es3yf6bzlt1TLWRFJ3aW+MqASCPDgYrRWhRPbapk5cgePBoVZwuxWUNhBUArh1KgIIiLHbNwQlskgdlYoPYXymgAAwqulhWTJDjHhUUBxlMwzsNUa7F0EURAhdKG6uZlBG0yOwUqwiiC+U335+HX2lM0xZQTFLJjeju6lE+uXKUM9oUPfmF0mU/AfE9yMuxqlvkm3xTeRYnxEMMD94vhj6Ubla24I1XuBROeq60M2WRtKpc/nyirgMDA8qT1Y8OK7SUg10WGJbdvT2+wmHyhSfkDW04z8739RlfoZVyEJdyUH7uCYc+l0VlBGzAVGF+Vrj5pec0pKWM6Zk8gZI/V4P6iHzfPA125ewJBiYi8IPO5IOUR9HEgXbwyT2F8uBQO5Qd8ipKLteyZRc6S17Ed93IcU9+uhHepAk/0hOfsHLFWAYfeWRZcjIhV5OJn3UIDq4cVgeU+kXBBcCv/7736pbiFrpTocqtsMRz/cgfWjnIk6S0I5Rk8sFBS/JOBoXSk4b4KT9ZB1a85CAyDb5Z550r1XlCPfEpq3ksPKV+ONCVd4CnZWhhctER0NYHevv8WbGCn3TTMxhjC6KV14FoB5IbK/zZ5mj3OOL3dEvhr/KDXuLwTBtNQxTZoi6orywjhiL6P4ee0cu5TxFeTrWHj7lLgLLTzmmzTI7lIXwosJQJwJgiX9KYLwKXGaNMbYsyTai8pKF+3T5oc+Idk3/IHVvWMeoZ3HwvvoOjnpeNUfhCv6N+AVq9klo5IXSZPW5WsoOcT0xMNWSCtBibhKdcpCEFjWlMcThaGvUYS9DGKmCWj74vDU9el8CA4MsULrfSJY+Ix8QTEwLwj34gJwDTeM3JROLDT/oT6BXxio+sUfdZf6UMAOXiGfz40W+Ch/RZ35Q706UjH+p5yvJIs4F2oVA/wG4xGcrqJ3g9jrKU8nXzeoD8qEfOm2G1H6OddH6/W0A/jtxBE/GYkIB+5KRM5kIrBDIR4dV/JU0e58o+ZUYWmPRFzpCJnGTAAGYCK+mDfnFLbUb9i3BMycAlTyZnyF+RjIsMFuhD5I/8EgZO0wF14gl1Dw34W3aEh3aDH+OX6VQ8/Hn/ngkm+AI/S/zStpAL8xla6H7EM/jG4YTdqhtwpqxhgKdxT1uHH/AKPDjaDs+cI4IBy2G/fBUhZS3lHp7Cs15oVexCh/tMlS8nbZlkn29ONkO34sAHHOVwu4F20YbhTzh90SKoeNqrvqxL4yD9A4f4kW5OYyBX2M2riexsgnaPGxoblZPTQiP31jvwW5Afsubg1li3eWNsOflEjTu568pX2jwTwdQZ7U54spx5zsph9SX1SS36K+REjHO/ZZmlPiifwlqVn+teeCCoyK4f5PAGOJ+IeO3it/6Mr1XOuKGd/7qoGbg85F/4jyt5UlQv0mUSNDGXAXAdQK/Kzu4GvKH58Hw5hwU6FF+OemSiE0SMzch2yQv+kxEchuYywQ2UvFZhFf6j0NZ2+iW/XN2vwhFAC3dvEK/84ae7wR4PHNq/O+bU2dNcbZSDRu2ZzgpcNHRWIOko6Ih8SCBX/fOqo66eDFAiOgA3d3dS2aXRqxin4zEoYBgmjpbuvmgdXJek/zcAqG+Swh0lOJK49M2yagxpgqNW6RyYseBdSbUUWwlxR6m/tRs2x5YTT4kvfOY96ojpWDG8u+PBlz08xkcPxTP+z4/H4Jq1cdvN17mT7uvvjw1btsT4yEGznROBt55+Xtx1280kFQ6UG5QCDCfRIpwMGAxEbR0YpqyqMXgwcCEFSRETOtDFQIt9fNqZ50aLdPOpaSnjqjze959mgCOF/s0KZ5mphiczDEiKd1jl8iDBlncGKoqETOEkX8mT5AosyPwXordvwIZqHVBe16xZF1dc+VA/s0ryoQ+814M1g58VCJRcKaysjGBclgGb9z5R7IgLuF5EDIMkgzuf8mMy4N/e+y5/DozCk95xVQ7weBDXlcFtTkoRV8qCH4OoFTkGQOXPFkXwnXr6mc4fQ4yVJytGCt96+hlx5dUPj6sf+og49/wLY+Mm1eHEuJX8QjNXlMLM10O3qBFfRbeNOsoq2tiefumVV8dDH3FNXHzpFXHOeRfYAIA/rJAz0Lvsik9ZTLdwmu+qAsrJKimTS8rSvD/v/AfHFaLvyqseHhdcdHGs37AxxsfHVA4U4BrvpIByha/QWJQK80j1zrvrp55+lnFd/ZBHxIMvvjw2bj7B5RgdHbaBBD5oYMLJP8kcss3qn7cHi/bEmXWgW5f5ggsvFg+/zVvuTj71DL/KgZKNUmuJkiCSFrpyNTAnNXDcQyN0QzN4UVy8XVlhGRdjL8ty0kmnxOWXXx133nV73HLTDRlXjjDqCpz0byhb1Bnu8suukAz3x+e/8DnXA0YU8Qb7B2LryafGOWeeHaecdHKsW7ve+Hi1wxOxAuhhRZl+nJVO8xk51vPaoTWWE/OIMsgxaXGiZOjkLSfEuqG19uP0e5Q1+lzKCGraHWWTR2xcvz42KO7awcHYsHZd9PX02tjxhJBooH1yzxc/yAfKSOv2JDowRNYMDEZHW24Bxp80hb/F4W+ABhR80bBG/RY4KFsxcMnD+VTpuE9aFmKwtyc2rRmKtZIn7vu6u1zP3jEiwjD2aG/0QZZ3+dEWKQ+rfn09XbFetE6ojQ4z3iFkikcc3tdeJ3qGZOSwdZvxiTZGmcDlFWQDHICHZdKiGPPIJWWEbozfXDlFXonDu/Uo+i6P4tMP9CjP9YMDsUZG+JCMo34msZQX5xLYgBLN4Mr6ygmmIqekPWHduhhX/R5SnwFeHJWGwQE9vDOe5xtAsTiYDUJyQZtQ3FZ4mnmvEU/XSE4H+IqM6CMf2jedA8lygrJZHugxJ/xPhrcMJeJRttJXdkv+1/b3xTrxnHfdWXGfFF/YOdHbxSp6q7+UkDtscvIO+tyOKIvu8YcXDmfFmXoQbdQ9sjwlI9bpK74zlp24dsg7E/eM8EUJ0hdDxpfK6KfdZFkA2kfpWyhDjwy+dQOSM9UJu9v6ORRPdFA3FBoeMflAPdJGC64yybJhoN/b2g+OTZgW+AGAH6Csm4aGXD97hoeFJ41ECC40kQKDHVlEpmnPpCO84LHehRwDVVq3cz3yKc8h6lW0DKluu1QftE1woI9ZrhQP49V9i8Isy/ox8YpxC9nQTn0NCs/mDZti3eBQ9KuNkAcTOIQj75TFk2qqN/NcdEAz+ADiJX6CklbyKO1QBOh5WuP2lBrQuF+P2HrR1W6fnA1w66ff7751UPVy6Vmnqh3PiI6OGJ+q2prwg4b+hLKknslEpFCj6zC2UG6FKbblFY+sG42hWzbGCaecbPmkPmkn9L2teqb/sFwrJmWgv4JeVT2VYH8yd7sxtiaUNku+0KfhxH767z/6N/3XLfoWKeXJRQ7ecAu1lAdS8wo94psNcmJwyXBfLY8pk0X2yJE7rgD+BIGPeDjj87UqLxH48z18VHrR7tcmhCNLK6h4kDgTHxOBfepbiqx+K8HmLSdaJzkeGJ2YjNe99X0V32E2nFyF5WD1DICjAR0JypI6wPtyBsDtN30tDh3cmw1VHWJ2Tgk0Zj/R6C2c2cEnIKiplAD1dIA7H67COa8OA/weDOkPwKvArnVboufks/3cQPtfDaUBUh5c9Uz3rH5Og91kbL9rW3zyo2+3v7pO9ZvZARL/9DMfHJc+5LEebCgjBgjvHKt5G4dx1oCnkgPf/2aV/4uf/0CMHjoQ9+64K/bvuyfmZ1vi4dd8V/zIy3453vP2v9TAOxGf+vC/xujIcAwMro3NJ5wSN33968pT/GWVWBjnpzRQCfllVz8q7rz96zJADgkPyoeUrI7D0dvLwMpAp3w15k5OVHTRD+kivUq4e+LxT/vh2LT5JBlxF8Q//favyQgciV4Nij64SPGkV8TsAsqPlCINHLMqH+9W8k6YMerKFtsyOCAnGg6Vll+l8MOcZIKAgXIh1qyTsrHsGQDNQwA5A+BVHAI4MWEFueDP2iC/sFHNYERellHoUVxW6ljBgNYOKThv/PN/iP6BgXjJj/6fOLCfMzEwfjTwonhr0GfyAlpJOyVllEEY5YntimRn8vXPByFKUIh38smnxe/+/h/Fhz/4/vibP3+DwlviQRdeFD/yoz8Wp2w91cqEjToptiiy3H/qUx+Pv/3zN5rPpU15wBfuOeWHMp6HZS3E+vUb49nPfaEM/0fp+bC3ZBOHlbAeDb6sfL37X98Wd9x2q5XMMqjDr+uv+7IVPyDbfmjA7o+nfe8PxOOf9LTolpIHLmikLBi0KD7ve/c74h1vfbPomPG23fLuKMpvMfymZiZtjF1xxUPjWT/8fBv8KN7jE2OK2eKJHcLvvOO2eM8732ojDWFBYpRV7Np1j9rYncpT9IkueA8PMFw2bNwS3/v9z44rrnqYeYISiiLJJA5GMHR88N/eFe9919tNI2lQoDkMjP4HvkEn5YFWK6W6UkZ4hDzwjHF7qQz+jVJ6ab+nbD0tLrzw4ti+/e64885bzTPSEBeJGxsbjg9/+EPeAYCcgP8Fz/9xnwHwx3/yh7H/wH7jeuQjrokHnXe+eYbRmHlnPezbvy8++omPxr6D+5we/H4VRPSiQCLHGP9PfuwT4tY7b4/PffkLorcrLjznQXHBeQ9SWy6Gqnimcn70c58Wz/l2eiphpX7OPu30OOPkU42feKmE0lcjZ3x1ZDK+ceu2uFf0sHWdODhoQiL9eUHT3RbXXH6Vr//+9a/GmOTPOydm1AbEd/hAOwOKkcHToIzeq86/IA6NjcUXb/yGy+XxQfJGHoVOJp5PWL8hTtu0RXSIF4pDfSETVs5F76Gx8bjnwD5hTYOCtEjSqOSC+AATSYO9nXHBqafHrgMHYts997g/3qL2s3XDBuHOvgHahNp0s4q4fd/+2Ll3n+ngPXfTb+MxJ3+QNVJAU54nAN/lA+3QKYAe93GVH68rnL5xs41/ABmgn/HEJXFUFzuU5879+00/eUHbWhlgnM7ermdeu9ogwxqD+qB4SDjtAyDNtOT+nv0HjBvZhKfsVKFfoO42rxmK09Qme4TP5cYqIab6B3hKO7hHfNq+Z4/GEyaechWdPqpeTtJuUJ959oknxK27742Do2Pm0Rmbt8TGoUGXucC0ePXVO+5U3mvi1E0b4tD4ZGxTO6dfnvSkZ7aZ5HG+V04ezpf2IVzkB+1nbNmkejwUO0Rjp3g7qP6E3Wnw8MT1a03/ftHC9unEp3FKdcznA/fJKOeLK9QF5UlZo2+d92ttJ61fZ/6ShrRZN5Jl0Tcj+dy+b18cEA4mBNqFkxJCF3UMFxl7zty8KYb6++LGu3fG6OS4+eC2IHysvCPvF5y6NXpVH9/Yvj2GRSt0eGJJSNzuRd9FZ5ypOuqMG+68M0bGeYUgx4DkzYIP4b3ozDNj78EDcdvOXW4jfb09sXXzZhvp0EM8ygf93B8YHok7xfdx8FU8dRzFLjQSn5LA19NPOSUGdKWP8E4bxcXYh0YmcO5QP+3dBMafk3+8EjAl2cSfeAB0g5Z2yy4QL24IF/l5EUK4OhV1dmwkJnbdFesGe+OaH365x1+fAfBbL1Nc+kvJgkQdihl/v3bHDrl7xcd7FZYTbNBIvozD5CmxMC9y0oOSZj1l3m2x8YQNceLWU3wP3jSsdZGuAC+8+0J5+5VX5WnazS/Fcx5IMfGzni0LoqHxagDOGCtAPxCt0EuIJ9MVx8Y4eevqic8F6kd5SS7cRyuOncJbeEVO+UOfnwmCVoVDB88ZpPsqLzz5NSYRKCr3/HRNOqFHCf0PKIhgOplwn36Jm7InHbgCvZK/9evWuU92mm8hWD0D4JsDqxMARwN3EOo01EHdlwmAbdUhgDR+N/CqUaMMrATZN6ijyOnMRvsuHQuz0nRGNuYUh86tdITKIHErbsfQ5ug+6SzPLNKn/GdBs2TcJU15yzvH47Fr+7bo6OyOE085O3mhH59OuvvOm+P97/6buOG6T8cwSmeVzIqTZ5jZFjsQ/YPrVFY61IiTt54dT3r6C42DnHgH+eTTz01eVbnzb2pqPN76978f22Vc3HTDl6TYd8sImYjevv4YWrM5du/cGU946g/Fpz7+rnjydz8n3vMvf6kBLJzf9jtuUUerAVrjMGc10I+wmrvppC1ShsZjXApGR2duQ3QdKGN2BIwMM6OOkcxnmFhxRamXstTVEltPPzse/u1Pjqsf8YQ46ZSzYlQK6ete8YKYlpJPjavLlyLAgCclTUYKn/7jE0yebe/o8hhKXoiIXxWRcmIZQB5EOAYCA39CMjIHFDjSEgND6475FQAmAH7p519WrbihLM6oDHSi4oMIA1/W6aS38QPERUlJhQtjgu3+XfFHf/Z30S+l+qUvek4c2LdHfNOgq/g5wLGilltafWK6aVd5VA62R+e75xrwFY+VSFZQyH/zlpPjtX/wxvj8Zz8db3z9a+OZz3pOPP6J3xU3XP+1eP/73mXDfGT4UKxZuz4uueyyePr3PDNOOPGkuHXbLfHqn/9pvw+OwgS/wQfNGB3w7zQph6/+tdfEoAzCj3/kA/Hu//cvsW9PKkEYAafK2HnGD/xQXHbFVfYjDfRTjrvuuj1+9mUvtCJqhUXlOeec8+MnXvFKGdiblP/N8W/vfmfc8PVrzS+2b14iQ++7n/GDsVEG7ac/+bH409e/JnHOc/5AvhqAsjIvAwl+PuWp3xff94PPUd+yL972z38fX/7iv3uFG7719PXElVc90vjWVpM80IZD4X/7W94UH//wB1SXyX+USZTOyx/ysHjBi39KONrjM5/8aHziYx/0Jxu9XVm0nHXWufGdT/gulfnq2LH9rvjd33y12hDb1alB5DSVZ9cdsqk0QPGjzpEHwni94jnPe0ls3Xq6w9gOzKn3rLyzPThlNeNy3bdvb/zt3/65jQ/4RRq+ArBZxtCf/NnrpQxtiCc98alKOx7XfvXLcff2u50f8ZjoukxKw2kyzKnff33Pv8buvbtdP9Q5eaNMEn+L+P+kxzwhbr/rjvjcV74YV192ZZx9+pmxX0bADin2rIpi2A32D8ZXJGcUHN4gR33dPfHIqx6q8O44cOhg3L1rZ+zXFcUew3BI8r95w8Y4/eStfn99p4y66265ye2XtgK/oInycg/tj7zsCl1b41Nf/YrzwZVXFOA7Sjpl4gsHHhtUngEZWlec9yAZjCPx1VtvdR1Q98gi6bgip+effkZsqVa675DRfmCUVd1U7kVAbF67Nk4/6WT3OwBhScN8XC9jc0S8LrteNsuwO+eEk+Je8enO3bvjzBNOiLXi0b6RkdgtHsA3bw2WDJPnyRs3GO+uAwc9YeA+RfSbV+po6cfFBk88wQt2+LDrxgq7oOz2oCw27BSH50tlsLEaCx27Dh6MsclJyza7NTauWScDdIN3BQyL9hvuustrg0xyXSjZgF7owCCFNsrK4Y8eQAxIOcb2TFyvtOw6KXR7x4rSnSt+Mfkwo3Q79+6J3aKBe+qQVxzWDvbHCep3+9SnwZObtu+IYb+/jWGa5aGfpezwduOawThHfda2e3aKl6NxvgypAfGBuhoR3fCB1XImku7as8d0X3qG2pTwfOW222Na4yp42e4Pf6jb3HGQ7bK0UfLFmIB/PdJtrr97h3g3ERtVlpM3bLBMUlbvRpAczNC3V2zJNqp2oOvNMpQ5bJd8PGGGzEj2Tt2yJbasGYpZpWPyBPqZOIQm6nbt0GBs3bjRee+VzNy1Zy+Yc8yBOQKuuHNPPsk7SW7afk+MKa+lYw5xLjhlq3dyfO32Ozw5Av0ejypgLL7gtNM86fOVW7bFjHjCGEocziZgshMeXnL22TEsg3vb3dvjBMnsSaKR5z0HDsS4dwmpfMK/ZnAoTt6yKfp7ej3h8rWbb1X9Sj5UfiYyMI4pT76WId1BbeCCc851fnfcfXfcy2SQ8oNX8HOjeH761q1e5QXwo66Iv1txb9HY5rKqHLjs29mxkYZ5GsDq25WfdyMKxzw7ANgVdnC3J+yu+eGfstxOjByK9/32yyzvGL3Us9UEZEPjzRduvjve8bmve6GJ9sd42d7KxHy+YtBVfV2iAJpX7mqN2CId6aStJ1u3SBmiLrM+0V/BYZ4LT3mdx05xPa6oLLwqRfmpV3gHniQvdV9AmJ3G4LRQAb30pbn7hS+iWCZ5UjnKhLXzq/DQP/H6qPkgAKPlW8Hk67wb2SSfeZ0gy6a4lMnoypWIKW8OL3iq9HXwFwUIM+2Ek4SxlboEUROYAFgzNORdId9qsDoB8M2B1QmAo4EbtDoHdbT3ZQLglhuv9Q4AAMMGA610Dgb1COU2G3/OWrqnIKAKd2fh3iTBHZI6CgM9UukgSu8kaF+7Obr8FYD/7E5C5RA5kIthf+0XPxT33H2zFZHhQ3viK597fzz6yc+Lxz/1BeLHYRlq18fnPvWu+ORH3yYjZlw9u8pskptlMW+EVP2/+cHWe40x2bHKk/ic1sr2/Wse891e1dPYFd09fXHN45/p7/hjTDHAfupj74wv/vv74+brvxCPftIPxlOf8WPxpj/9jbjuS5+KH3rhz8WVD39c/MLLnhaPevT3SjkZj3e97a9Mw/Qo72Fyx8GB3XHBZZfH1774aQ12vF8Z0dfPgKMy63lmhtUItjnTmbfEyCEpXapbjPqrH3lNPO9lvxlDazbG9V/9ZFxw6SNj8tCh+NOfe3FMjqEYLUjRSgP+8AKrZWzxlwJf8WNO5WzrlMIjBS5Xz1LZop7zLAIUgzQ84VsO2qSFc1QM5x6sV/7rjK8Ag/Spp50RL3xxbQLglT/p1WWD0pEfM/PM0qOQ+F4/VvGtjFarXtBKeVnp6+nujTf8yd96B8BLX/RcGXO7bYCwGge/fFCUysDhVHyiCWXAZRL9fGeZjpt3dhvQksbSCVtOjt97/Z/GN274unDuiQdfdGn82R+/Pr523RetW7AtnQxQdGkr/VJmX/Xq34qzzj433vkvb4l/+Lu/sPzBI5QQAGNBXvHbv/9Hfr3gDX/4O/HvMoap85TBrAO/e6grA9HTv/eZ8ZlPfzL+5s/eYGWUSQpW81FYMFhPPuW0+M3XvMF+f/0Xb4wvfO6T5h8KJvlSVlbNBlUfv/7bfxibt5wQr5Fx/YXPfUa0s0UyJybgPdlfdsVD4v++6tfj7rvuVLxXxbCMDOizoiKZ4To/Ox+bZYS98tW/HZtkJP/Ob/xi7FB8jKt8DcKskYxkec6/8JJ42U+/yq81vOH3fiNuueVGlxVlMk8sz3MFoOPh3/YYG++33XZL/MHv/qqyThyUtwDlMj0KKzsHuOcQRuKlEaIwKczkcdXVj4xnPONZ8clPfCQ+8MH3Ogy5pc+w4Ujbl6JVJjuh+8df8orYtGljfPgjH4hHPPxR8fkvfi6+cu0XHZ84yDMKLnnTHh7xsEfGVVdcFXtkmL3zvf9P4qwWo/bCpydZrUS+165dF0953JNk7O+UYn5XPEIG/Re++uW4/c47YLHiYWh05KRJNYFAWXlP9zGP+DbvhPjGrbfErXff6fotPBDqqkxMfrTF5RdeJKN5Y+zYvSu++LXrPKlDeOFhuf+2y690O/jEF7/AcR6We+Ta/Z6AHQH40Rd4NUjAawNXX/DgODgyHNdtu9U8Q8bqsoYBcvFZZ8d+xbn+9tttPMAvwuEXOKFhqL8/LlE8+pKv3X6bd+Agu+Cg7MQD74kyWM7bemrcK8MIA5xhaNvOnV4Vph+gg2aCAj6Qpl90swILL5ik2C+jj7rqUL82pz4aWigPfl7VVJ7UF/QZKL/KZQNM8amci2TQrRscjG+I93uHR4QjJ6LylRUMMWSPLeRDlrm9hw66jAAGGn6UZb2MuQeffnrsUbv6+h23if6kocSF97n2z5gjGjAeVebzVf4Nyn/fsHh6xx1Zl+ic+lHmMnFDmU70zotNnjRjMmFSxmJrS7v5Cs3wi8mgDVLyzz3ppLh11z0aEzq98n/DnXfF8MRENVmEjCVe8kCIz1a737RmjXcZ3Ko6cJ6Kx/ZtXE9PN+gtn7QrsqN/5FWF85QXux5uVjp4iywwsQ2/eYWFyQU+vXedDGvY4VVaeCDXiQEtGih3yk++GnSyZO3ULZvj0Ph43LLjnphlUtM0NQ/b5Jm2fobiUUZ2hzA5RHmok4ITd6HqmV0uX7vtjhgeHzMfSjujnPD5wtNl3EvGvnbb7eJtTiLQNxMPx5hzydnneDfCtWojTBwip5Zp5UedMUl38dlnx/jkZIyI3xvXDqldb499Bw+5PbBbhHf5SQP91MO5p50eG9etjV1798atd27XGMfBgdnPm0aViJ0ilz/4wfa79uvsHswzB5B7xh/ztSrLRRdeEGul02yTwX/v7t3mFwAuxmXKzD08AJ93ZAlXkTUFqn3MilbJOBMSs5MxvXtHrOvvjYf/H74C0O4dAO/5rZeLtzm++KBp5dGCAmX+H44v37YjRqqzcnbuPxjf2L43xyPFoN64IuzoIIyNlHTTiZvi5FO3mtcAn2AWGamiOg9io7NIdxDNHutrgC4APRIul7EAdem6pnzknH/6hzxnGOXOn/JxuehPi55Ev6E8qz4lAQyO3fABmEBQQZ0/OIqDhqQjnf6pvpopc4eBcJEuqXMbU7SUUV25J5T/Dpc/TS19fWMQZoXx3MyfSeahgT6VrU7ttwasTgB8c4C2uQoPMCBv2XjVrOlIGBjVZmE2nTwddgeDCQMgHQppFI4rHQiOzt0DoO6BXCVtj862/A6vO0s6JSnGXi13bZL2P1/g6b7GRofjlhs/H3/yez8WH3//38dXvvDB6OzqiUc89gfiJ3/p7+MxT36uy/NXf/Lz8Uev/bH4wHv+JqY5RV+pVQwNhLznJOOjk9OeWeVGwdBVgXxSD2OfH+zwtjS2vR2ejOFDu+M97/iTePdb/kiG+x/F29/8mvitn39m/MrPPD1+7WefGb/x88+KT33kX2PXjjticO0G8+ev//gX4/ZtX1c9dMX5Fz003vam18XeXbvE5MNx1x03edB4xg/9ePRI6RDJBt6b++pnPx0LrSot46zomuf0fepU93wGsK+/NXo6W1WGNFj4Nu/p55wXz3/Z78T6jSe53i656tHVNnfF00DZ3YHikekZivweZCVD1CSvFHQKVwdywcrs1GzMjE/FzMSUxvaZOIxhMjsVnRroD09OxfT4dMxOyHjkMC7egZ6SMjQthXlm8WC7EiB3bOVnAoL6Ygsd1zIQIb8YH1SaV+8RT/l7gNOt5Vc/pAJgYEQp5KCsrs4+lbVHOPKEf2FXXaIgya+Vd0/Z2dAlxY0TrPPwPAZuWg+fckTmgQsffHGce+758epX/nR89dovKYztlFIsRSffU2aFkMF/bGQsXv+Hv+uw73jM46O3t99lQNHFuE1aI65++CPiLNXT5/79k/GZT8j4r8pKYGmLKLqU/S3/+Ddx1513xhUyLFEKp2VcFyWNyQ/8DhzYFx/+wHvjV37hFfG5z3w8JsbGrTyZn+Ibdcx1TMbYP/ztX/j+yU/7XtOObBflEDrYLs9rBNDw52/8/di7Z4/p5xkDRgRaYeIMg717d8df/8UbnM813/G4GB456NcEPA4qblFSesSHH33hy4zjtb/5S3HXXbd51wXfsscwza3+aUBicH7hs5+K97z77eL5BT4XoUwQEQ6foNUKvspRDGTvAtA9YZQHP8I4PIt6whmH+OJzBlAIVY7kJUqs6l24SUMerHgmtNj4f/d73hmf/dxnFL86UExxvDque9LwjvSXrv1i7Nu/PzZt3OyVfvLMFTMUrOTJ5BSnrKeRfomM9C999Stxy23byMZ8BJgMQeGmbjAqoPVyySC8uX7bTXHrXXcYdwnjSr3gB0304Z8X3kMyek/atCVOldEl7MLP6l/FB+Emv2w1tLM274YB+GSbv7+ucoEfoJyF55ZVAenHJ8fEU+QneQIt9E/nbT3NMnzjHXdWdZGTO4QX+QXX+NRU3HHvLhs7A2qX7M5g5Zsw6pI8wJstJ2LT2rVedb7+ttsc1+VxuTmwT/VR8WJUhtO2HTuc9jQZrNQPK6Vz6tM89qm/YbUZ04Jn2hFl5DR6Ee4vK7AyOE+5JdCsHHPWAsbrQbUvOMBrJsgmdCIv9GGwZv/Iodi1f6/LSXkpP6tvGMdlwggZAAm9LkOp26vKAs+8ckiZhA+aeHd+09AaG/+jkt2bdmyni8r2JVoxbqCnUT+634GBuHOH+v72OHXTpko2ZGApDWfAkD/ylf2d6lxpNw4NxXXiq41epeMQR/WYTjPDarSeKeMOGc/IGDsRkBNwU24Med6dpz6YHed1C3JyHvLbKPrpD1ih92GHCuQ79siZ5Y/3xwUYHWyHzxEp2w2TnrwOAy+LTDJJxm4LjH/k6GbVN7Qgf65LOeoGnhRD5o7de+LQ+EScuG6dy1XkC7wA9Lkw+aQxO9+NV4GNA/ylnRoUlbSWe5WBfohJ1XqexEf+y44FwljF92SMfuyoWT80GNfdfIu3+FumlRTa3Q+If+Dnc5Q3bLvFcrRR7aBDY78y8So8PEG2ofXkLbxy0x533HVXjIyOmnZ4gm4DXuszooNdQ9+46SbL3uaNm/JrAPJHpolD3pSH+oEWWuEc7UF4KCt8AyXyy9dCaIMccogBinyU+jPAU/3lzsrsiziHZ0736DRXnnNqPPqis+M7Lj47vvfhl8bzvvPKOH3T2uCrAS954kPihY+/Os4+YV2sH+iJMzZviO+95oo49bRTUjZKnagc4PZBx5XcKsB+ywJh6MyiFQcOylnkhokJVuurAU0JaFsUgsToYtKp9cgEOrz1+Kg/yo+x7XMI4Ds6jCJyRU+g/pc6xvr6M7x1v6d+g2kMymMQfs7/oNyeJFI9uC54Jg00WBfElbxzghF6wAkSOEQxqCcWSuh3+CwjvEp+EUrcVViFBwZoQavwAEM252ZTLQaiOxV3CoTpnxo6q4UYR3RuNHwUAWbV0zDs8MqKB146CTl1Bd4Szj2dmpBW/uo4CHPHkR1l3bmTVxzWaY/usps5Pqd8qzJMjA3H2/7hN2VovyUuf+gT4mWv+rt45e+8Kx4to//U0y6Mk087X51iR9xx69di2w2fi+H9u80L9YXZIauM6CnMWsMboXVHL9I1KGZHa77pX+lYMbBTwYIayg8HUonasePmuPuuG2Ln9uvjnu03xN13XOeJguEDe+Jj7/9nxW6Jgwd2x9TsRPzz3/5efOQ9b42HfftT45wLrozvftZL45zzL5XhflG0yThnVZ7JROMWDWKv6ZudPhyHhvmkXdLFDhHqDaXWdS3dAptldm4svvT5d8fw8F7zzAoLBKsewe1BSI/wg7rEMKa+GeRBQr10tssAUvxU/kSHcKBgIDvUfrvqvUWDLatm1DfhjBmHObTAwqF/lhsyXgxWsCqwnElWUM5zckmFoB6E06slkkfqu9VxOh0O14uxNiMFBlkju5IZhvdTn/aMeOJ3PS2e8KTviic95anxuMc/JZ74pO/W9cnx5Kc+PR7/JD0/+anx2Mc9Ic4+9zwbVkkXBrN4MpsrQjmQs81xMn7r119t445sMDR5xYMtw8gMW/TgIzTdKYOHVwDYjXDGmWeLNtWC8EAnkxIc1njlVQ8zrR/5wL/pOfkID4vRDnhlWv7Q9e+f+phXsi+48FIrf8RB+S10Tkph/6e//8u4/Q4ZkoIOKdWF9cS1MibaUDK++pUvWGHkVYyeHg5yy/fpOa0fxZXVo9PPODt23bMztsvQJKzIB5OClJM0NBDUodtkkB48cCDOOudBTZpV5pnp3GpK/tc8+vF+VeATH/1g7Nm9y/GE0mVH2YL1nOYOn1g1Qb7fJ4P70KH98ZjHPkl5pzFO+5tT+V03ckCWK1dicdxThjy1OldlPVlDJo34qaADxd/b9IWbcJdZNEAj8JGPfDBuvvkbbuuUB5zQzpW44HKdiK/fuPF6pznjtDOyPGozhOX5DmylpywtsUkKN23qpltvcp44aAEvV5+ArkZFH32iDLgtij8sg/7mW7eZB5Bd0rntCsBXaFHR4+u33Gj/s0ULOG0kiAb4waSVt7YTscoXwx+u0MXxriwGBf7QzhW85Qp4RUn5gZvfDJ+iCnbkMIHQHgdGhr2dHQMmT4pHGW2X0dftPhXlm0mHfYcOKvxwbNmw3rRkn5z0Uj7nIZkCJmQE3XL39pgVTvoG2hd8L3QRn3oE/8ikeC5/tnOzgwjjnnicoQGk7Cm9cFJWJkptKCsO6QkHdBt9Fc28loCyTDrG2S7JTY/6D/jF2GIjTGGwtUy6l7LSl7JaSH+HDNhIoO4UjrGP8aRCeMs3q5WUh4kRyn7q5k1ux7ds3+46JC7lxDAsfEIuSOOJEeXDKwq8BrBefRH0E05ZcEki/5KvnNVwcGzEW+/zvIaUD3gBUAekoA9h6zlnN3SJdl4hoLzwhP4ZOkrdQYsnQOCNwjiocUx96fDEmPtcwGO6ykrdwHsA+kiPIcLhgeUrHIB5qwjsuiCvUzZuNI7b7rnXYdZJhI++27LWnV8YEbs90Uy72rFnr+vkhPXrncb0V+XEcC50lHZFGLxTxCyPnk2HgD4B2vJsBcqeEzL+vJ+AWIy1KWv5mUDKRr9heQWHrtdv2+Z38qHL40FFD2HkCw6Pk/I7ODxs2nhVg2cc0yU2BJV+w7p1zmPv/n0pk7Q9RbKBqjGOMBxlGpPRPyx8nOvCuTOUrfRpALxkogv5xMjPvof+KSfcJtVvA/Sp8I22S5vjlac6UA7KRd/DxAfGpsumeG7LvD4wx04FJhgOx6kb18TzHnNlPOK8U+LENQNx8rqB+D/ffnH8xFMeGs95zGVxycnrYkNP7lCEJui2E72WW/vRHrKPgy91GVrq6sCzhmnTh1xzz1QWukeZ1K4i5lXAXdYFeVX5tUhftNN4w1W1pN7AP/UM1S/7cBz1Vxx1ZVzKA5kg3DqV/Jw/dIh30Jefd00e4Ge3oPgLqXc0nBRKHDqXF7kkYvSf+pPjKkc94YenS7UKq/DAQLa+VXhAgffispOqrnKsIODohGnI/o6pui86KDqTopS4U3GHRWeT99JUFJ+02aG6c0bhoDOlUxVed9yKv33bjfH//uL35f6gcX33X73e79fnifTHcqywHq+L2L3r7vir170i9u3ZGQ991PfEM5/76njoNd8jgye/Cc47WDMaRO6957Z40xt/Lt7y178Sa9Zuiic8/fmxafMpvmcSQHawyhgqk8qp3l0XlS078A4FYgAzVs6y0jtXuRnKjIIpfmmAkn6h/DAwmmn41j6z8uwkQM9vl0EvLHHtFz4kHrJyOxqf+fi7lB+DHAc4Xhd//Ue/Fvfuuif+5e/foI5cCoCKSues8dndL6zmU38a19yx874+flacFIFn4g0MyXjraonxkXviw+/6yxgbOaAyLsShA3ti3+7tXjmeFB4cc/kqmuWDDBdaO73tfx55EB/nVLgZcCvOnLyYpecrAfBhRvU2Pqt85MDBLP4MsiGcrVKGQ0buAlupFXas8QP6KJNSit9pXGJkss2fWWmf2qz8pSpkfP2YGGDrraRY/OWzXhjsqZQA3/OMH4hnP/cF8eznvCB++EeeL/eC+JHnvzie94IXxwte/OPxHD3jCHveC14Sl195ldtCKmTKjll9DcBAMQB4P3z3vfe6PCiVEMUOkUmUfd2jICBLfE4HJYNXBriedsZZFY0YZamoYFiu27DR9N4mYw65rSsAXFEyaWOsFsCf227P96x5fx/FuaOrw4f3sbXc33IXjyg9ZaCdWnGlbuUPr6AFAwv+esJq+91WjAeHBlX9EkR4DH3i45q164SnM/bsuVe4cnKI9CiR5ILxpl7F5UEGOTBuvxRN3q8nnC3WlBGF2MqMZOGRj3qM4i/Ehz7wbqXJfgVeALkLgAmIPLTQp9ir7Cg+X7/uWrXbE/wePnRDC2XjigILftLAL3mKH5Vhr/JwFgEAn1OhSYUaUFTRwC4CdgHx6bh8pQL6yafIZZEpvhxgnqrtIxM4nsmblUaUzeK3a7fkRMCZASjXRTEjDJqhHWDF+IYbbxCpmSdlgHYMBOKbB3qGx2ecerrT3XrH7VaeUZJZcc9+OI0l7ql/AHpY3eOcgNHxseC94aF+VmszHBIKD5S9+UVZ3d+L/y6XcIKPFdDuzi7x47DL4zwrvoCj8AE6S7vBaCVsRPEnlD+ZZJ45FvEJNgw75Ai5G5+c8GQexjRA3uRB20iZyEkEYETyziQYBjXtlnjQAH/gIa7IxQQ7lFQexrs+T3DlWRHghc9MaIKrxIcH4IIP3IOTkk6yMm3lm/bP6wI5CUXe8IMJiMI/8070FiOy+HsVruIVZS9hxKP+oa3IBrgJ88qu4q+TAd+jOhgRL0dl3NNGiA8+HPSXusHxbB6K+h3qu8CLscu18BMDg23p5FPy5PBCtnO7PVV0l8kidAKn1zN1fY/aPIKzeWitnikDxlalO+geusANXuT4xHWZ/+6Dh9JIg0+iEWOZ+Bi3ngwRIBOUHVoLT8xDhbtcapvQz0nzTO6Mq54Pjg7nxId+9HmWaf3qk0NMalDnTOLwagSvJEAHE5lM/mDkNl5HEziN0kIDjrLldvPkGUD5Sp3DA3agIG+eEKgWC3ICLY1S6gb+o28RjxjU8aQnQJrv8OcuJeReaRgHxEvkhJ0DvHoD8P4+skA6wPwSRmSNXTRMbBmH0hGW9ZmTkPSvfKEA7o6MjDpP/C2Pqp9i9OfXKHKhgXYDFFmDH5QfnPSl4E85EUdFEvw3cA9eBkoypE7RDzFC6U4I81VO7Rp54oFJD6KDk89GYriyGKCU0aJ45w71RGclHwA88jhGOVVeysxrfzgFOttSlyV+cX72/wT4uNSXZKk/V+n5KS0LJdDEPWMNOrKB+OJPpkEmTYC8kwbLlH60p9TTs8+xf+WEIHEJYIsXXFQ/jNXWy6lXyog/OMxIaIGPKfd26PWmN1UDPv0KLutf8swvLtBvN/NbhVV4IGFVsr4ZQF9D50irdsPHj0bNQCqlX418Wh0E730zaLK1j1VgujAbBfLn028YXNkxqJrowB2DTqfqQNSp4ujkAToptuHfte3GuBt3y41x58036Pkmz35765KIOZrDdD0e5/iihxXUS69+XJx02nlx1gVXR+/AkPwptjpLDQwoxR/7tzfFa1/1zJicGI1HP+V58fJf/od42g/8dPzcb749Ln3od1qJMCg+h87MaRCiLJ0y1r09U3nBC07jw8C38SAeiUXqaJXPPEYZs7rqMOnUSwftZylj4rGd2IdtRWgbrxfIOO/uaYmePoV1zcW/f/Id8dZ//IO4/ZbrYu+9d8UtN12rTh3lDWRUhFDqwq6A9i4MOeESUj75x0o7g4qNFMfG+JFR0ZUd+MMf/QOx6YTTVVfK5+Nvi99/9XfHh9/9JzE6MhJTfM5P8cenMBpIkwfJsdqOooYbkzIyOikjA/ziB5NJFETssixMiYZp8WTO9QjfJFNSDjowSnE9XdEqBehYkLQjf2lAqFBWjlAKrThSRsVJZRY+ouiLvjFW9lCkVRINWpz8rhvH+f3X/mb84s//TPziL/xMvPpVPxuv+vlX2P3iK38mfv5nfype+X9fHr/wcz/t+1e8/KXxwX97rxWGuUphQIFAebISU+H07hfdc1hdrlRLdpTGBzmpwpApFHJ4BcGHDu53Or73729hVxMDtD8G7lIeeI+yXVaFSE88FC34jBLmuqlkFl4VA5pwrqmUSS6kDPBclGReD6D98/6nECtGYiAeChzlQ+GG3+BlsoGVc/BCR9muCp8XWqBfRtIMxpvwCRlFhTaUEK6kI++xUSnXisNqDqraCSeeHJs2bfFugn179xgPfCgGDDwnLfQhe6wcI9co4nfefqvjnXDSKa4j6IJX5Aek4tn8woEnQwTwgYkS8BNeVhsLgIc6tIFV4aBQpENxBMij1D9KNnTSJ3IKPN4YGwBxaIulzsbG8qA7T9Qof9LYsBBPyKfUPduZ77j7jnxWnarQpod00AF+fx1DdGyS8Qbunbvv8Yoe+dG2KTNXJTZ+eAOdQJZv2gcLcn/Sps0+5R+joBhF+OvPdZlGKXWPP5NJ1E0aaIwBKOaddEKMJ9XkCjQhvxhVjA25JR/DERroB1s9UUUZkTnqlDCMBU/iKZ9OZkupD6VAaaX9MVHArhsmLSlbeccW4EKvwHV4+JDKna8UQAs0E5/PXXrCQHjLAW1MShDPbVy0Ur+WX9HjlVfuFUYc6CUOvEI5ZkvxfuVFe9qydp1XvsfYWi0gDXVP+tIXQAsOHPCDe084CLf7Ejo1QOWlrLQHtr/7M526lrpxn6K0Qz15UNveQ4d8ZacGccgb3FyJC5Qy5qdUZ2PXvjwgmNVi4nKPw2DlW/XUG8DBcxw6BxRc5Qq+whOAQ+w4pG5Y8sQn/db09lkOMHABeMFZH9QN5WEXC+/dsxvk7l27qvLBhOzvMKo9EVDS0zeJl4VvXImbZWPcSlnjM3nwad+hNIihlzjUjXUV4cOopS9zG9U9/KQ8TKRwCj+HGmJsl9cPGO8taUme0uE37wNdKSN8gH8FoM/1qHuc60zh0OF4+sOP/DmXBBxMqsF/JtsAykd8JdAfkx+iTXxF7ukDxsaRNdpV7tKhPwGYNEm9LPsC0kMfYyk8JH/4Q56WCdJQXuGEf+ysACe0AezCyAkQ8Zs+SVdodz+g9JkXO0SYJGOyZEq6CJNhGrc1VnlySOHQDw1Fh+TCpDCTzTYw5axvqtycJTOPTqPscveYeO5Vaupcz4nBZUFfZcGGyQCe+9tbXR7aHHJEWcsVpyiZxhNOjJvgRI/ISXGAPsdXqBVdhb5KCkRC9j/uAyt9KA125AicjJFEgz7dV3m5LMabdQDQH+IsVAJkLSMlXuMW3v/P3nsA+HZc9f1n3/a+r/cu6alYsprV5Q4u2PCHhJBAQk8MxhTH+E8wf1oSSsCBGGIImJoAIZiYYIO7sWVLsi2rl6fXe9+3vff/9/M9d3ZXxcIEPcmy9vx29t475cyZM2dmzpmZOzfrLycNuEISEfEnfonLI5BxszzmqerA9M7BeCjIuI4vL+OUo96ghGjK1WnncZPREizBswgpoUvwrIIbMdamGnTps9yg7ZUdIsqPt35X4e7AdPWuATV0dywlfRVncQdgY0E4amVlMnhZiRHQUdDZePVTnRn9mbdI0XHrHsPhyQ7MT3TzWdrgLd8oTb+Mw2QCsHLNhrj+1jeqTFIeF0LzzolqYsuOK+K73vbu+K4ffndce8MbNKhNRr+UlY9+4Hfjzo+/3wYYAw6f04uZ5IlMepVPSrVnUjUQEu6xWR2xbQPlQocvPw7f81Z3lZnDmcZGZmVYszWwMd7wLW+P7ZfcaNxzs+J7DatnDVIYG3Qv/s1JIRbCJnYK1GlgmM2V3roG3XtXgQy65rlo7ZiNlvY5GdRSupvmZJyjKGYHPT05F4N9U1IeNMgw0IjpaczV++A9GPGlu/8mfufdPxif/cT/jEuvvN31cv/dH9KgPyzlaDT6+4diaHhUCt9kjMiYRrnBqO7tHYxz5/oUJmVUYcOj415FY1AbG5vS/XT0D47HkAb78clp4RuPiVEpF1Jk+LrAiBSx4d7+GO0b8Du0TwfIxTzogVluJl6QWRQVD9wK4mplRmVGCaGMpOXd/bbWTslzfRoy4jWGY4HHHnkkHnvs4Ti4b1/s2b079u/bE/v37om9j+te10cffjAef+xRPT8WB/Tcc74n8YoGG4qiA9ypCKBEJMEogdCZ29FZuagUB4UvVgpRZj2wA0rPAV+5awaDFcVtNs6cOunyXXb5ld690uyD6vIQKfByDz0YSRhOl1xymdEdOrjfYWwn9IF1VoQQxTQY3HL0jKLCO/bg8LvspiMVInYwMFEG8JoMZYZeKw369fX1qq5HbLgz4YJyRXmt0EoGYQtxcRj5La0t/lRev9KRb2sbnwhsME/YNcA3daEZg2DHRbti67adsevSl8RFl1weF8tdfsXV4sNLY9dl8rvo0rjk0it8PsJlV1wZHV1dLld7R4fLQwGaRC+8dnnlKCO0uJ8TveWZOJS3KOLEXQxF1uA34RgrxCc9UbMOcfSxCyvzlgvxA75RN9NSgEnPtm0QEMwzAA9IY1kRPvxLfhgd88on/hjG9HMorM5HBqDKw6o4J/DzOUxocJsAp1zZWQLtbLFHtlDWiYNBw9gwv1rIt8RFM6/S0JeV93wBOEOeQzKckkbVrScEKEcaqeQB7ZS3tDZzSH0Dn0OjfMX4GZUhQdwu1VtZDUc2yys9hSdF3v3qmRynwhOXbcVewRIdrEiTN2UCPHaJR/QSbZI9eDCudJQ7+YmMNKhvGnH/kLvf5Cu8qkYBccibvkPtUXko0H6stlJWJiVIx9dAWDVmPOOckOPnzkrGauOGy66IXdu2eWXUE2/CAa2sznIlLbz3hIbKmrLGmEN/hrGW7c/80z9kjckLdsMge8gGfLZ8i+jl7R2O3zs46FTsAilQZJh8iiziqA8mN0DIajevjIGLsCJfpR4AJnWQB8uX/MCFA3imXZCWV49IB8+On+WrJTWxcfUq4a5WqRWXK9vJPcEnfJ0tbTYaT6uvZZcO9clkXcZPusEjj8xPuKkvjEy8ceDFMenKFXnpaMkvw8Dn5e3tlsOOllbvduniWfLeKteuNC1qRxwMSZou9VHmrcpEOyBbyuR2Ucm58YqH9N20f14pYvJtXIZzaTcAZyDw7nzpZ+AfV/BXxfH4SN+PP+LHlfzACxAXPQTZsJzqGRpKHMrqZ+HxCrnocjo5Xm2x8Sc/JmYw6pE3JsVZ7OGZlX5ySn7n4Y9M9lI+XsHp7Ow03ZRdsaQP5CdsoYX6K3XDlXiWG8YypS840UXoX3iGXnFUbgGgQEHCiVMaBfsze24vlCnlDn67Hc+V3QEVz4Qj/TNP4pF/nmeRPDSdi8BlqJz7EskTtJd2Yr5LbuGxJyWrK7oyKjXEzinNLBMbU5J7Xb27AH2Xflr589UJ77jVWAxAAmOEKaGcuIqG1AOSbp4XwKWbp9GfLRb+hTilXKTLsQ1zyuO9IMdvcJM+r/JyuKRcyRRPz6T1rgDKZZ7yUzziKk5Oyil9VLJa4V+CJXg2oLZ2+9U/V90vwVOABienDuJd3/XNVjS+Erjj05+OBx54KM6e7baxdubsudj9+L44cuRYHMYdrq52x+MQ16PH4sjR43In4pjcUd0TTtihw0d8IvWRI0fljissw48eO+l7cBw+ojiKt3fvvjjXzQpDdkJ26rzGp2ui/3y3XbeMncXu3KkTdvnMVe60/E4Wf55PxnmFL3YlLeHleXGY05w+rY6Tzq4+Brp74p6/+2j81R/9bvzZ+/5b3H/XPTFwfkbG87IY7sfVxMhATQzLDel5sDcqv2UxihuU0i83LjcxXBPjw7qOcK+wIcVVHOKODeEvpW1gNvY8tDeO7D2ucs84bNXKbdHesi6aG1bH5GhDnDomw7tPafuUj/IaHag1zvERKWnDUkZGhU/4ceO6nxipc/7jQ7V2k2NSSCeUZrwuRgZrYrAn5L8stm68OFasXRGveN13xLHDj0VvN/w4HHse/UJ86a6/jVVrt0uB6YiJvjylGGDSiIFvghl4Dd4MfAyMDFAeFsRGun/GNdvCHnszDOVWowVjBZ5S6mSIMCh6QiIVqWYUMLnFQH6dnV3z78BjFH7i4x/2oEdYMTY9qSX8KBL4J134SYmoBk+MU8JJQ1ze9edAuY995ENSUnKLJX8oZtDFVmB/9xkcSu/dHhrUUeBQBMknJ8I0mE4z+Ia3tb/+jW/2CswnP/FR58OPMGhE0QI/io/D5Ai7WAbsddff4EmGh+6/V3moXBjtonVubpmM5b547eve4O32n/nUp8RD3gtOOmyAihZoJK/OruXxlh96u40/DvDjPVbyZPWI9/bhHXwoBpK30qKM6556gAc88DlKPle4YuWquOGm22L16jXx2Ts+Gb293S47+XkVR0bKThnquy69XO3/UJxWeyt4DcLniQPxjXQ33HR73PryV8edd3wqHnn4PkVIxQolk7rZefEu8eJm53vLba9y3BtveUXcVLkbb365Hfe33P4qX2++5ZW+XnzxZTZiHn7g3jhx4qizt7JJuQSuM91b8TRdaYSQL/xADnidgXibNm2Nl7zkavWHB+Pgwf2OCxT54VUA6pRJC5Qkdhtdd92NNpzvu++L4nOufBX5p6/zWSLCX+qeegHv9dfeYCPtgYfuU9ykqdRTS3NLXH7pFTZOH9/3uGUbIE4Csi0FVLKKV6uM3Et2XhwDaiuPSJ7gK3lVUV3H5cDCpKnOacEBb9DpLtq2w4YqXx0AoAM64cuOzdt8PXzyWPKu4ktRlC1r4iU8hp/wCbncvmlzjE+Ox+nuc04HHSitGAykY9cCJ/xzDgBGI3kQD+OGcNqOCuLnres3xqqurth77IgnOjASTbvCcNDboXpYu2Jl9IsP5/p6HA6QHuMZuqEBJb4YTvBgw+rVMgSb4tjZU+LhkMtDGE4JfMVwgm/ckx/ps87ozyp5E8vZBQB0tbfFKvVjG1etMt2MeUMyApeJ7wA4cjzMXTF69LPbtu7bZKSuU3sYVllPnDujfDNPIOsmaXcFK/72DRtdviNnTlcGEhMyKd/wkc+k0W6ZnIS35AtPsoxz/iwiq9/Hz5z1qxakBzd0cgDdGvVDvF7AJxUBcEIPtACu38p5Vwvl0z2Gz1rhbpdMn+45791GjANAGsk5UXbZ1q2mf9+J445Dep7ppwDKkXTPqKwbvKPk+JkzLo8NWOKqv6c8lI02iMG5cdVqn7/QIYN+tepjvWihrLzuQP1wv2Z5V6xZ0eXPSK5Zsdz0rlGfyko6ZTjd0+O8F/cHpOO1l5PnznpHEBNFtDjiuH3pWnh68tw51UnuvCqQ/fOkD+Nj4uWY6s07qSQDtCXqxjxQmo1r15jXR6X/wF/LmoBryotylr+ItT9106T63rBuvcal4Tin/DNdRYPuJU6xds1a04UxDy7yoJy0F1btiQcdy5cvj507d2oc6JF+d8R50IZKP0AaaKZMOPjGSj9poQW+EJcJOVW6DWUpMJKTZbHz2ls9lvEawb47P551J4dsiGLHx9h1WsqIU4dl03aOcgs5DqjKmGyoeKJA+uAzY9le89UBglJWyc95VnEXHHH4nxNhaa7THoRZ9LofwMmXcP/yQWHiCwzWH7zEnwUxe9lbiFGYDLrnNRCVqfzs57jZ14gJjpk8qHii8Yd4Lod+xGIC3wl5Nh0LelI64iRNCXgkDhaPnC9/4JRSZ15SD+IP/olf2TuLnHRq4fyMZNSLCli04EsAXwkMjY7Fe/7iw2K8mO9KKPxfgifD0mcAnwnceamzUof7D/kM4I/92A/H5+78rLfzrVq90p302bPn3KifDvAunQpt2x2E/fJ/ujRkrD0WoEN2WAV0OrqQJ6tzln0FE4P8W1qa/Y7xYnCKgkbXxX0LNBVYnK3BjeoJkedhcVQ6+0MHD8uQYda68lQESC+PeKCMreVzQKL9jJSirq7OaBa9C3EW7oifeeBHh+pL+ef/i2M/AapO9anhCz4enOQS2xPjetWWqwrgqwIJz7LV2Cjc8/i+uPaGa2LTrk3xxbv/xgMquxk4rBB++4wAJeZ9ydX1G8UkKTF0VvKclLLG+5PM/DZKweJ70qhXVhgki86L4VEZMsR7kIAm4UMx8rtjwsVg4S3a4qvUCw9EK9euj5WcPj1fMiWVQrd9+874sbf/pJ9PSiH8iXf8SIyND0vZWZaGnKKTPwN7Dl7KUwMS2+vInx9KCcoRiomVMuX/3t/5g2hv74gffuv3RY+3vbKTg22lM35vnU9D1ctw5d23SXZPaABkEoCT8P19+0qxY4eIstDgOBvbtm2LX/31/+oD8d7+oz8oTwyjXLlE5lG6URYwiqwMiVZK+4Y3vil+8G0/Gh/4y7+IP/6D99mfwzbJE6AsP/KO/zde+arXxl/+xf+M//3+P5fMjljuWfWnXChzfGLyrT/643HjTbfE7/72b8bHP/LXpotVMHgA3zEsUS55bmpstvG0ctWauOyyl8SlV1wZ28Rv3qPn01xFGQI3dfXzP/NOG9fe+i/K8afO12kA/Plffo9x/sov/HQcPLBXYdRzg3iX73tSblbr3/7jPy1jdix+9l0/FiPDQzY0oYsVL/j5ile9Lr733/ywePGn8cG/+l9WmqkbcNN6qAMrUMikeZMrKtABj6lDxI4dLlZe5CgHhjBAf8fkhNOLz7QJJm6gkzhJy1TcfPMr4p9/+3fHpz710fjQhz5g3ORFOvNDeDnMERxUdENDU7xFdLO74Td+893eGUE88ubVjZTRyshSG+EZfPQr3/0vv9+TW3/0p39ov0Ivji9DfMc/+47o6++N9/+f9+fuF+VNGFcr+NWrJZOT07FCRss/edO3xFkZIx/5zMfEv/zkIfkWfnBPGvxRXJEB+4uv1O2bX/t6G6gfveOTbivIsNu08nj9y19tBf7jd37GxiVQXrfQP09MQT9xKQuuXcb419368uiW0XC35MdyI3zwHCCPFZ2dceOVV8foxLg/QzguGR0eHPJKKnTCQ/qOtTKEX3rxLhugdz5wn40y6owyISPwhxrZpL7kyot22ZjazafzlF9pA+aH4kEv/gBXcFy767JYKWPw7ocfiGEZkxhz0IfiSx9G2VCaOYOCSRnK4n7A8pl9EXnAD2QLPrNjgVcqVsuQbJcxTzkI71WdHzl9Knr6+91/2nAEt9Igp+DFLW9rN12nz5+PRw7lrh74Wmgv/IYGDK5br7rGu0E+9/CDwiPjXOH0PXyrmzJAM+mZ6CQN+WEckCdydYP6gnbx/e5HHo5hlSFlJ18x2rJ+XVx10SVx5NQJ8fWo+1jyBrjCW94PRiYgDwOo8Jy4F2/eEttk6HImwGOHDnm3IeVwHatdsiJ/za5L4kxPn8IPCqfaiuQPmgHi0WeyPZxzDm658soYHh2Nex57zHnCiyIzEOB04jXlftlll3pi6L69e6K3f8D0FgOOV3FalTeGOPSSLndgZROHf9wwaUweONoB8nfNJZd48uqBvfuk4I84v1In5oeu111+ebSJ//c8+pgPRaTMxIH/jDl8Ru3ayy+LVsX54kMPx4DoYZcPdEAPsgZ9N19zjevp7vvvc1rCwYOsMbnBeEeehFGXhK1buzquvfKlcVKy9tAjj9iP+keOGUORu9tuudV93AMPPRjnJWeeZAeby54T7hxie8MNN1pe7rjj037lBTzQgDxzz9UyVeH1Tkn544ejnKySexJNNVkzPR7j3adi9YrOeOV3v131mp8B/Otf+DHvhGAMtG4hmoUodQblAcyJNuiDl6UtFDA9SkcPxQ449Az8uifn4v6BSS9UCDkx7T9fF1UZCuQqN1f67cwHZ95U45rrktBF6YjLZwadrtAoX8amJFVpFJ8kToY/3jmsOf7TAZOm8DV3QhTaRA8TXpIz6Mn2KL6rTBmP9oKsVzjJU3xUqavMEwfl8bXkrTCC0X/BA48A74JwfnoQb/ncYIt0DyY3PUHwIoOlzwBeGFjaAfCMQMN16/wH7QC4//57vd2Rrbc0dAynLjVcjFo7GeGduuI6ujpklLfbMO+UW7dmtYzgFbFy5QoZ8iti9aqVTtsiXJ1d7dHZofjFKf5i12lcHVY2F1vY0NDe3qZBJQcvlFD8crZyoUOyH9cqDd1XssB3+QwoAvc80RdxR0frFRae6Mw0MGS/p45Lhnzn8lJm8UEDUdfyzliOW9EltxwMMTYyFp0KO3P6TFy8Y0ts2rAmlos3y1WmdNzLqewr9LxC91wJW6GyLxd/cCvseJZbXqWv/FZWODLtE13Ga8vneTyLncKdL1c9kwb/jjbRpLppb42R0bE4feZcrFm9KkYHJzUAt0ZLw0oZ+yu966C5flW0Nq6OtqY1el4lA7wlpHnHnNxsXWOMTM3E3kNHort/KM72Dfp6vm84egaGo29wNHrtRvzcLXde4d3Ek+vVc4/C8D/bO+Cw8wMKJ27/SBw/1R37DxyJfQcOz7u9+w+pjurin/7Tb6WyvOX4M5/+pJQHlBsUNAw/Br1aKUgobhg1rESl4oPCWgCj15+gUsVjpLzxG74pGqSkfORvP+jXGlgNIA1KE/IFgBfFEaOSlVhkEoN1SgobhwkW+bSSIvztbR3xhm94s425D37w/yBeipcGlldojVV6jPIikAPwMAZ27Lg4XnbjTfGwlK/HHn24UpZyRQz8TDbc+6V7ZJzviNd+/Rvi2utvmFdOOe0fA/7mW18Vb/uxd8RFF1/iSYIP/p//ZUWAFpMKAe0mP4VFG2Ol+qXXvix+8G3viH/27d8ZV119ndvIERkYn/7Ux+ITH/2b+LtPfCQ+9uEPxvoNm32g4Cc//pEYHRnypAM4oRGlYmhwwK9H3HzbK+LrXv8mTyDwXi3nLfDNaJ6/5dv+VfyL7/gerzD9+rv/fRw/dtT5odxiuLIqTVk3b9mm8t3oAw/3Pv6I2ylKGTymXs1UxaOGqK9RKcYovvAIvqVSNefnLHMq2jho5l1nDE8rbvrxznkqTRjlaRDSP2zavDWuvPKaOHSQ3VEHZGinQWa5kgKeincqv2VS5cYbbok2GWt33nWHwqifrD9WuaGHe/zIByAtyvQ1UiAmJmX4VjsHMGAoA/esoF71kpf6vfO9B/ZlGeWP4eJyiiYbRbpnlY1zJHbtvMSrfQcOHxCOzKvINXG5Z+LAvNcVlmJkoSQywXXx9p0+yO7IiaMuN+mKDF28bbv5dfj4MbcF+AGdNgIUThgAPRglpGNc2LphY3COwSHVO/lmfaTRDh74h/G0SbKyZf0G68H+bJXqi68EYLjt2rYjLtqy1QcVPrjncdNI+0EhBh90TihPDHaMww18CUGG1NFTfEM+V+9L3RmqugEII876VeoDZeickYEKzwFqjX6A1WWMaOLCR8rtcNerygwvKhkEyAc+o4j3qU/g/fqzfT2WWd5F7mrviA2rVquv7vTOB/LDICsTC/AGeplAId7I+KhXuksZoAGaqU/4DUDnjmoHwOHTJ7yCD3UeO0V3iUceAOVBnnDgZcJto/jGIXfHZDCy64A6IB8EBQMuaRlXny4jWn0kdILf75oLfaHHPJc/RjX08BrF+NSE8Tc3NpkfjEnwzEauwnepfluam2LP0cOiccJyYdkSPvjtNqG4jOPg3LJ2rXcJHDx+3PniSt1YLhUn62Mu1i5f4VXK0z297tPnJ2ErHnKPo75IQ3pkEBkmD8YPn5FSAfJA++QTe/CF1f0B1SM4KDt0mFbh2rhmje/5Hj95Ww9RmyuTG0rir3cQ5/CJ42o7ozLI88skyCj1yhb9Lapb6Dui9oc/JcNG9ZkVaqvkBb04VbfLgPysX7vOp/f39PaaPj7Px2RRaaOnz5yKdYqzVfxHH2NhAP5QDlb9t8j/pS+9Wjhr4r777vWXXCgftBOHfJAh2iP0MMaokA4jD9oMkwKuG40bnAfAqv+M8qidngg+B7n9mlsso1MK2/2Zv7VciRCVSYWsDNCUX/S/BUOTsZvdC643NUmi0MfmDkTdE0k3pGoUn4fUJ46I72a6XTU2Gzfx8GMsyGf7eKznDn/uc+zHUTa3ryc5/ZPDyMtdCvRpPGZcPQg9tPHlLB6JIaozvWMnJBUZx+1KtFO2AuTPhDe7XtAzlEHFg+Q/YFLAil5dpTENzotA/ZeDNkfQP84EyPFUOCDC0TJexuE5/9E2lnYA/P2wtAPgK4eFFrAEzxp0trfE6hUdi1znE55XreyK1TgZv94CJ2N/nd3K2LR+tQagtXJrpKStic1ym9ativWrV8itrBz3i13lv2qRw1/41um6ZpUMBOEnn7Urde98yf+JdNlV2/NwpmlV5cAnvGt1xX+t6F4ppXOljWrhkXG/SverZBz7Wp513bRubWxet05lwa2NrRvXx7ZNG2IrTvf4MSvv088NuR2RFZZ03C9bcOqAa+sXHNvdcazoMoDjeBfUz0pf/DmhvVauXJ/swOt3zeyqyR762nmnf+6o03m6g6s78IzESh73KCAjUkhjVgPOLFthWWXRvV31PFvjTzzx/poPfRSGlra2uObaa+La666Na67XVe6a666WuyZ2XrwzGsWnxpYmXeVkWDVoQPAXF3TFNcph8OC45/R+X6UY1MkYZkusZ5aXFbew0ptAGdJY9Lv8es7tarNWllAuWF0vh7uxig0YDwa7Br/xiTGlgh8JbN9nMGcXCEogAxtKnpUPDcz4MTnlU+3dX7NCx3Z1dtzk4MjKE4q7B8YKlJUHe42hgtzKmXcoZbNe7aIMKs68bIGTCYykA3plIEmR8fespTh/9rOfsRKN0vUDb/3R+NX/8tvx6//19+LXfvN349u+4zvj6JEj8bPv+vH4iz/7QyuXKGHELfxgQgPFu00K4Vt/9J3xEz/18zaWfus3/nP82x/+vvi5n3p7vO+3/4sM/w/How/fH3tkgJ+UEZjveuYKH+UtyjXKhGVLZTx+/HDsk1HGe+5XXnVt/Ox//LX41ff8bvzSf/7t+Ln/+J/9jf6//dAH4l3vfGscOXjQRm4xLLjCA3jEQW2gXCUjgzxQwnj1ohgBKHYo3vAHP/AUxRD+o0DjClCPPCMDplk8sZIjIE/Skm9JTxzKWeqSewyjEgYe8JV7DmIjDMNZN05TZLa8twwO8iUfJg0mJIOUmXSsoiXkaxAYYMQr+eekRwKrkDaWFM/yKQB/od1lqYxytxHJwPQMExdqy+JhKRvGH1cUfOSW/MozhgmA0Ua5qWOKw5kB7NxwZQvKaitxANOgK+83Y1DBY9q5AuZppf0Vg6Gkhe40DififF+vDSjeL98sperWa66P2699Wbz8uhvjhpe81Armo/sej7sfut+GKe8qsz3ZW5QxEFQO+hTKx2QIQHkwPMgHGkvdYJTAS/yZnEHG3V+KrgLQZJ7oHhopT9ZhxsH4w58yko4w6pB8MIbwB+AL+WDM9g8OxqGTJ+Kuhx+Mz8sNDg/FivaOuHLnxTbIoB0a4U3KjcoILkExFskDnnJPXOgpbRwDjAM9yU/au3co4Uc8JuWgkzDKgj9jAUA4eLli1KP4Y3TmFm521QgfrioTckx5pmS80UaRD3ZL1dalrHlbsvy5p+/lk4/kOTjExHCfxzy214OfcsI7xlmM6b6BoeiXAzino/CcuiBukR8WMoBSHuQbB/9po6XPcN1MTsVY1Y+JRAPpwMOVdPCcZ9LA38Jb8gcXk2Ws8nobuq60VdeT4iU+yZroIA1pcQB1UyaFYCGr33Oz06rrUeElTtYfNEAackVd8KoDtAD4edcK0ljRB+84UyNlNsciV5GemYDkkD7dmB4AejD8aS/wsRjm9KccAHnmzBnTwE6Da6+9Pl772q+P17/+jXHLLbfFxo2b4sSJ43HHZz4dx44eNQ1MOjh/uXLeACvFlGdoaCDLQ92o/Zlm8XF+F6DKA204+Jp9RFUxKgs0z87yDj2TOexoYJJQbZzxxz9rOL56pV94CZvmzAzJZZkQsDy4/MTGEJ+LdRoe6isdg7NxaMOMvegh9B91jWlML+gh0sEUx6vonPcj+unL8MNRRoCuszjLnZyYQnFcN1DAWQDsnESnUm15XGByAAq9C0g3TNrSN/HZXhz9OEWwv3BxTpDpEI1cRYRSow2RN7wjS/pjZDDLoER2vFKIkMxBMnkLV+4OoB9TGE76H3v7iUIf67N91J8yFiGXHmNVf+i+Pi8CPOYBFCzBEjw7sPQKwDOBOgvcP/QVgD/6/ffG47sfqZ6+EqAKSsf8woCenr74zJ1fVEdYxKfQzzMdYz7zNDRYfaoKf3VkF8uQbW3jsKDsUPnHSgQDSX1jXZw4diouv/SiWL9+jYyPJiklUzE6wsf2iZzxnxb+PhZ+uXSLYJCD+EY5OGou9u8/OK/0PROUbOm4MfYoC0p/QpWpOu+Mp6uUGIABhGfGMEI3b9noVyDs4fAKqgxQNMfGULBKCIOM7qtHLrlFDr6WOFX4k3lTPZMvqw7v+fX/6udTUpx/6l3/Voo+yloaLcWgALgy8DPY1vN5QeVHHG8vr0eRTkWhuaklfuO33ufV2h96y/f5E3YM6oVYlBEGdXAD4GW1G6MNOcCfzzBBXzHkUBK3bt0Wv/ae34pTp07E23/krU5HGEYUkLyU8aG0TOR4R4Lq8hve9Ob4vrf8YHzg/e+P//HHv+80uatA7Zt2Lnj1170u3vq2H4v3/uavx+fv+kw0N7dGV9dyr+QPDvTKDUg2JA+KTx7QaAUMpU+0oZgWReXf/NDb45Wv/vr42w9+IP70j98novITX54weUJ9ZPl+7J0/E9fIGPu5n35nHD64p4iAysWEkRRkuZ/++V+O9o7OePcv/WwMSMFvbm2JtWvXmwd9vT02PjjVGy6jcJAW5bdMeKQCOBubtuyIf/+L/yXOnj4VP/UTbzMfiIuiUpQqXDFWqE/KaZyUT84Kv/BRZsBtV7IPYOwR7vdwUfJUPiDrKY198L/8Fa+Nf/Zt3ymF9xPxgQ/8uYzuRstS4WGhA6A9kf8PvfUdfgXgPb/xqzGgOlFJnYZ4pHNsJS9yhWLW1toab/nXb/OukT/+k99PBVL0oYxCN/i+7Vv+efT29fgVABRPPlPFLgxPQgkf8QptTIjwCgDK5Af+5gM+rBMFnPj+VJRoQVYbG/JANPNQ+bk8+m3fvDVuv/HWOIaR+qXPR53GFa9W6sdhl98guSGvj37mkzEqAwZYaINss5+RHPGKV+YFbV2dXfGam2+zgX/nfffY8CAO4aQDH/Xz8utvitGx0fh89ZoAfGUiw4q96pMVf860aBHPlNh5UF8pSxUN4g+K/6Y16+L6K66Ko2qLj+zbEzUqPzg8MeI+IvsG0oCn8ODmq66NNStWxhcffSjOnD+nsOxjlIXiLEwoFZ7DSxpNTggyMZJ5AMgEijx4aYfzRrSAC30x533c9tLrok31du/jj8Wpc2ct20SALvLh1YEbrrgyTnWfi4cO7JtvnoQDtAHueeL+mksu9ZkBX3r80ehRv8AEAuGu99IPKB64zQeVDzoZHzAaX3/r7Q674/57zSuAMHjE+/DX7LosTpw9E48dZodWTqoQVurVtMjBK/Agy7yDDz/Y1t7S1By3X3Odd0J8/pEHVZDcCfKSnRd5pfz+xx+PPiaS1K8IkWkEDzhLnVkele9rb7zRJ/Tf89hu44AW4pGGMiIflJlnDh+8fMfOOKq+5dDJU5YTeMJkBOmcRkB6/MFnOa38mKxDFqCBuDbqhOO6y6/wLo77du+OfvVz4IJe00ofrt9NV13lz/B9/sEH/boB6QuezG86br3uuuhoa5P8P+AJLk/2ie/QYfkWzlfdcqvHvru+dI/7dfIqtHNYJMZkKQOA//p16+LqK6+Kk6d4BeBh8wV/JlQoO/dXKnzt2rWeZEavYHKDvgTcfAGAcnrHgeLyigdXHP4+jFD30Ei5AWguE2/wAAOe8d+88a6UuRgd7I9Gtau5wZ5Ys6orXvk977CMjA72xZ//zA/G1FhOirj/kXMPo2KRltK5jPy5rNBDzi5exuOfEs1hrOvezwobl1H+6CCTFNJX6Belxzmp6tMywUSr6oMygRmAbv1zJ4C//UQrYwb0PAVMgOL7mjTxz5MR8mOSjcUOgDZBvonWEbnJ/BXXVICHwaHkjU5h3JSLLDDEEydp0ONIbwf/VLYCyS8B5OW/ebkxcIufr2DWjfCRTtLmwFIHSU2+fschruT1YoOlVwAuDCBpS/C8w3MooFVWw+dPxeDpgzFkdyCGTuF0r+vomYMxfg53KMbkRs8elNO93GT34ZjpPRaNM4Ox67JL4tIrdj3JXRqXveQyuUvjcq6X74p169fG6rWr5FbHqjUro39wIE6dPmt3+ozc2bPR19/vlRomFjhI7fCxE7Fn/yEpyefinvsejr/4338bn7/nwfjS/Y/EvQ88Gvc+mO5LDzwS93F9MP0dXuLYPSa329f7Htw97zItOAhfcHv3HYrjJ056IG/WoLVSBvnKVSt9rgKK98DA0FMcKym48YlJD+i8I8xBYa2tzXKtlWuRMSy/tmYp180+36BdxvFLrro8XnrNS+Kqq6XgrKq+36wuv7jFXX2tFNm2DuFqb6tcq7cStne0RRv3bQqTcsOrJ7xzPe8UJ+/b/U5+B45XSOTaO9pN8zxIPlAsoKOs+DDAoYQwQFsZkbLBKeiEMWvt7xtP5Molp/BiVHsbZ0U8qyxW8NUZe4ATnsbGVBhRypgUAi+GMEAcT3QoPSsZudUwV2hKZ+7BWGEocCigKMbgQ+FCQWcHAQomq6ys+OEHcAVf5lspuvKDP9/9Pd8fDz14f3z8ox/yqgArz6zE7H6UVfrj3lLp1RLxJt/DRrFnlWCZB2eveIonGzdtiZe/8jVx6NCB+F9/9kc+zyBX+DBQyDOVNBzFgZ8AFJIe5ZDJHmiDfqTg1V/3ep/C/3v/7Teiu/usjdQBtZmDMlYOH9wf/f19VgBZHcqJFvGuNo3F8ik4M3GuJk6dOKb4vbF+40bLBEoW9UMc7jGOcsV20gph8bdSIwc/UaagnzDoLMY/cTBouJp+KV6Uh3hOh/HmleM0HAowuer8SCNekR45hB/gxo/JBJdDwOonYcQBb4nv94urePjx7iTl4T77PpTlnGAiDjjK58YA+I6CxeSRIrgsGFYANFDHbPOlr2puzDbMKiE8ZnvwxGh+khLe+CA1lbesMpKevLds3Gx8Z1WP7OZAEcafK18FgUeQa35INorSjzGDUspumVzNREagDYNB6mJVHq8CkoGewUs6YKfkkhXgRzjoUP68qnK+pyd6JTu9fX3+JCFCSH7sMoCv0FD4D39x8CNpTrllIgiZm5JhOz4y6tVb2iXxxsWPQgenm2PYILsG+YPbK6mTaqOqe1Yikdt8vQODd8T38MMr4LpnUitP3lZ8yTyKM4YZB5uNiH+0AT6rRhhyxWdCD5087nrpVN+I/Pm9ffGPNk1z4R6wHKmsZMiuIFbvkXX3M+IXPAHK4YPrVqw0z7Mt5yo5eRdDjjK5PereW+KVntPwWREdFL/pZ0nnulMeGC88A45vOrOuwMWEDXVPvUCLJ9tUZ6y+I6vewSKPXtHX3dvrHR0ru5bLfyYmFZ/DBZngPqf6Zgu85Vs0INeAv7JAeST/tDdku2o4rtdCG8CrINBsH9FG+OBwtvXlGmOgxT2RwijLkGQKuaOPRo6QS/BRjqwvXjvjTJNJ04DMUTa3SdEIMK7QBqCdyQK3G8pc8RsBxg8cyPFiYAfRwi5D1XlFQ8pdygzy70zBQ10or5yEYDeO+KLSQhc00+adrqIDoK2z+4CvZgCIOrLG+LJ169Z4/PHd7rfJGx70657+pJft/qLZryyorsBZdsz46xjCz/hnmiVPTHRRNzlW0O+LP+q3DLqQPxNNadgnL8XsqiYZ42fiwO5jse/xE3Fg78k4sEfXfSfiEG7vqTi893Qc2X9azyfj2KEzklt2K1Ur5kpLO4Q/jGX+cgDnGrF6LjrFzagXEbvqpqL92LGo2X0gao6ciqnT57yYhsyZVvP5SVD5UZc4eMKnR1MW1KczGSC5xAin7jj81vc1OD0rHH/alycPVGbkxW2QNlrdJ57EpYjpB3+osAqsd0CnHEZ50V+gUSX11XqI04EGvNW4Ljw8+zPUtCVPRuAU7l2YSRdxFZuqSZhniW7wNK66ytGPL9C3BEvwj4WF3nAJXkSgzmX4TPSd3BfRfzTqBo5Gg1zjkK5Dx6K2/3BE7yFpOQdj9vzBmDt/JGbOH7bxP372cAyfPhDDZ497AHMHZlc6NDozXHaWDMI7L9oel156yRPcrl0Xy10Uuy5Jd+mlF8el8sNdxsSC4qxevbrasoXiEbF9x7a46JKdsfOSHbHz4nQXC8dO+V0sHIRdxFV+F13MPf6Kc8l2Xy/SFbfTV8IUR7TtvHixUzzSXnyRwi+OS0RPcde97Oq48Zbr46ZbrpPjKnfr9XHzrS+TuyGuuPLSWL1mVeVWetJjzdqVsWadrjxXYWvW5NZrvvLAIIpSzFYvf15Mg3pxDPA4VrFxhOP4VrI/ZSjlllUEXJP8m/TMacS+zrtGuYzfLAWI10m2bV4X2zautdu+cX2sY9fBIuBdfPIHFq82oVThz+SF1CMPZCg8jTK2ObArFQOMwQZvvy9jFa8rMOPvSpQnAzlKOXKTh/Wh1GHcpDLLNjwUXfLGYKf+4RcH0U1aGWQA9vjrSRcGfBTvsvOCuOSDoo/8NDRBSxJDOcjXiorwceAUjhP4+QIAhg/bM4nHe5TExdiv84SHDK1lbM1TeaQMsW0vlaBZ71CBXmDdho0Oe+yRh6xUsjIM3/g8H1u82bILpKJbKfwUSECbYucBigLlLIb3S6682gYXBmIaTWl0WykRjShIGAMcIgXNKB3snKEuUD4pL4ZMnpMwGw/ce4/xvvZ1b7KSU3YBwCWUW+JTp9BIvKKsQx/5wmfaNvniBz3E5YqC6vqSP2VgggmlPyeUsryklVS5zBSddBi2flYacJV8zAfhxJhWUkPZHk8ceMs9jvjkBW7S4YeSDFBOwsClbmreSCtb2ZE1jJZiQFA2tvISh7Qo/OQHL/bs2+M0l+7c5XDKU+gphrFfiZFxmt/oZ8dBnd8HX7d6rcty5twZT9Z5RUx5Wdbq6mNMNKLIclYMvCKsXHFMTDU35xcAymTB4sk1aIEPGBGeEFN5qNM1K1e5jKPyx2CgjGWSj3SUAwAPjnKa71Wdmw9y4ELBLnzj3u9qKw74km8zlgP6JhRojH8mdsnTSrUAXNQNq5akBS9A3vCy5Ev9QiN48cMgpFxptGN0LEwC8Z44xmGj2rzlco4JpFq1uZxswji2XwOreHqWIYMcUFaDy8jkAudENFlCMbqgFVpw5Heq+6zrbXXXCr+W5vYlx4QOvAegN2WtqkP5kX7nli0OP3n2tMuZZUl55lqMXeqRtPhxJRw6Cq2Ep0GYbZMxFz4Ql3o4Jvz4b16zTnFqYsfmLa4PzjhA/t1HSwNk8oU+HL5kn6cqg6cTY8KXhix1xs/ju2jAMCN/6oYyUQYcq+ocGMhuCw459CSYaKQM1I0n6MzDNJjhD+ViHKAuaX/lk4/0SeV1LMoIsCMBAxtjnp0dnH5PfdDfqagGcJd+AH6BH0fd0DbxY+IH3pT4OI+zoiPlj1VxJtPoBzIPeRoP/QB1QB5MQnAAJWUEqAPiQtssY57yoowrVqwwXox6yk+ZwIVcEIeJOe/0spzSj7BjQnJDfI0fbmMqDzjIi3Sjaju8bsZknFf8KY6aFm2RPE2jyjQ8pDqRm5yQHBNBgCF/eM/xOLb/VBw/eCZOHDoXJw91x8mD3bo/K6P/bBw5cDaO7j+neGfi4XsO2j14z4E4dZzdZqrroRwnoAlTGL4i5Fy4aVEftXx1R2jkjLmjp6Lm4IkYf0z6ZN8QjYPKNy0F4Af9kvEIuJb6cx8p/qADMKYrFia4X8XxpIn8KT+0UHZf5eyneNRLnZyNcY2BXOmf+GQhbUOPvrq9Vg7+WfZ0BZ/Lqf6cCUfTx3WZ2uoyxmmlxZUMBUrh9uW0tBvuy3PliMBBhrw2AA9T38nypEs+AHnN+yVYgmcDntgCl+BrH9x/1EQDHaE6pY1djbFjTXPsXNscF8ldvLYldq1vjcvWt8WlG3SVu3xTa1y5qS2u3twW12xpi+u3dsT65pl4/NE9Nio5HG+x41wAH5rng/Xapci2RVdHW3TKcd/Z0epDiOgg3V8u9JmG4mdlo/oV/wLuQPEvfWLlqr7ZKapUjuunxQiqeBmpCq/i5uRF5UW86r5NyvqK5ctjuQxFDi6003PX8i4faugrBxzKsQuAQZ9w0nCPW4lbudKr8oVmBjPe59+xeX3stNtgx3O6dYvu18f26lriOe6WdDtxWxc7xauuO7as90GFLcqLlSEch38xUVAAQwKljisDjo0XMZWVfgaxyWlWAvBjwJaSpsGY7ZLwjcES55UfGfMFMPrKyeUoLuXVAorP9nTqObfiJ7NRkFBybGgIH1/TwA/jaH6XgBzKHLsrMHKZGGBXQTEwqb8cwNOIKYDCzwpFg8rNgVgoMNDDwXkouzffenu84tVf58Mqy2nUVtKUI0YnK/jQybZtdgOw5R5aMdRtQKIQVfkV5YGrV3S8Q4RdGu3G19jAVuGIjq7lsW37dpcJxR0/8iUtwMz/6dOnzMN//QM/Glu27dB9o/ElbZUBpTzSqIWX8hUOG1x6hgcolUzSSE2JT378b7wz4VWvfUOsWrPGPGMll1VO4lJGcEETPAIhePw6hvzKiiGTHmUbKzQsNvCoD5RkK9eVEVcmCL2tU/cAaQkrOxXY6s0zfC1KfHlOGUFZy3otSjHh8IurJwR0JYyVU8talQ5VFQUdXOTOxBurp4QXwwl8fh+4wg9/UbAxaoiDEXP46CHzYPvWHerPOh3X+fCDVuFkN4AEzpN4vP5BXe1UfLZrHzl2NPoGBsTjNOBJC03Q393Ntvia2LBmveligpC00EIcoMTlCq0vufQy+yM3IyN8Wm/ckwQ4jCmMYHYtYEhcc/mV3ipNeWzYIC8o0pYbtR/hoTyUlfzJg7KSH0AYbbMckrk4Dvk7rVzKZsoPdWLjT7QWQFZQwpGXKcky+dqYUfyCp+DlnrpBxuAVzhMGypt+ADnEj5Vm8kq+Stb4KS3bvqGTTzcSxoQdMoLRBx6vSgqoP/KHVr+Prr6PHQn00vDU8iNZQK54fYEt2JvWrlPdsGKb4Qs7GpgYY4Ih8dAPNKr9rFm+0ivZ3QN9pokyAfADmulDEpKvlB1+FCj8xQ9amVCkT6Y/Bpd3owjX2fPnY1R9Gmf0NMl/28aNxn1adGPYKrHlUy0p+IY8BhI9F++ws1vAvJUziC5PojBJwC4Nd3FM4AyLRl5/aqhkbdZfXYC+S7ZuI5nGDhmi9JeKR//BlbTwFL4oqp8pj+t7JFfUMfazD2PnR5afMhKHCSV4V3jhfqcilTyQPXhh/qiuMIqRtcw3wXIGD6iDWg6THFdc4VUYskRdUmeMheQHkDdjDriQEdo2bQgJAShvyWe+PJJfXj/C74rLX+LXyjJvGXjiO7zG0Icf5AtNrh9SiDbi4mi79Cus7NNOVDmeACIPHIaw+2wRAc0jQ7mLh7LxStPZMz3zPIJQDN56uQbR3KChBtek5tkoeW9SXriGahJzaGgsBgdGY2BwNPbuPRX3fuFA3HfP/ji4/3QcOXo2zpw6b9nivB8Vgy7FsHX7urjsuh2xfutK4dYYMTASc3uORhw4GbU9A7KfxQMRhR5BWeEZzwu1lEBYXjGS5eC4vGia8NxDieJQZ9wCxHIkgScDkBV2CbBbgPHD3+OXrid83LODQEWdB8uWBJ1X2GzAV7jBpVTOzzsgxHfqA96z441+kT4GfiC/KlmWaf48KGHC4Nc950Ah2t6JI96Bj+EzJ1SQd/yynRceLMESPFvgrncJXlxA95pdnjo3dX56dCfvA/AkEQwgDHwo4gw6+DNrygpWnUYJZk+ZkD/f3RPtMuTXr+KAwAVXDg7kwMC1qzjkUE7XdeVebt3qrti4bqXcKq9Kc7+pchvXptsgx8r1/HBQXTiRfOsGDhNcp+uC24aT3zYfNLhGfuk4TNH3+Ou6bf2T0inuk93WjWujTWXj/T07DaI+jFD3OE5wfjqHkeqrlA/HldHFDP78Va4YUcBCn45RJF8GGl1yUCv3C37P7Ij35VzOiv99AK/zED9WLHlHMXcAoJigyEFjQ2N+Tx5FGyMZ3MrdAxWDJpBKHsCqOQYlq/VsWWXLHjzgyvZ5jLOQIT2VA6kcLOFdar4EAL6pSgHyIMhoWQEDohUm+fFZQQZgD86ip0wEoBiOSXlLRZYhHD7lBA+TGpQXI5WvH/zZn/yxZftHfuyd8d7f+aP4td/87fjFX/n1+Hf/38/F2370HfH9P/DD8eZv/pa49eWviG07LrZhjgFAnVO/0Ey9n/H3o2fjiitfah4B0AK9XFEc4QuK47r1G+Onf/5XpEA3Q57KkqtZ4CnxKd/HPvxXsXfPY7HrspfEv/+FX493v+d98Uv/+bfiXT/zi6LtXfG9/+ZH4l/8q38dr3ndm+K6l90S69Zu9Ooy+VBecHBPJvCx+9zp+IhwcqL9D/3IT6g+ctXS2xYXlQelKZVr6oUdA2+O133D/2MchbYMX1BUXVbhYucDz0URxx9AWQXK6uLKlassT7TrpDeVeOLDP2QAHGxJLoAhQDyMWwyShYmFnExA6SYNz/CzACvvGBRlt4oNXogFdGUFDn8mQzAiMk5G4Ir8gRd5ue/BfI/+1be/2pNUrMgxqUI8VloJo07lYTndsmFTXHPl1S73w7sfUXaqE2WOHEAzMDU9GUdPHXe+O7dut6FuY1s8pl+BB37FQeEosUwO3HT1yzw5UOgsNIOTtNzTNh587GEbwJvWr4/XvfxV8ZpbXx6vufn2uPW6G+P6K6+Jqy+9Ii7ZtjM2b9jod/SpJ+rWbV7lAS88LvU4f9WvyCtxSFfuyyQAz9kuK6NLQHrop46MSZovhhpxbMjoGQcOwvGDHvCjYNO/ruzoStzCAV78iGOQP2npv7eqnXG+Qd9Av+ultEuA5/I1k7L7qZQNJZ78eEZ2UNSpS4Rl/7EjlpNdW3dorFpX9WvVBKFwko56Iw68YKfA9Zdf5T5q75FDPosB+eMAThzp3L8VeRQw/lIGh6lPS4O9xqvZGLZAo+QCPxycTEM+64mT+7letmOnv7xw+txZTwoInWhT3egmi0qmfFUit7W7vxe9pCVvZA/+w/fCX4w216XSkwYZZPXyxOnTcb6/31/LuWjzVrc/xoOcgEzjn3KDxwaSysQE0CVbt8bq5SvM/zKJSL3SxgswlpTdANAFjwH4S59AMWjP0I9xzA6s0g/Qt1EeYJ5e0TNTTWwUmgDypyyUmTokvusAxhGua5E10pkJAuqW7fdlMsyypvzPd3fHsWPHok397Stf9ep405u/Kb7u618Xr37t18WNt9wW195wY1z+kqv8FZr1GzdFIzu5wCp8lIc2hoxS56mT5SSY60rtk0kB5AR6qBPKlRMJOWHQ290bg2d7Idx00kN79Vtki8MpN/qPVphXZEn9roziRrkm+gDFpdXUmcfixdRsHDvcHXsfPxGP7T4R933pYNx/z4G454sH4vTpfvWFTFrm4Y7rt6+OjTtWxbQKw06TGByNuSOnIg6ciPqB4aijrQu35UHONFZ1BRQ55Feg3BELceFVBA4ATNHR2KT7aRnVpa8HUqdKHYF+LbfiL8g5UOrZz3jJmRbSyBWg2mmTTPha/sjb+VQOmRIxlAkZYeEhHTQmPQbnQX9J3CxP0rkgr4YkbwmW4FmDBWleghcV0K/Q+eeWpspTUDoc+hru6bwZaOgk6aTsCPP//3tAkWWLZa5CfxkngyBXX54I0MIOgtaWxie4lnknvKxM2nFfnMK8Yrk4HXian+La5DZvWJOr59Xq+vwKe3letCpfHCv4XLdvWpeO7fa4TWtjq906KYtsB8yyzF/z8lUBKFisqjMAMWPOwWRFCUUWcACGFJQjJwym8wqJ4xRjTf6SodyK3q56bQ62uKOUodSg0GH8su2eeDjy5RT9DilLQux4DKzgLpyCFhQ0FJ5UEquVNNGChJJ/iiu0YUw6mfNDUeS1A2QbpRANi62En/m7T8Zdd37WRsjhQwcVu0YGOp+fuSZuue3l8fo3vim+63v+Tbzjne+K//Tu34g//JO/jO9/yw/7YD4WPqAFA+HE8aNxYN/e2LJlW7z5m7/NRjSTDOSH8gMt0PeGN/+T+A+//J74zKc+Fh//6N+Y3uySk1j4WHg7MTYR7/+f/yN6es77DIDz3edk4LfFtp0Xx9XXXe8zB77xm781vuf7fyje/s6fjl/6tffGT/+HX5Ny+XLjQAmHR9yzzRWF5G//+n/H3XfdEdt3XBQ//4u/Hi+74RZv+0cL8QoGvBU3O1S+K6++IX7qp38p/um3/kuVa7vaUOs836mboohDM7KCoo+CTX5Fbrgvccj/zJmTjrtr1+WxecuODBd/UFqvueaG+N7v/UHxLA3LVLSz7wFQxEiLXC3ynpdT+I3kIMsoZvN5V7KAUYHRBd2FNpRLYi1W+AHyBi8OQKFDAX983+OxZ+/j0dXZGW/6+jfF5k1b3K8VWYU/ZXfBy156fbzillfYiPy7z306hkc4gR0lE0VQ+S5DeWVFsTF6+nri6MljNoRuf9nNbgds5S15Qwf1s0WGwpu/7g3epfOF++6x7EG/y245TyUT+rnnAMsHdz/i54HBQa8UY5yslNG1UQbs9i1b41LJwnVXXBUvv+Hm+Oavf2O85pbb/Q45cktTmZxgl0nWa+EpZSrlgAC8vSqqK7JLGLxl90224QSUXOhCTqAJoA2X087xo24wcBmm0OzTqEHW5uLay14SN1x5dVxz6RU2fgEUbtoZwKQfuxwwulnpf+TAXtc3ecIfaGGChHs+/4ehzjfyV0jevSqpeGBdu3KVv5DQpjD8qE/Kznv2D+x5VJmqfi+/Mi7dusNySXmKXNFHUc5VHV1xS3UQ4SHV7fGzp1wmDDrkExyzMxhw47pmWzLIv170LdOVe/KGBiH25AlXnskLfpXt3zjiHj99yrsNVqkOeT586qTw6E9pzOtKzikP6UnnvrnUjfAN8lqD+oxLtm6fb18YuHyX/7brX/YEvngCTTjvfeShGBoZ1Vi4OV56yaXRob5fweYPN+TPPXRv27QpXnXTzf40JWM+Oom6be+yoK8uRhvALgTyKflBLzSBh3sAWaMsxCkTPeaHeLUwsZATJdQTDhwY9MhO5lT1AzIeAfKnXomHv8sguWbCB4AWgDxxBugUL8ibtA8/9FD09fVZ5visq5BGp+pl/YYNsX37zrjk0svi2pfdELe94lXxjd/yT+O1Gm8uEu+glV0C0JWTU0KtPJjgwB8aqTO3IeUJfhGR7UDl5es7fIGAMWQx1Iu3dSqDV77VL87JAWqp/q/E5iXjrycGlHGd6qahZjYaceqzmsTyRvnXagAc4LPDvXI9A/HwI0fijs89Hp/97J743Of2x+fv3h8H9p8VOeAUdr4spL+6obFoPHo2Wg6ejPq+IY9+jNHwDFfq1TIAzzWuzEkGZqq6weBPlxN1ZRHBThllvVBXfnC7LnVVwAe3cl0UVu4tZzj5QYd3rbkzMtb5eCUd9MMv5AUvTwrIgUBerkPAo02VBn/+uYw0D/3ob91vyuFj+S+Jl2AJniVY+grAMwGNj0aojuXCfgXguQU6mLmTD0ff+XOxY31LtNar81E5y6xydl7Z6dDpoST4ng5KnRDXA6dG4tc+cjD++bd9U6xetaLC/OwC/eOx0+di9+N7Y9+eA3H7K2+VsSijvanJK/xftT0iZD1Dq0LRvOOueyQj++P2V9zqlfY2GcFbNq5W6HNfph07L4m3vPXf+v7s2TPx7l/5eW8fhP8oPMgAgKJv5ULAbHVDtYUdWfHstQcrwtg90Bzv/e38CkAZQP+hwJbM7/nu71Seox5Y4c1aKYm/8Zu/FadPnYp3vP2HvbV6scHDbD+rWGzThK6kfS5e/4Y3xVt+8G3x/r/4n/Fnf/JH9mdngBVR3bNa/xP/7qfikAz/33nvf5Wh3e3yoowg/5yK3ilDj+2bvOpxuYykm26+1RMEx44ejp/9yXfE6PiI2wlK10YZyf/up34+Vq9ZE/v27o377rk7ent7PNmBUnf1tS8T7cPx33//v8UjD98Xr3rNG+O7vu8H4mff9Y44duSAJyZQaGAcCs73vuVtcdvtr4oP/MWfxCc+9jf251wFJjcw7vlSATxv7+iITZs2x3UyHK+6+nophnXx53/6h/GxD/+fpE08pJ5QJKkzlMs3fuO3xte97k2uKw4HPHRgXwwO9nsnANvbd168y5M20E/ef/epD3vXQ3kn3kqzcBd+04cgxtDPZI4nHJQzfESeyLuk+Rff/n1x/ctusvL68MMPyuAYiy1bt6kMW+PI0UPxe+97b/XOe4vz+qEfekeslbH6q7/6H2JwKD9niNFNviix4F8sD1zhyVt/4Ed92Nb71DezUgtt0AD/mOD47u/8/jh//nz8r7/8U9OKP+kzTq7EIPtsQ6d8VgwVkV0tN11/U1x91dWmcWh4MLp7zvsUcnAs7+qKNavXmsZz3efizi/cKcOxTzTKMKl4Bo8w3smHZ8rJ4VEvv+m2WL9mneiZc1peGSCcScw1q1a7DvYd2u/P9uH/za//Rh/o91nlwVZ4aOS9e8Lg+fVXXROrl6+MBx57RIbhCdcHRg8TVLQbZB06oZnvmm9ct8HnBpD/XV/6QpxVm0gZ4hWQce9QuOW6G+LQ8aNx/2MPZbenvGjtJR7AuOL6F885sOv2624y3rvuv8cr0uwUKfVFujJhY76IRmhnxwXb/EtdwC/8r7r4stiwZq3xn+s9H32DgzExxWsstbGqsyvWrV5jw2+vZOnwyeM2yKERV+qWeiWfK9UuL99xscPOChdnJXSID6uWr4gB5X/XQ/fa0FAEH/zJiiwTNp3t7XHlRbtkELebLg4IHBNO+hZksau9IziVf3xyIvYfORwHTx6zAe3DV2mDlFlx4QMNh/IwuXHs9Ml4ZP9e8w2aSMOOHeoK2r3irfg8U47iaJfl9RoOH7vqsstix6Yt/kLEFx56cIHPumY/sMATZI+2gYyX6/rVq+OlMk4x2CnbYFUXvMrAK2F333evvxJAWnAA4Af35TsuinWrVvmZswGG1Jb9ZQb1CUwGL1fbozNjkmH3gf2qv4F5g5Y03okjvt3+shtj1YoV8YUH71c7GJzPB9oL/15+w43R3tYmeu6LHpW14Mh+SPwgzk03+6sgn/38Xa5f96EqF3zDsIe/L/dXACbj7+64w3kUPuRIku/Yu43WJm7kizNkbrvt9jh69Ejcf/99lhFoQq6g9bLLLo9L5fiM68MPPWDZIJxXCMBJ22tobPK5DB3tnRrn1sdm9YPIzwGl+cKdn5vfhQMVpY0Arjv752Qfk2F8ApHXBcZHhmJY/drQ6dOS5dZ4x+/9YdTWN0Sf2t1P3PgyxyH/hdYqNslHEq47TFmAa8bKsMyLu6yFjCVRjim5Mn01I0N5Zo62jx6tWHqureqt5FDP+KA7xBU31d4SNWukT67skvAybuREP3xk4q8SaxvyPhRP9WLqwGunJ0ViXLMrPCKOrjzCN1zqLKRJevijTTE+UhaA1OCjD0NG6JN4Ji2TDH51ioSmIvGUSSbXj/785YA6yRgzqKKv8MOzXCTSP+9ykR9pOKeHiWpo804B4ikOcrtSukep6xcTLH0F4MJAbe32q3+uul+Cp4BbqQeOd33XN7sT+ErgwQe+5BW6r1agOdSOdcfI8Eh0tbJlXZ2wlA8GOTqe7Oiy9GXAWbxVk7Dzw5Pxhf198ZKXXOoV8wsF/UMjUsx7oud8b2zdusU0sprDmQIvVGCQOXr8lGSkL7Zu2+yBgcGdMxKej65q+YqVMsJu9j3G1l13fsaKLINRMfgZ2HLQTGWxUcYmSigKhwdRhXOPAcbgWKc62rxZSuf57jhz5rQN9jNSQs7qHmPm7JmzcfYsX4GQn65MPNidwZ2OUydPOv4Xv/iFhQFZ+bPyzKcAjx07Gl/4wuctDxJMyyqDPYM+YyavKTBAI6vieKyUwcT2y8cefdgGOTSn4TUbO3deFL/4n94djzzycPzCf/gZKe+c4p3b+iiTyzkxYcWaE5yPHzsWDz1wb9zx6U/FxTIaLtl1afT09saePY8p/1Tih6Qof/aOT5kP27fviGuue1lce/2NMv53ia5pGeR/Hf/9D/+byplbdFFGWQl64P4vxtgoJ5/nqh7l+s7v+QEZ6N8Qv/7u/xhfvPuzFMgyA22Uj3bJPd+F7pWRdkoGxv33ft6vDNxy6ytkwF/qLxvweTfyZvdBHryoWlMGjz/2cHz+7s8o/aAU4M7YsGlzbN6yPdZweJhoOCAj5EMffH/8+Z/+Qex5nBXPNOYJQxEGKEMaJWl0Iwc2sFCYPAgz2KRSUwwF8t6z51Eps3N+DWDzlq2xfv1GHwz3d3/3sfjff/k/vXKG0c0rSJRxy+Zt4tWIlOx7bWSjVIKbyRpW0aNGyqKUX3HFdEEDbYvPJfbKqNt/YG8qVQIr78iBfuvWrou+/t44euxI8l5lmFfC9MyVcuHKfWkPfQO98die3ZIPGXXNLTKgl8dqyRuGNMrb6bOS4/u+GF+Uwcu72lb6hQODg3yQLZQ6lHHqlRVb9xEnjvqUcOIvlzG7euXKWCHcGOmnwCkZZKdAlmVKhmhHDKv9HpV8sjI5T6PywlBfu2pNfObzdyptvqNN0/DZFZRX+WIMwUe2yjOJcVwGKAbb5g2bjXvPwX3OC9qpf1ZrWf1lQuOMDIrCJ8oFb23wK5+FL4LIcJcfq8GkP9d7TgYkOytY/XcE+6Ng56sYbGXObfds1WUyy9uHBWVb+RnJ+8lzp11XGJNrV66OdXJ8657+gE/+3bv7YU8OwONU3mnXrGSnEQZdrNT28CUNPWOsY8xj2GPw7z18ML74yIN+vxfjlDTIDFdoxLA/dkq8Gh02HW2SAYx+jNGGugZ/ynHfkUP+VOIJ8ZS0GOboExhypZ7EupzAUn1jPPO6BoYs4QC8RZ4pt6IbvDqs/E2T2kKWR1fRTTvjrJINMk4py4N7d0dvX7/jUD+0x9K/A/hn/wAt7NrJr08MqT3imHhihwSyAE1HT56I+x57RP2l5LhaCacQ9IG59XkuTqjfP6e+kfJRLr5UQ3penSKv0xoLHtu/Pw6qP+fwS8SANp/lSIAG0jAGdff0xKAnp7OsHnMsX3MaPzvMP2SRnQLgp+/PstB2ayx7TI4x8UQ+5Ff6AZ7pq1ao3Y6MjMYp0Q6jKSv8JA4407jMyalsRfQz9Z507hF9jHnEp8zQs32H+v9rr4sH77/PX5Rhez7p6ZfASRm4jg4Px8jQUJwXbafEj8MHDsS2nTti1dq1ceTgAYeTG3FJjzy7vVBK+AV9wgU+YFRtl10lfCFhdGBAbagubvt/vsVtflz1+cnf+z3LXyVKsML3yGf6lf/pW+5V+vkrd/78n+7YrFlvp7Yqh86IucvuFUZoJMRdtK6Y7QULryLwtRb86tQua6Xz1fQOsR0oakXfbH0a+ZSP7t6vpMr5lUz516vs7PNoUn6MRuz/qVdEdiZwxgA8qhdxdUJRo+dl1Nu0rmq7c/QD4tesxsZZXWc0LrKlv1bpWRTjENhpJvMUTx1k1M2q7uQ3Id15TDycov0obFaOcjYw1tG2qBfxfVb4wMt5MJPDozEzNh4zo+MxpWe+ojGt56nKzQgX8Slzs4hlp8Ng/6APJp4cGzWfOJsIPrzYYO06dmJeVz09MwyJt+/5iw/TOarCqXQkbgmeDpZ2ADwToCjKfa3tAKCrb+zZHSdOnImtq5ujvUmGlTocBhUcAxdx6KpzkEtlgGf8pdPG/lPD8Z6PHHoOdgB0x+7H93gHwMtfeZtPK0bB2rKB1fIXJizeAXDbK26xIsArB1s2rjWHn2t44g6A0/FL//GnVdVzlRGsqxQWFIyipAIoTegcKMAopcCwlCbeXcTQTENckVUgDujjOWUoFTwMHVYwAfCkQpqrgCgw4ERBRd4wIFipRDa5LwZUUbDADd9QvvFD+cLIY2WMeKyqcKAUyg6yixK3eOvmv/3xn4zbbn95vOX7v9uTFazOkpbyY3SwLZczBgDyg07KQr5XvvSa+Jmf/4X4yIc/GH/8B/9NbUVlIR9d2bqLsonCxeo6NKKYYuBDEwcmedVVeWDksJKEgQJNvHaBLrFSyvsvv/u34pEH7493//LPmZ8+L4B2qHg4eAa/sn7SDwLw//Gf/Pfx0muujR/7oe+NARlqGFT4swKHoo4BkK9opEqGkcPhhEygkBnbkVl55Bvlwi7ZVX8AzVWdJz9yIqCskEMHjjolLoAhUugjfwDZIi38RoFmOz9p6HMwzljhwRHfZRJgGAHIEF+j4MoqrEHaJdFSdpI+6rFeRhgTCCJGZcBwU76qf3BCP+dYlMkJDE/KADCBxD042SbqvlA4iIuzrFW0MZFEROLXqzxFYaWtU6ekAw9pEncaCKzwFYWdOBjhmX9uySYfeEcf4dVn0W4ZIYZpol1mWj7TBd+oC9NWtYO1q9bF61752nj8wN54+PFHPKxBt9NL7jK+2ocCSnlyhVGyJqPvtbe+0kbxX3/yw64faAJIzzNAmtJmmShjhRj6oYt4+Jfy5Gs+aeTne/P5DBT84CM+tJVn6qrkQb3DJ68EQkcVhkx7oh784iX4vO1X5bJBrDiuK/GXOqAtA+TuCUH5wR/6B+SRPFnNx2Blt0f53j14ybesDHrLsdLaMFE6Jh/Ix4ajkBPGQWHUJYYRz+Cm/gsPoc+8x9Ef4Cc5LrwxbQrjChQ5na8zXQsvwSFP0/2am27zpM7n7vuS64Y4iSd3AAClbujvSA9t8AM/+jnzS/RzECnkeOJAWfgcFeFidRa5pAycg0G52FniMJWvjAf2hz6VoexSIQ5+rs/qmTLil+0mw+m3kW/qp9BdZA16oEUR5uNyhX7AsiNc7hcUB0i6si4oP20M+YE25KvkwatCTHYVmpI3OeYwwVnoxbm+9Uxa2EZW3/Cmb7Qsfuxv/ybrFRqVlrKCC1nhFR9oAAdjgvs15fmSa6+Nl157fXziQ3/tiXFyhW7kOeumyl94nBl9tO79+pb4NDUxGkN9fXH24OFYsXJF/OTv/5H78r5z5+InbrhRdJXJN9Gki0sFcfgIX1JaeTwNJCcX/peYpOS/p2DUACyPVTwA/mEwE5++lQkA7plSyPDMe5b6aW/TNceOibbmmGrUWMH5RG2tnlDQoOZ+Mc/f0KPuTYEQSlp0Vb+AQS1+oJugJzRXXwGZmMxJL0iD93iSV43EhrYATI5P+oyKlqa64JVRPnc4Kx6XlX56k/EZ1YuQ+BOfKgJfgGAiIQuYbY1PJTpTAdM2MyqbGonrsa6adKPMREEmOBQQfYd+hD6jc8XyWL1pg+NB74sJlnYAXBjI1rYELzpgcHI3VHU2HtDk3AnRU1YdTPHXXwXcyM0/X1hgUJoHd3w4utwXMFAGLnI0wMLjrwYQJVbWUE54QkFGqUPRwI/BEqMKRYoBkrD0z+2MHDjkLb0okzKE/F6/cGDg8Z1x8PCcp+mzlZjVHg3AVfHBxyo//EDRYXDkPAjy45lJA4xQwklPvnwLmI4eRcKfCpSSxeGCGNnefi4/Blb4nbSkUcnKM1oCOwDYHj48NOzwmalZKyK0C7b5ohhCnwdqlYdVSJQ1VomkCpgOXkWYnuYTa2XliXY0Zx7Az+FB4R8ekmYw61Vi3rs0XYrDe+I8wyPKg8GK4FPGNWvWmydHDh/0du6sh7IKmvRwzTrI9yCJw4GN5D2vcIp+aOYe5TQnMFRGpaWcQ4PDVjRQaDmBmlX4/v4+70ywASUHj0kLXay6cbXBK/rIF1q4QgvxuWZ9L0y2EM4zLj/7l7hZxeQkdb7nDs2khQ4ccckD/JSR+Nxz2FaZROI5ZYq8Z/0Kg5VI3VMf8HV0eNS8tmFc0YaSTX42RlVPGBMuH4q5nnkNBbmBTuJAC/mXshQ8yEihzyd1S4HHuEZuMKbBV1ZqwUt5Sj5c8efe5VGG1AmGADIyNjziLfDkh9HEu9HUJRMzuVKehjuTOMg2fpQbg6ihvjFWdHU6D3beQIOod3nS2ChtAQNVZVYIyiYTQNR72X7O5AA0AdCR5UkDn3Lj5sugsmGYAeS7uP4BdtFY9qVAM+mFYckrR/AM3FbEBVk3eUZAeSY/nsFJ/kJqXKQjL/dPcpQTGWXikEMAPWlInorPu8RerVRbVwZW1MHl7eD0Dw21MaM2PiZ5nJlDXmt0L8NZ/GWrrvsv0VHKO8ROFFDRL7iOJrwbZ4KdRPBPZWTFH774tHD5pfwvTCYAlMv06R6D2oc9Uj458uFqWcO41JV00ACADz94R1zKTvytGzY538PHj8kvPylHm2IVmkkxSZ7qVfLGP8nE0MCQ3xdnHFCBLMucys8p+KXOOeWc+qaPgs+khCZk19u0RQdxySfrGX1C5VIeTCaDAxkmHnioV2ilPNBPPTKxUvxKvo6vvj5lPCd3kHlepaKO6OGpmyLbAP06PmqMKnPuKKFvg9fEwSHvfC6XdooMkg/9AO1vSs9MHBQZdJ27vxbWFGfjoP1Ac/atnIWTRmmT2hGTRuzkoV2Sf9khQzk534JaoDwghFfQgNxSfl6V50r4uPo7DhqF39BBPF5HGBseNs5y8B90Q9/kZH5NgYlovvbDQcakdT76jdSIbhdCvnNwick62izjhWRNDzlqFn0rC6ygeYcBrl7KTjWWaYWKsum/V+M5PJBDBBvlX68EdioY1zq5Wt2TD3wowCn5PLGS3tQ/GC09Q9HaNxTtp7tjxZEz0Xa+PxrFl4bauWjG1ZOX5KFmOhp1bZBu26j22KA6nROPZkbVtuAxk9lT47FM40yd9I7GUDtQHHYE1PBFIibl6Zc0lnv2QmKkni1a1C03KZ9G8aylblb3HIqY5WNqnP5klglY1UGN+v1auXr1mexOqBedTQpvVnvjzIQmdYfQLAvfZzjMihZ2HDTWafxRGGcrwLN6xWlprFXeHPy6iDtKugRL8GwArX4JXmRAR0Lnvkwdb+0yKScMnnpmUEmFQt0xs5tyCAhh6sMEpedRJ/989ELzPeALHJ5UjnyEp18dgCFaFEp/0kaKE3JRFDtkgXDkonwKDEMSQxzFgngoLVaWqvisrHDQH6XlE4GZHmWWAwZTeSIMxaicDp/v2aFkotDL0KlEjm8sp7zm6qWVRJxowd+4JMYoP9CReYEPeoiHcqj0CuMANYx33v1saW2WIsVKlkI1CItk0YqTauF0qYjWLmNioUEKfENcf/1NzmPfnj1qT0x8yAiBV8Kv3JWOrxtI0ZQygHIHDalEV6uZUmY5A4I8+awgq+HFUKRcpId/nH0AvZSl1A1KKXHAT7m5hxbC4G1rS1vsuvSKOHXqpJReDlhKYyx5V9WNrkzksH2VOrQMKpx4xQDjHiAfVtpITz48g6Mo0+Y9ZVJ8wr0CqB9bpIkHLuqLMO5JU3DjB19KeWgPPMt7HngGyKekA4hPunKSO+XnfXzkB4VUeq8S5U4VcFg+Kb8UeRTowmuulM+rmxWQBiNpWmVobKiTvGB0LxxwCJT0hfcAcXxq9zjbjJNXyBD3WXbkKV/hKHjKteAvtNq4ohBSVJXYRjtKPriKcUUa6IYO80JpcROT4z78D+DVBNcNiifvyYuFY+NMXInvM5JrKaj+Lr7uvU1Z9LDtm63VbEXnM5M54cAKKe/NZ9unPEUGAPNXNAH44aCNeFk3zb4vcbi6btj+KrnFYMag4QR3whbjwOFX0gCEUS7znDKLFsLxK2lLHAX4qyJ8dQTHPZOGpGViAAePMfxQ6tnejHFMrXLPJAmG9JT4yqplvXjGp3DnxAukvZGdNEJRo77A/YwePDEgftsArOqdtk4/hzxRD/Q3GLPK3HFpJznBU/U5lbyXsgBFXjAEi3P5lAZDEyOSb/+zinjk5HESOA284UrqxK9+RDRxmnxTc4PpYaKDSSTKzsQHdNNHIW/0SUy+KVj5MHmSOJAJyzT8wslooew42MrqK3HBZVnTtchraTfIBZ/io18mnHesOReEzFLnQNZon+xQWRhrcC63eEPdkaHlt0myRrsRlLhP6AcUxn2Rz8Jf8iBfWFzSwDPyoG5Iw33pB3Ckz35AssazaC7y6jNpKvzItqrbX7ggDTiUi+UGugHwMVm0Yctm82Owv0/jmgxB0TErnguRjUJkzpOcaq/Gzzg1ilHJBAmH/1G3uucAQD0n0KNFnFL5q6NI7ctlDqGYd/ThKScOrMBxFoMnD9Izy8C0AjkURAlQywhD7HTqxyRUGs38TExPOshPF+HCv0rPTIiw1kkmcI3dg7HsyKlY1j+UYygTAGqwbJP3KwK6cr5ADUJq2ZFB7QWBnDzjVQAcrcpyJb5TLiZtLS/Ug9MyYRHR2rBMBjpkSHZVNg5DNGVVn+zdDMSnb1X9skOAVwzqoFlhtQojDvlh+3MWAuHKTP4qk8rHhILsfX+G0ZMAlEGRRbbKg7zT7it+LMESPAtAu1uCFxnQR6eRssyzw5zuWoCBhwGLQ47cl6vDoUMG8AeIXYaFCw5kMz/i6GpaUxV44UKWIUu1qGxfBYAygEKB0gCruUfhRwFCWcGwwi9XJItRNRWDA0MaFjVYyWhEMSIuRj8DLt+DL4oQ/ogRK7Ipa6wesRqK1omCJk7wnd5adg+woqQBUs8cOIjyI/1KODB+URxz5Q6ccDMVN1bycuscmuyk/FDweb+0RooC23lz22aWDeP3c5/9rK4N8a3f9u2uhnEpS0NDbJXNlX8mF9B+UYS9QqyBmfJcc90N8fWv/4bYv+/xeOD++1I0BfX1uYUbRQNlAuUdvuQ2SIJyBdiKCBlIvsektKEajY6MOd/Cw0OH9kefjK8bb74ttm+/yH7TooeyFt4Xo7qsPvGJMF5D+Pbv+tdeffrzP/0jKbOTus/txqSFhlqVnfKAAx7ZmBSUFX8cebgcCqO+AK7kCS7CuMcRB8DfRpieMepY/USeqKviAOLjiAueBblJZbq5uUl+7EbIb40TB76zqgdAG3lBJ2FMWNRLblh9LnKbr7CkoSoTQUogdY8hju41Y/771RH9UuYX6oZ00IEh5quMHhTcuVlW2nKiCvqKEQD9peyF1mKEkg75ZReIv2EufMgG73cyAcWqJmkp5+LykBZ+cYUGXymzFU/Vj2jHIKAEvooOzkjBAKS2wHXufLeMysm4ePtOGaiNXgHFn7yhDzrJg63blIE8ML5EQtx4zcvMqwcefdCGKUYiZed1OIyzwYF+G8P4ww8OkWRCAWOWV2eyPGxNZyKjzqu1BT/1U+qv9DEA5fQEtP5oIUx2QB/GAe2VVV7SgQdeE1Z4D5Q6wJ9r8cNRVlZ0WXljVINfytC7jAhDdnjVgvrkfnBw0PmX+oVWJhi9K0n+xIFe06ww4lDZc6HyyHKg7GQBHxhGvYtAPSXlJx6r5pY91R19ouvG12HLQFktzsmXXNkX0ixv9Uw8ygn/4Al04be8vdOvxxw9dcJ4hzggUfFK2wUH5SqyBr/wt4ypPExSMCFE3UA77ZJn6Meoh37yZBu5VQQ9Y9hT/9wz4UWbQc45mJV6Y6IAuWCygnQYy7nrR3Um/sMrdmIgY9zDp9IPUBeWA9FLm+REfdcH/YDKQj7wEp7y2cIxdmipHKU8XAHuaSO0n5S97NuYvGVSgS3/aBi0Se8Iq9Kz+k4boy4KviJT8JJJA9e1yu3+TmXkyrk2y5ev8OGm0EPe9NHwBN7ixw4Y/JAt+iXq9cprr41Va9bE4w8/5F1AvDNO28fYhy/EIa2Q2JBmBZpJhfxSAhMEkgfFpx25POorCohMr0wPi+BJXb1yLyPUu3Jmc1yu0ZXXCJjItWEOIjv9B8FiWOTBd/WJm468MoyUbnO68een0Ri80u+pALf1xEM98F9Q4V3ImTj6U5nnzqn+D56KZT2DKju4amJC+gI7BIlHUkYk15X4wFgg4RFuysfEInUovxy2sg+VP6/BUad8QpCxGPlKekpJdA8/xDOxyHTx2gE841v/4+OqH6WdB8VbAKVRnzCt+OQFXsYFdJIMU7sRTdO6QiNlIk/aHs9LsATPJiB1S/BiA/UjM9MarNXpNGqQY1sgkJ1a1cVVnRO9T3Y7hNF5pt98T3iBwZ3eEzpQ4IXfEcJHiuZO3jxOplbj3fMGHm5EF4aBFSUZlTjkAkOeQRQFjBUNbwtWPE4VbmrJrdMlDQMnpz0zwKLkoHRavpSW1wJgwIiM3mW1MhxVaM4JYJWcl+8wlpmgghri8Yk+DNoZjbZFRjHY62obpUyxmpjGbzrel66zsQudLo+6OeiENnYheFVDslwvY4gV/49+5G9j39498fo3fEO8450/GZu2bvb2dBQ8tsqzvdTK6wSK12x0dnbFv/ru74ufeNfPxJnTJ+PXfvWX5w2OZTVpCEsdcfp6lYW8uWdLNlu4VeMuE2WDhwDvs8MjygBwQrhX4KWM/Okf/679fvzf/VzcfOurfeI/gFKAcgyfeDeXVkG5rrr6uvipn/nFuPHGW+NjH/nrePjBe4Q7jQMmBFBovDtCZYFWlCKUEBs6ciihKLmlPqelPHGPrJZty34vUfEoM3hxAGH4Uw7KwzP5cYYC77minFMu6qYA4aZN/qQFSItSzapOnsmQ26bxLzSUvHAYBMQhTSMTMJIpFFFWzSgDhprf7xXfMTxY5YYEDDIb/soTww86wEEa8BdaoJcyeUutykCfycGpvsqwpdFg7BUgbaET3pEeXsEH81W8h8+Jqypr1Q+DB4MRJb+UO8ubPC8GB36FVuLxGgIKPKvUKPtsGcZgYdLh3gfvMz1veNXrYse2Hd7y7P4cOnXfqLTIOHKAgbJx7YZ4/StfF6tWrIwvPXRv9A30pdwoL/hBfvCqRXLLPcChXLxzLsLMU8uUcI7L0CEOflnv4pP5QiqM3VyHpMy8BjIjwxODkEkEG4fiA3SyEorRgwGkggoFkwaSV7mUb9IwWciEVL6ehEzBbxxA/tDNxFcB4hUDmnuMBfjMM+mJX+qwyBp8x8HTAoRRTsJLPjjqHVz4EQ6u0m64IpPIFWXCYAcPvGOCBdlHxpCNPF+gkjXVA1BkFDq5T/7mhMcVuy6VrE/HoaNHnD/yW2jkGTpcL3LQQt2W9AD3ZfILB4+QQej1q1XIqerKdSyZBAe4AO4Zt2kbubMB2qBTfbT7btqPZE6eGJeUn3Dq2gaRHmwsi2Z4BMBr8EM39PMMXfRjGLu86jGudk7e1A11CRS+EJeJEEYF6pg4xMWQcz8gP/pmXglBVku48xCO+bpBRuQPbX71x34pd9ShEjhfgHI9cG8e/nnLy18RV770atPPKykswLBiDw+y3WW7WrlqVbzy9W+Ia268KY7s3x8PfvELlnv46FPn5Zi4oo9mIkudsd/5h07yQV6gd9o7aiRr7NagHIuMUlpDl9K1MAGjexuc8nQroW0JV45i8mPM1w18w3BHHVuskpHGDmO+csvmVIflpzRc08TXf43xIkv32QfkGM1/0urOq/0FSlhCTi4AaEz6yfAf23ciBvcci7M9A3FucCy6R8bjzNBonB0ejf7RiRgamYgx8cKTIeoXJ8SHAekmfWPj0TsyFkPi3eiUnGR5RNcx8ZDyQx+8HZ+ciaHx2Rgen1HaOYVrPBGOKfEFNkyojx1jp5cI4xOW7HxBmOHrhPg+PiUcSjcpnKOKOyA9ok+6z8g4OzLQAVRXijcyMR0DY7gpX/t17R+ZFK3TClNfwWsJAuppCZbg2YClrwA8I9Dg5NRwv5a+AgA0jHVbMVzeigKqjpSeuALurRxmF+iOjfsMy/ueoefmKwADQ8PRXb4CsG2LFSEG+jwxH+peeL0hA/XRY6eiu7sntmzbbAUKZairo7Xi9XMLT/4KwOfvvqNS9nKLKMoTMlGMqDRMUPC4xyhBYcsVeJ4nNMCVd8y55mefGqSMZlyMFP1ZkQI/kwUoLCmDGJqpANj4Vl2zzRTFizC2+5GG59xiHn63G/UE4WQ1m5UcAtjuT3gaVEkzKygcgkQdsMUYGjg5/a4774yNGzfGbbe/It74DW+OG2682Xxh5YYT5C+6+OK47oYb49v/5XfFv/qu74uXXHlV3POFz8d//pVf8DvNTBIwMpsuKTCFH8grV3hBHS/TMytEGMNzigOBhBGfiQlWkeAF9JXJgVOnT8aRQ/ulPF4XL3/Va+Plr/y62L7z4mht74pVq9fGxk1b1DZ2xivk/x3f+f3xujd8oycE/scf/E584mMfsrJclFiUaZTNMhGDgcCzadQVQGlFuUYGimFBubgCWa5877v4UQaewU/crK88pIswYrEyRf2V8hUjhrrBjys4iqxxjx8KKY0iDeDkFffQQR2TV/IwdxFQp6QzDcq40E+eyC+epCcfDE0bAJRHYU6PjCpWhqdRhANntosss9uG4iC1nkTQDSujrJISlvlmGYqBybXgKnTDb5dfslugxCllhWboKbxnRZRyYowRh7iEl2vizmdo6OnvicHBgdi8aXNcsv3i2LF1e3S2d9qAZ5t/S3NrrFm5Oi7ZeUlcf9W1vrIS++nPfToOHz2UZRVOcFM3ALyxv2klPPmEP3RS1lJGjByekbWkSe21qnPKUeSStOSBgyelvODhHn5TOTyzTZxrictOCoKJkHKYvCu7EMp99l/5Ck6mS1kjDem9UigAN+C6EZ3OX+XAATyTd/EvtBO/lGFxPHiFD/VBfOq70EBbyHSkgP6F12aoY3DgTxz8ucePMFbUKRs42QFF2Taqz7pUfQQn4j++f5/L4jxVDnAUOQTMy0o+CcefOPS7nAVBGP13KWfSku2W+qAfIT60spvGdFA33EuPIGx4aGj+vuRN/MLXgq/4EQ7PMNihr4Thx5VwHHzDsANnkQX8qUvKU+STNORT5I9uAD/4SL+LTJSJBPCQjmvJy1/o0BX84GH1XoVR+nyFQN5+Lm2YdGUSgZ0DZ0+ejNVr18b2iy6KXVdc4X6bSerm1tbo0hizau2a2LpjZ1x/yy1x1fU3+Is192t8+dJn7/CZDORjeqFHUlQm+fzajNoSNMlXebL6r3aJQaq4fs1AcUd6e6Orsytu/KZvcjseHx6JT7/vd6NO8kOZctqGUZT+jMK4QLowropH9kmZps4XO/ye7JSr01uc8RMqsVn4wScHL+fkL08FRy27/8gvc8mUxJcXkxiSRlJWYKzzYJwq42RDY8xq3GJRf0plLxTMgEf1zo5CZJVdgVMyplmFZ/fDpPiFYxKEFX0mYpob2OEjfUKyMj45HWNTafyPTM3FoAx1rjxj0I8rHZT74FylZ0JgVGlGlGZIRj5uBD/pPxPQRTtQROotJ/BrY3B4TPEmYmhsMobVdng9CfpldMSc4oG/Uf10e2dnJXcvLlj6CsCFgaWvADwTqFPAfS1+BaCtf3ccPX4itq9pjc6mumhQJ/OETpxo/JuXjvRDqeRm78nB+C8ffg6+AnDqXOzes9dfAXjFK2/XoNkQberkN21ckzS+AAGj6467vhS7H9sXt/MVgMZ6f9lgq8r0fMDirwCcO3smfvkXftorO7zD6sGcAU4O477sABizUpLvZfOMEk99EY+tc/S5hDHQ4W/lTAM17yMT1xMBBCgGOLnFWGb7Pe/q8YyssQKFckN80qGo4c8EFUoRwmglRH6sQqHg8W4umInLSjUGFpMMrCaihNZ61Vcqj8JY/ZyWwUbZyPSSSy+Nr//618c1113vT9ORZ+EByhyfeLr3ns/HnZ+7Iw4e2G8lGXpZdWG3Q7YfXauxB2UTHFYidc+KLIocuwHYgUN8wigTfEBpNQgHkxle5aLM4h+fFLz2upvi5ltfEVu37/AqJnwBMASYPDh+7Gh8/q47ROPd0d/X51UpeI+jDORn5dQKIzyWciE/8i0TIuSFP/GyjnKV3so09Fbh8Jtw7klH+YjnulY8wrgnvCjUuNz6mHSUU+gXpy15FjyELcaXJ7ErQoUD/EzupHGfE0vEhz4mMMCLQoqMuPPSE3zDyGJXi6I6PsYTdYAM1cngIS64C95CD34YHPC/lB8ZtRKu8FIG+Ar/aUfQS13CB4AyYVQB0Eg5ShnBA4CHe8I5NA26mbzCn/gWcoFlR+nwY8cDhjj0mQY5+EEY6fj2+vatO2Lnth0+E4B2wWQQXCEObfZ87/k4cHh/HDx8yLxhe6vLpB9lJV7Ba5mQnw0uPRfeQxxxGDX8Co2g8A5cGN2Ui+cFIA27MnJFvuAiDv0AwD18WywvBsWjfnkuaYkLDYVeeIk/aQsd+BFWDFw7jfnky48dG8gEz4Rx9WSH0oO3fLkCPoAbmhbLawHOm6CfwBCiT/JOBuEjPricnxxAMmjL5zSYy2o3ccGPK2UnnuVWfQr+xLvxmuujq70z7nvkoTjbfc7lIy39DnELQDfpvQVZ2bEbZZRPjgm3ZakqZykLbd+f3NR9MfZLPwDAA8oFbaVcpZzcQx/Ac+EnV/yLXyk7OHHgAYiDP5O45E2ZSr7QSFhpX/CNNo4f/VqWH5w2q+Zxkxf0NzEhq2fi81zocHk0VpSylDj6Mw947aXQgbFK/qRlYoL03CvQ/GTXz4aNG+Piy66I1TL46XvctwgR6ZGrgZ7eOHrwQOx77NEYGRxUudSvqW4Yy5hARhYYzygbBiRjWk5uCY3+EebDPJWGcQNDf3RgMPqPH1fem+P//ZM/0fiXXwF45w3XK676PP3E0ZgSHS2s3lMwD63iqfgIZGugHvDBL6/pn5Amd8KCL7CIb3oyRhrCnJ4Yq2GcLG/XjfIHqiDzOVNk+pwUx5N4JT/hldeUxuDhtStjslVtRfGQX78akTm6n6tDzmGW/Lh4Jx79m9KDDaz022RBLHrG7Fs1bus6iQ5EgMLhU5PqTxf7TStP5JIDRP0KkwJ8bgMyJHngXIZyTgEoJpAr8Z2DIikAYxg7EdjtyG6fJvqTBsau5BvG/7qNmyzrLzZY+grAhYGlCYBnAndI6j404HzNTACoLTBQtPbvjmPHT8XWNc05AaDOkQGFrobmQpuhE87eDueucX4w3nd66DmZADh66lw8/vje2Lf3QLziVbdr0ExjefOGF/pnAO+N3Y/tXZgAkGK+ZdPz/xnAc+fOxK/80s9Yoec9fBQYH+wkgaA+UB4RiXGvPLAyg7GSxnEaoxnPJ3FP5Ao8MoPyhqIEXgaw/PQaB13xHuSc6pVtofX+1NZiJZpJAYx9ngGuDKgMyMTLwZBccpWONN5qrDTlHVw+T8gqpxUIpUPRQlmeE+1F6YR+DBLoRlnjrIAVK1ZEhwZd6EYp5Nv+Q8ODzh9tgfIXxYY4XMcneIc/T8en3ChsJT1+pHGzUp7wCUURwwBw20M5ED+SVpRaDIZceSNf6OQ1Al5R6Oxc4e20aCJMRPCdewhzOv1Ikziok1R2yz144JwVU2iocMNJeILjufCFMsDfUl54Vspc8iC85EH6eaVvURwrcFU49BVDsMQHr/krILzQShxw4MfrIjzDSBRo8iUdcgKepC23bpO+8H1sPHcj8BlFnv1ZN8kd+MkzaUqlHVqZFKK/QT5ZOQK/38lUGHJV8gYnvCAvDFVejwGgF2DliTpM2lQ/ctQ599BB/oWXONoIV6D4FVzkRVqeOVQNus0b2iBGpvKYUHvFj1V381Rx/W6vfuSHgwZwYYSAA3y0ixG1R9JBKzJL3qVs8IU0OJ5Nq8rP1v80KhVH/uB33cAvpSEOoc5X+aQssbqdkwg48iKMuuIZHmBs0j7IB8MVBR45J//CM+ggPldVzTyvFl8pC4Cs+QyPKozylLJDG89F1oosp/HNLpjkPXQRDyCceKVeoaHUI3kRDi7aIv0Ju34oJ3EIQ4ZID27Sgocr+QDcA6UchSavYqsNsKOGL4pQ9/QnAH0w95ZN9WX2E77EwbVMMqY8+OBUfsIPPfADP8LBlc/ZDzCZVdpVkQVoKuXBD5oLvbjkTcYlrLgSB38c29mJ690E4iUGL7uFLEimLVfXLfuSAdLyrj6vcQE8Q0vyk/qED5JN2pn8oKHQWSaTyrP7aMWnjDxDT8EHOF/kBLylHKY/xyPHVVq0J9ITVmRNkZ0/dYIxSDxw8BoS3+XvaGt3GPT19/VW7+nnZAKTfv6UnIC8eK+cyWV2GOnRckB98lnZumXVly4Unx13fPfeX7VRwpnRsRg4fTrWrl0XP/oHf7hoAuBlMSsZ4oBUmu+ocNTp2jgHdnnrHiN3ARYeMIax1TkjwFWU3hUoDILFL0Jy4qBAyvRiqGx+kIpdxE8AxcKT4jFZgBN/CfQOAvfJCzinNOYPr10REy2MKerTGRvBW4UDxDdWPHXDaMOrsJ64d6aqT9FMPNJyuB+H9E1JLln15we/ODurrV59mp692j86KV1O9aB8PbEAesXh6z0cNjo4qPoQPU0y6smPHZG0g6YGdgGoLSrOiPUjTv+XTqg4HB5YWNC6fEWs3Lo9y/8ig6UJgAsDi1vmEjwP4MGk/Li/EG7RbwHUKOjoq84eIK5PQZVjENUNvhWeHLB1m1iek0ZF57uY5q8hYHStoBTxq6WbYlBCIWGFNFe7MBpSiWbARUHKcLZZplJPOAY9AyaH8NTV5uF/hAGEcZo/B+TV1slgkdxxUB+r2qzoCp2cZMyKKwaLOifh1K3T+SwBxZGKJaUE5Q6li4EcpZxVF8muV+Cl5IqhoxzQxgBLPKVnSyoKHqu8XvVEljUYM2svabcy7e+sqxLGJ8e9NQ9F8dSpE3H06JHo7+UUdD4JlcYGAB9QWlEO4QfAO9BF6SUe+cAD4qAcTksZRMG2AaYw/FByvGIA6EJ8aKWJecWtUmAz34zL4YgcuHbu3Ono6emO/oFex2dFkvDFyiypeCWACFlXtf6+O4IHfcShLjFWrIQrnPTQzFkEADRkP5ATLcThnnQ8cwUX/uRR+AEe7rM8IlDE8G66t8qKTgw6lGKUcHCQ3nVT5cU9aQt+8uKMBxRTVgLZ8soz2za9SiNHNqyMlffDkWEmsZgs4ROLGE/kSzxwZz5pVLKLgrjeEjwHPuQyaeTd26nJUd1zQFSuvHHNNHkIHVfkhisO3iLMHmiFjNPiJyd4J1fGhfCzfbuhAZ7pXgYNRluRJ+jiOslnq6odWuDD8CeMiUMA3rBKiSGBYYHSD2851M8nr8tBg7iacdQGUCIp0/DwYHR3n/PrAaNjI6J9xG2FsjhvxWUFlfohTwD/Qh+njKdBlbTSX1NW101VZ9QP7+375G2Fc5gZRpC39qrcGH9MPmNgUlf0O56oo03q2biFj3SUDz65/5TL1y14R1yyKFoon/ss4UYOMcSoB2iFT0XOcMg6QBhxgVKP0G3DEKNKWZW6Le2YNJQX4B76cZYd5Y88QgP8cdnFfx8u536f16TGZKiNuayWM9W7y6y44JidgQ8cljduWaU+qTcOkLT8Km92EVBn+ONHP0L5AeraPBtfeKUI+mkPnLFgnsmfuklZpj7zsD7iUH79mUauvMsPDugt9V/kG/zIAGFZHnQF5IR+IXeuJB+Q/XFXHXlzsB39ABOxPr1e5ZjkIEqVC0MJOcKgJRzZ4esLyIDxiX7qAV5CP7xlLOI9efjIly6gwbgUDwfNpd5xs7QZ+EZ/KtqKDHBP3VM+JhtYCceZb8qLtkSbd7ur+E08eFDwUG4me2gDyKX5BH7qQk5kxzAr8z09Glt6ou98t8YW4tA+84sRjaIRXs7OcuAjciD5Udo8Rb7GvJLVGI2MzcI9obrjayVzopE+1n2O6JrQvflf0VpAKGy8chAfv3rkHLmBOF0TkKr8Uc/zTmnlFTOqTIqj//PxqmQavPiHfz6me5ofZ/vIQQN9Au2GunsqpCc6gps/+H0jRzerS/3kbLSf6Yn6gVHzOw345Nky3eM84uqZBDlpo9sayYzKPat6nqsVDXVyutKOmHAfGZdMIKfgFM/ROdBzJsTS6VmNM6KpSe1mmepfSSEn5U4ySWF45YBNk1NTyKtwSlfhVdYW6Uhud5KTAdUn5wXQ9hAVXgMok7ec34BcPS1blmAJ/i9h6QyAZwT3Eu5cL8QZABgjn//SA3Hw8NE4fPh4HD56onIn48gxXY9wv9j/6dxJXw8dPaYrceVId6S66vnQEYXp+eixk7Fi5fJoklLTNNEbAwNDsaJNBpg6LrZAAXSidL4ePHRDZz8PDiOwJnqHn4szAGpiYGgkzwDo6Y1t2zkDAIOrLjrbc5XthQh05EePn4rucz2xlTMANHigMHZ15OFuzzU8+QyAu+++wzSl0pQGIwrJwjZrBmgGqTTQeGamlW/GIy65qiQxUdw6GVw88ym9YvCnslwnxUgjouKDlzxQnsBHmNPo3kOw4lDvfm9d8VgZIS6Z1AovcorE8r4o6VHaCUwjju2XKTM+sEo0MeCi3KEQ2RAhF6VDiWOlkbTEQQlkMoL6wjgpCgfGIlmiaLLCBE0oeCh80MlEBNuYrcTJqCY94eSHAQHd+NOyvF0bpc25LpxAD930D3m4FN/zL4qBaFHaNJbSWETRQfGHDnjEpAEcSV6qHuXnwwcVj1Vi8vQWX+FFKYdWcDku/i7DjHkEHeACUFzJD3/iEQdaca4f5QceFGPugRIOL4lfVt1KXVPH4CzxCw5cwUl6ys1ziYOyzRX6KR/be1k9LDRBI/G5J7+yml0MB18lC/AcGUfnza30uUJNuTMdr6CkMYEMc1VQrvAqPvUjxmYdSB7KNnjwFz5i1IEPWgrg7/LpHuON+Mlv3kFNeeLVFN5jJy4GoOlVnuDCaCYxMk0jcnlFC3iI4/KpXwch9MA/HJMCpKec8IP8iUv9eMssbY/6q2j0KzUVP+EPV+h12xSttAXTR4IKqBvyKHLg3Tjmea5+YhDxTBhlIj8mPtgZBUVeuVZ6+A8OANoB/MokJGHzeVS8hUbqBoOENsJz7lIibe6iAVfGh28pazwXHJSHfADzWrKDn/lRySqOMKDIKunxh8fwx6u9wgNvuRKPNCW/go8r8ZloyT4r6wYgjEkZ+Eb9Iu+UjUkByofM06Yta/LzRBV0KT04KCuy6dc89Ay/LG/qW2jP1DeGs+UHXLomL5Kn0FPOJUmXk3ukwchN/qqcwg33wKFMTSef0TNHTY/qRnHwI74n8ZgwEY6MkpOkADRDK3LpyRzlocf5vBhXoAUOFVkzTxWJdMhUttksr9uZ/dlpwCcEFZ9+UM9FfgDKnnhVt6KBTzwmj/IVFPKgHZKuALJGO0jac1LI/YDy5LWwIgOMLch5Kduyqs9gcgh8PpBV9cKEjQ/047OczicnctgRwNWHBiL/CuH8klGN1xi4HPjHlfJRfiYHvPuGfkL0TAwNRZfG+Zu+6Rs9Powr3cff97um1VIMf+coOTmqrSiHnKwSyJMQ6C5uVmGZjkDxjLTcZ3SBQiFafgqahyqV8RXgblGUhMpDqfOGu+xwqkddVV5CU8bwY2wWb9VVNIof06q/adXdfP88p35AadBbvCNK/GloaVK7SmroN2lPuiGa+I2s52QbCxY1dfl6nMMmc3eIPESXdA7502+z4wBcngblnrqlXsZzYpC8J2XkY9gzmtFFy9OvA3DYIL0cr1ByhsConqeU15ToGZ5Sn9TYHMtXrXR5RKTciweWzgC4MOC2swTPD6DwHDp0LPbvPxIHDh6V43okTpw8HcPDIzLaj/l57/6DsffAwdh38HDs03X/gcNx4MCR2Lf/cGX0H4t9+xQmt19++w8cchxf9Xxgv3AfOhoHDx9TR5QDbunwGHxQ/ErnzSBLg5mj49LVHaq8atW58m41HTJR6dQuPCgPd/r5xAVnGl/g4BL4X/JxYaB7foFqRZGCrlSUkYEMQ/GysuL7okyjLKf8pKK1zNvt2QrM4Tko33ziD1x8QhBllQEOxVtIHK++oTFqwKEB1nInbvigHBlcc8sa5N/gd+9Y0Z8UvnGUKhlprAQwGYDqySDd0tIm/LNqOzkRwSw9hg705g4CyoSCJqVKDvknlMEYXMQjzGUmTB5sq2RyhskLlEXwUpZU+MQYefBMeyjlZ4s5bcrbf8UX4sKvssKOI0+fOq8rDqMe5QJDHaUB1K1tLd6S7U8aCg/9BXjASX5F4YVuwkmPH4pj+eyg/ZSf6VVYa3ubr+SNAkQ4ii3b1lGAgaz3zId07B5AMYJuoBhHpVzQAv/BA48IJy3PJYy4+PEpL/AThgN4ZkcEDKe5u2zwoAojHTjBU/ImHAdPwYORxTuWrLSiCGNgonzjipKPMpdGIYZKTgS5/ZGmUh6LQeoVHl1tGKvc0MQhc1zhE9t7eWbSCbqYKEAh5xOBM6yo6p4rfuSrkuge2UveusxV2fys8jc3NnkiFiOAlVJFsKHG1nEMJXCWVfFCO7SppqyA8qoaUxo5GaRCIquKx4o5r6ZMTGLIwos0PPh8HyvPrDqyC2FwsE/llRHKCuI4r+Yov2rVM8smefU9+SO7KLQYMPAkDStF8niBP69PsDrLqjKr2SjgGI3sXAA/5WAlHH/qju+aY0h6B4P4jHz6KgefcO4/xH/4UibcAO4B6qbIBJ+9Q/EnT+qgyCK8K3XBvXkl2vEr/d3ie8JyIi7fwc4JgTQMkCOAe8oDbbRdcKfMp1G8uN6R4VImJkOob/BiaJc4GJxcMYIpD2XB2KM+Jqq6YUUa/kKr89azXxcSPVk+JpBkBIlW2oRPc4c20cq2ZEWOKeXNgXEUk50iyCCTS6y6Y1QSh3QYnaxyZv+iPkf+yBrh9fInvXlQtTfKI+7BGj9jvBLGZBA4BvoH3L6oL8qYdZN9AnRDP/gMCoNm4rgfUFkpB/XiPlB39NPggnbwwTscdUD+8IddXi6/ylb6o+xP3IMKSj9AXSXd7CzIupmQQZ9pqBsAWnllhTz5hB+8py6h2/krH9+Xq/zAz+4f0kK75ZJ700BcdiqJz3M1/qKBT/DXWImcsGLM5AA7ASYnx2KG+iEf6kIEu07AKX/6wRnFpW8o7Yj8LZxPA/lqE4Z/TYyKFkmXfJkcoP15lBR3cPnzqr1ilEmCpF7hep6l6wEZMRwuHLrFgId/PBc8X+4HQvJ0/k6rPPEnAFB5IBhZJwumRGr1I0vKXC+et/GZQPcLqVNQRvpDcDDu1fHaIWOYZDLpgp05LrPziT6LNsYnsRlDHYc/+qlG9btq+7zvz4QafQx9DXjBb3mm3hVW6p9dAFPSQfxlgAn1T2pvg+NqKwpnNwFx0Jesm4BFOJgUGBgej/7hieqrAZQ/aV2CJfjHAu1nCZ4HKB0OjZlbBn73L/rHdrv161a4Y3J41b1l/5fKtTsZDTgMxrXsOao6WlazMLDoSNyZqMMBvKWOaPrRqS6A7tXRFIWEgT5nnukwlWWJyiDv1VZ1ppWi/twClMMJFeI5z/vZB3hLLRq4mX94fgHRgr2jUjwwhs13eWKwo2AhJwW4Zzs9hqYNeqSUAVDxWflHjlg1Bc2M/PjWvCLY6B/V4GdFWKk0bKJHykBBSVe4lAvem2bigPBpKUiWO9pBbX20tXVKruWvNMvqGz05gOGN8eZ3iD05AC0o3uCd8MFWqQBlGxkdGZUCmts1UTNQDlHmUTx51w8DMOnHQFN5NOh7dV2O8pIut/el0QGNKOqEA/COOOUZIwA+Fv5xjx+KaHt7u9MjAkw2kK6BzxiKB21t7fZjVRrlokaOnRYFt3moe5RphAq8plEM4nUElEy2Yxs3hrzCUJZJh1FvhV73zhO+6RkDBxw2LnWFZpThAiUP/KGbtIWexe9Ymw5dAfKgrNRPKTthpC9GNPjwK68IoDjhR/mgn3RWpMRvAPwAuAtNpKcOlUhphE8KNquO5lOF34aCysg9+EhLGEYKfMwt16SvibaWVhubKHLIAHygL0WO8myBxcojkwRjNhDAi2RjMPOZO4wSlEmMeF4B8FZs5ZNGhhT1qizlaoBeyqs4yCBGDO/7csgXij4rhjPiE8YBZSplo2/OLdUyfBXOPYtxGGqeTFB5bBSIXowyr8Yrr2bJC1utGQNokBiBbFOmLlI5ze9jU74i88WfsQrDLCdCxFO4rzAbaK4LaILG5DFAfHYcJTez3qZk3IyODjsexq2QKL0MCwxf8a0YvRgeLeI/PMGIon6ho8gBso88y2Ne1qB5fiVXgB+yV3hX5IH4Dte9+Vnh5Ep9Z5+ArJWyK7LKmMZvbkV3eUQ3X1JgAoZnDPQikzkBk69YIXtwoFnlwYB0fcsLw5xDyzDACWPs4xlDT5nH6PBItdKLgS/aJUdj4idGKxMq8J8t4UyswCP6OGRcj+Zrmbwgb3C6H6EflJzAB1a34QllJYzy8QoC7RLeEAYQFznmWvhl3gvKM2E46gl89JUAz/jDh6GhQdEn413POOrqCQa1rrQJAD+/I69n06frfD9gWVS/VOGhemgr7LBgjCgTQMhS9gN5XwDclKfIBDhbW1rczlzfyo9w952KT5/HZwSpH2QDWpgUgH7TLP7Cf/oBJlWgLbf6y9gXrjIZx+s61qtUF6xis229RvGERPQrjmhVSV2W8eFRG6nkSbsCL6v9uFnRRlzSMQkwPUGd5RjwBLBH8c0r8km+wqInuTnRqmvRvST9vodQTwLMyOlKGQkjyOCCZF3lPVdhVzhPie/L/whHTyVv0jAFYRTV1Re1i5wITSA2/1Vr+i8MktPp7r5oVJ10rO6M1hXt0dzVFm0rOqO5szka29V/Nwh5g2RRbrZBYy9jXmND1Lc0R4PqtaG5NZrb2uRa/KljXp1rbm2Oto72aOlQWGtLNLaqbWq81sAqJ71F9/VNGrP13NDUEHXC297WHCtXtMWq5a2xRtflXa3R2t4StfV1prpJ6VqFp02uvbVR8blvUH510dIiPaCVs16QtsLgJViCfzws0jaW4LkEBgmashUkFC4D92xhHItjx8+qf6Nzo5PL0FQ88p7OdKEzIF3eLWMgVBq6ChzPC32Gbpxv/vhL7zQCiIpxRo8EfUkj8Qhj/hVC8EucPF1wyCz9jx80lMHghQzwtSrW/Pj41QJ8CqlFgxyrfEU5btVAh1LHCjXPqcyhWHL6PEaMFAyWLyVLY+N6lnHNhNGkFB8Mf5SbWSkKw1Jcpmfm/EkbJpWQVBS5Eck85wYgZ8hb7bJ6Kc8ofVCEAg+/apS/lDO5ujoOEUTJROlYFqOiYUJKDsY8OxVIx7Y7xBnDEz8OjxtnFl00tra1io409JnBly7hTwfx7G3SotFbVFXekRGMmmyv4KDuUACFKEakhGMw8K48bZfVUpTZfCc1jX6uRUkF8CsA/wAUYisDauOsMEyM5XvQKOne5muFlm2pdVIO2tQGoEX5KD1KSav8UE5pv+wooMzkBv0cwsYKBnSAhx0FtHcmMqAJGrg6rsIwbAvNZcWT+wKEkabQXvCU9MQtZcQfP8KIX/gAXp6hA7mCdvwIYzeCeak0Xj2Rg+c2QEQLccFDeowUnolPPsgm9AJlt0F+mx4DCQNGirmMaK+YKUwZOi55gafINlfoAWcxLMouBeoc5Z172q7fTZZxSh5M3tJuWM2FDvr2ViYRFAfDDgML1rCSPzk5qjjsKmAFj+3RagfDw6an5I/hYMNXhvHI8IDKDf+hPbeGswuhvKbg1SrhJg+M5DSOke9czcp4GQdaCScehknhPbQkztz2jVxi+LAayYQCr4+x2wA+sho5LT9vQda9zwqQv4i3G1ObxmBEEFldpv5oW1z5LBx5sKqKkUQdU/bhwSHzlDjUPUA8TxoIJ4YM9Qa98Jj3pikPbQW+s7MgJ1skI+qPmEhgAghj3Ma7HOWemOQVirloUz/Ayq2NY6VhzAUXz/RL1AP1j2wwWcAz7IMnytDyCCBrAPwqMg/dyGeRVcpVwnD4eYUQuRSvbNCpMOan625a/SV1k5NVpLVRrLy5p92AAz/yol16RVr34C8TLcg2dY+8CJHpx0AdGR1W1chIkkwgH0y+MIHBbhHOFmCC0zuhlIZy4DhzwXzSFX3E7UaOOlncbnCUBQet+JsO5EZXaFCAaee5TEwSh7Twm0kP2h3P+OPABW8oT3l9gHyRWWhH2Jhgo5zILJMgHN4KzcgudUt6dqUM8WlCtSfkD/qppzKZRj7g5erVYLn5fkBxgbERGeHEVW9MeQrtpPFnXqu00Er79iRCVS9+V382xwne3R+TbKkiNBqqH1PfPzQ04IkB5J02Rd9FfkzGDQ4MOj+fGaA0E/IfV/pxXZkVpy3683/KG+Pfk6kqC3L+VFAfhsy5QhI0asWEZZUxVzcCjGrsfHQvVveZ7ii7dVS0rOcqroFbpZ+HJyg5OZY+ExRc/PfuFQisElmnFe6cKlgwihkj/CqCfmSNLlAvPWTZ0dNRr76b104gA3q9+068Zex3P+gJR9Uh/FO9sLLP2hnjaRnf8jWlHGPIEvlHdZ/njZGrP5KccNAir+zQJjmXoqm5ITpk8Ld3tERnR2t0drZFO8+dLdG2XNcVLZ4gWLmiOZZ3NUeXXIfiNjQs03NnrF7VpXR5Hs9iti7BEvxjYEGrW4LnHOjc6EgWIB8wNvr7c/tiAkoJg6jS0CH5PrtIG0yLILft59WOTkr+2X9mmMFbqoSBzpRu3Z0cAcKdlCU1Sg8VVVDmV+VZUF1ogDZyc9bp9TUAOQhSHtfkV0mvjoygCOH4TjGGLYqvFTUNlBiQKDEYNlQL9BOXrXQY96MjE1Hf0KTBsCbGpIDQxRDGij7v0RHGKn7Mcco4CiOK06zykgFdWydjFQUSw1b8kdHOKj/m31wNOwcUFyNM90wqcI88TkyyhblF4VJIFYktdBi5rMyU9oICwQnWDN59fX0qDyuZHG6Wijp1MIViK4qLwT04MGQFga2/xJmWH5/xoez1laHXLP7Y2Hb7UV5SLFCcm1vy5Hkr+fihFFQKJIBiAC2pfKl8pJUjDookqw0Gwhy/3oa+3+WlbmRo8K1o6BqRootCw2QAaUmDEsIVRYQ6RDFl5wC7I3g9AMWVvDiAEVq45wpertAMXZQZPhbDhmccEyrspJCX+qksO3IBlDLjiFvKx30xBMCH3ACEY8zAx4GBAcsb5YJm5A4AF4xgBY/1oZGhYRtfHOxX3mlGdsGFMUEe4Ctpc+IAg1d5Ky+UQAyIcclAWUH1QWzcSwqsqMsItDGoewwD8EAbeAnDnzKxLZ2TnJkg4LAm1FI+L0menOxNHqzWMvGAn/ki+uAJSinhbL+XWqr64RN5Q4ozaVkjfxVJ+bHKXQezHR+DDXyshPsTlCoX/i4PyqzwY9xTRp5t/FfPGEjeQqxnjHYkjEkGDCiulJ9t/dBAHO6hc6C/V22iT/QNO5+RYVZsMQCJJ6NOtLFLYmhwwI5XxuDniIxYrtQ2K5qsVPMONPdzSudVayZMVB7KzOo0RruNOtU/kx28EoGxhCFHfoTT/nxwouoB/MgMcuw4wktbxNhqauYkflqRyiX0vJqArj4gwxBD168jYIgJJ2X3KeuKwFdEuOfLH+TNJ2gxxqd4P7vadccEHbJgnHpmgoW4RXb4ygSTKtCPLFP30Gq+id/Ex9+ry6IVY8/b2HXPJAmyzMRQTiApvuSN+sYwxCgUFZ7gYvKkr7fX6TEUqVeMT3iAAajOxZ+RY8cFbYy2wko/cslEC7tA2AWAsYXRjHGJrPG6AXLE5EF+wixXrKHRkx+KQ1k94USZVTa/ouBJhWwj0A1/kSXXWbW1Gpm0UaZCUGfwCX7i+vv7PPmRbYZxZUhloMyZB/WJ8TkiQxm54UsUrHYjL/AEnDlBkWcAAPCePLPNstVedSb/0s+UCRPCcehf+EF/9luUJydmeR2DVX+PiaoHv9KlNO4ndc9EEizE8GMXCGMOO5vG1HYmkDnRbBlgjKz4jR8HAs4qjwbqZnDI/Rq7QagjZDZ3hYhqPU9Bs8qD8c+zT7xX2gnV/TivJIj2aSbe5Oc2B4LFMP+Y/SZXeMYuE/pYPguYkRgVBYqTXirfoh9jJz+HFpziQeqvTiGoAhgwdK9eYBGGp/+VtIyLFH6uoALE24yFvsp/JjegooovR3S+alAzrjo61W35JJyARo3f1H++1sjYnLviMOhra3gtQPdMGKpeLGu6Z7Jy4cwhHD1axnE8JYaPTDziSJPyXKe2k2Ms41eJl1dhqlN6hTFh0FDX4MkjviTAQox326rs9AO5I9glWIIleFYAiVqC5wnoQtxh6X92o+lrZRlFwZ0l/Y06CtWUHR2MOmniZCeS3R5+GB50IsvUsXE4mZ2e6Xgyt+IApTJ+dbQalOkwOXAqg7LzZFaXe+I5qjohSwz5PqE3vnCQHEhggHlucn3uwGOyeLm4nM8rUOW6eJZbN8hVR0eHV5ZwKDgYayhDOFaFOFeCk/rZBKhRMt/TlxGPQS/bXgoQciPjm3WDukYpSzUxJqXUxv2cjNnmNvQXTxhgxC+rZ3cA76zXxyyG/4zcrNLWNkvGm4wTPMQZn1au9fjxigEHU8lAmpCiqIHT73FLKcPIL6tITCoUJa2sPiLbrDyibLGSNyJFjAkG4kjXqZRDFFRwYvzCF96zbxBP0jAuvDOvhJ82h0LI4F+2xReDtCik5XNxxIWnALiID5AH9YChTVqUACspVgToB2qjs7PTeCgThn4j2xkF5G1jQ+lxhIOX9PiTH/fkR1ihk3wIh14A/NyXScdUluqs4NLvjEu5ZGUEfrHVkecCKP/ZdyitlN0ZG2tpHPn98Tkp8zIK8E+lPlwGjBEmXcgXGpEx0mC85GpoGsV+z195eDWW/HS1EWMhTqUJBR7DEFrAjyJm40rGBco7+OGVFXz5YzhjcKFMY2RNYuQovzR68uA/VuyQJYwiHKvLNgxFI1eMDPJDvnDQBH+ZIADPsGSMOCMy8NhN4AYn6qDBBrziETeNcY0FwkskDGEMPYwv4vFZWhR7DKTh4QHnrxZlGjDeMTZIa7pVeIwWGzPi9SiTepJz+n7KMCl6RsUTjHWXQ8/gHRsjvxGlG/M21dzOL4Lnpp12ZIR30wdl8Pf5Sp4cYIYhTXp2LZTXHsBj41f1zbjDuQEjIwOKR/6jUn7Z+aKyDA3KiMEwVX3IWGSXAbsPWOEk3LsYKvzwJfnPSjtyL3lSeE5opKFJncLPYszxTNtikgYj0qu1lu1lKoPwK9wTTOxeUJ1gFCNLyAL1R5+NcY08YdDSR5KWOqefcd3LOGQ8hZ5RjDGVm8+DYgjDA4w9TwoozHUgvlEPbAVngoV6UERfqRvLimjCOGc3BWVB3qGJNsXqNpMv9Fm+Kh5lZRIhz6oQTjnCqT+3J+FGpuAHMkV5aAvud5SeVWny4jWDFvURlIu+0DsBFK7ExkN7JD18I09PLCgt5WRyDTkrkxEYsNx7ggJ+CmduU1eZ9IzjnXjyQ2vBsFcFq56Wid6c9HP7kTEND6hX9BR4QTun3Ze+3qBnwokLje4jxIOcxMtXULgSx+9sm2/IXfIXntAuaVNMUMAf8FgeFIe0HgMpP2n1TH/oHRXiDX0Mu7aYdKRtIuOexNDYNNLXHxMq03Bvn+4HvGI/p/GFvDH+p+GP+DWmeg/Fn9V9jfKvmRK/kc9h5Ts04tcI/IrAqNrTwFDMiG5Wyc1L2rL6GPoUH3a6GCicxmz6UkUX0MfnzlFeAxifQ1IYq9ipp3tFotcngczRRT+eiYtMpC6Jsmr0ZCk8gFfyuc6ne+ZfEshVdxrfy/wF406G5I/x0KNRmSSgQIpBPrzsU0cbPXku5k50qwrUt5oO/ZQOWWdynTEQ/aa5qVXtFr25PvzVGLs86JdDVesb66xX05/jzxVHGAa/dxkJJ8Z66RdKHPvLsaumjK8eT73jUfE0NtEXMWYQj3JmvajMqhj4nzxZgiV4dmDpKwDPCDQ4OTW+C/EVAFZ1du/dr0FCnSYN2+07OyYe6CTS4a0riRxSPcuDGcYSQIeT/nSKee8Oh4ju8Gpi18U7fGp/03h3DAwOx/KWOn++pEDOUGZ8MjIe/eiM6ASrrOK5+QpAmMbz5/uip6cvtm3bos6Rd4m/Br4CcOJUdHf3xOYtm8xXtg7nVwBcu473XMHirwBw2NQdn/m4lKE0eD20S664R5lBEWJwwxhE2ZmSMsJWerb1M9aXz9xIDZVBr3D5Ez41haLOyrwUJF7p16DHToDccgdPkDEpGsI9KKWIJsGEgSLJ1dkf1RVlhLis+qOc8FUBcPC6QVEvUBJRBjFEUgFOQwE/KzEySFg1xh9lEcWIOkGhE2GuArYAg29Mihw1kttkpSiqrljRQcmGD4zJ9AsoECgE8AVFH54x6NN+UJq5BzC8i1IAUPfQBC9toDPwCwcyThzaIzSheBI3FVheDVB6pUN5od2DA/rBbRyii/g8Q5fbsRxKLM8oq6QhnLIDXG0IKR1xYATxUFIKUBbz1vWPssf7vSgnVCIKi/zFpzSClI8rW2EKZ1UEg4jVQSYEULQx1MgHf1Y6fECdFGjkzFt58VPNY8ihXHqVlYPnRJJXdIQXaeOAOySG1VevRqruwY3M4k+6XL1jYiQNSIw3VrUxYOxH1euevo50+HNFTgijDP6MGd2leIXEetVc/EC5xaDyveL6ED9oA4foxAjKVXm2dqfRZYkX/6lb0CMDrDARRj2LQBtKPitAzxg9+TqE9Fhd4RF15ldYkF8ZCMg76TDEMGrA5fzIV2kwpL2LQfKzkA+8YKKBOplynhghGEc23JSOrerIBnlRRiYTUEpLu/FhlornyQv8hJf6BS/4MIZwxTDyJIniYMABNpzlfN6A+AG9A/19qtdcvURmqK+sq6SFeqedkp+/ZCH6U7lO2aedgoc6GBunrdN35ZkgrkNhSFkTLZIby5LyYNXfO+QUF2OOSR9o5pn8J6dSLklDeuJT39BBHPAiF8VgzHym/NlOb+mmH4JHulJeDHzqi9X7oYHBqt7SYFVE40H24T18k0fWjdID1CnxcsfDRBrfrg/RhhNf5GF5YwIDnkMvsgctlA2clifjSOMXGulb4CF17LahcBxtgnoFL3yHZsuJwuAJeMAB39FRLIeihTpDn6DciZd6V39tA3patFDPGGnJO/oaJjAoj4h0fGjlmTzABW2ebJBflgGZzImexFH1A+oTodOfuRQvzQtwie7+/oGsS8WnCpFb8JMevOCi7wMIJx/u3IcKp3kmvNA+Vr1SQ38LDwBv91ecUbVPVu4x7KfH1EbGchJEGcuA5/BF0avxj90x7GaYUF3yLjur/EyesKWfySPaZ43kLl8RGPWrAEwYsKMGuRhS25kTzZMKYzKACZbla9fGLf/kn7p/B98n3vd74mPqniJ1EahPZwxUuZvUH/ksHiJUcco2e4BWKKmqroyUCpFcZZzUF/PeN+Fv/nvc1LiicEmLjfgnAynw58c9T6SvAp8C4EK+CZxbpnyUJ06cjmawKKh2BNkRLvQsOgKh5Iwi+gpklLHQ42f1TB9BHbJrDp7lij6Tupz4X52jw2SbftnvgDCJsw6OXyGWi2gAX8nHLOW5hnGe9OJzDqOWS2SW9oDOAE/Zwdja3oFwJs4XESx9BeDCQE3Dq7/7xSdNXynQGuXolIc+9d+94vKVwB/9/nvj8d2PVE9fHoZHRuN/f/CjGqAYJCSkym6h02DAS8jBbwGywujk2MrUoJ6NgZ2OXCDj6OmgdDxvfuOrY/WqFdHRtzuOnTge21e3Rmdzzk6mwUDHSR9TzCk9Q5po8OFQVe77zwzHez5yOP75t32T8V0IgIajJ8/F43v3xb49B+KVr7pdhlZDtLY0xeb1a6pYLzxgVfqzd30pdu/eF7fedrO3orW1Nse2zesUCn+fvg4vFOzYeUm85a3/1vcoW1/8wp1WejDyCikYeSh3GKQenKyssdIhJUTPfjVE8sH7+XS8/h49RfFADAauaXBOq/zgKqveGA9kwyDrQVBtji14lkCloU0A4EFhYQXa8imZLlcUbCvO02z1lkIl5YjDw6xMgl8oTL8GbABlLyfaaBfgpQwm1G0AAC+KHHRi5LsNKT2GLVtXUaDZdQN+ylWMegjNyTgGeWhLgz3jgTvpLvlxReHIdk464pRyYfQmzaYqSRMslB2ApyV//Cg3dcY9tIGPMlLu5Dv5ZLsuSHku9YyBiAfhzkc46AvyHWCU/MRVgHyIm+XMLa2ZTkhFS9KUijsTJ+ADbGSIt2lsMNkhmoSfuPRHPFuMFM6DyyMHTzAmOduAeMTJUiQgU0XW4IUnQfRz/vK3rIm2ki9XcJtOEBRaKzoLQDdxyTPfqQVrpssyJh54bZ7pPuVuYRJlng/ywx+6iUt74vUM8KFUko+ikkL3uSOM8kBTtkPxpOJTthHyzQmbUp4qtY0i4kAXdQvtDk8RNBg3slYxcqH+5KW45pfuizwTjeSlPMQp/Eq+M5FVxsykjTikoQ5tnCpdiQMOgDZmHjj/Bf7j75U1Xema2CUiD/NiTsRQbngCP8Dl9PygWz/8iLu4PrgvdHOlSrMslFmO8gvoB+jTsnzygxEOWpAT6g9/H4xa5e+SOF4a0r5i5CojJjHI37tpiK9Q+hTLDnlX7T7Lk5NFzl+BidL/Mx/dk55Pl7kfqIwl8KYsamx3HPKi/6b/zYlBaKI4hBfcyAd9gfs907RI1oxHPz1Do/tr4YcX4DY/qCOld/9Y9UOmU7igzMa7eFuVJHGRj/xLGZEX8OW4oHiK47FG+Hku6ZkAIE3p/wDwgZoL5WIyCFyWNfCYJ6UvoV/LOiQOvFOIy8gfdUR5CnglW4+koU7gE/FckixOlkd4mSzxVXgx9M055ERpMN7d5jJF0ipBRtas1ymdQ+A9t4rgcgmQJcpeZMP5iJZMoryUB7ce5yBPvOxauy5u+KZvMj/7zp2Nd95wo2Q2JyiqDPJWFGHSD0hOW2Ugtyg+p/DPh0rHrJpF+nFfPc8DNBtoARVwsqEA7vpVEyWGz38fUE5xS+UrFADC+hRd17HcFxATnWQopqPdeRBXeSIzW9dG7bYN/t5/yd/1UtFUADmeHJuM2nrJNrzF07LBdT4TywfprAPJ0zx3mLArD2TEMiC/LIPKo4v7MtGT+pTam3R4n28kWSNNTjqN+jwmZk7aOzti7YbN7i/KXMiLBTD+v+M7/3X19Mxwqrs3tv+Tt6njpB9U/VbtaAmeCksTAM8EVrDU8amTvhATACPVBMDYWM4Wu4PQNcV1oVroiDJ8wU9dlQcV3tNmejMnAJSy6nefHB9gsHjzG18jg3151J5+KM6ePRMXr2uLrpacAHDecgBp6fKKAgQ5YMuOcjYOnBmJ93z0yAWfADh28lzs3rMv9u09GK949W0+qZp6WL9m5VdcH19t4AmAu78Uux/bF7fefrMNsraWpti2iQmA5x4WTwB85ZDSsABF1hb7PZ/wZPpeDHChyvz34V0cXu5fjPxfgiV4ocNS+/3aBeoUqIm+c+finTfcENPT7Foo9V0ALY8dANMxOD0bK+sbfe6Av8OvECYpynSmpwXQGStRsWFfxUnPKgBfG7+ESq/ULYasTF2eMspikBfq60II6cukAqCQRRMABQf0zFTWMenZv9eke8IzZ93zPtSODRFbN3jShN0ICvIkyYLOjP4sHoxMRG2jaPQEEJM6C3k9EcCfXDEOlY1XMJpalXsV3RM1BMmYzwmzhImpyRgcYqdrf5w91xOb1q2OdSu6FI/XlqajRbohenhbR2esWb9RqBfz4cUBSxMAFwZy+msJnj+gv8lewV0ILj0LqLtBiCuoos7fPyFqCRA82fh/MjB7vTgK8ZlowHHvCQT5ezWO2WXd52x51Xk9R22K2dECZEknzjbyUXWuL3RwyZ7nvolx+pkl5ctBITxT5/9/bGG+UkqI9+XiFv/nmbHPC1yoMv99eBeHl/sXI/+XYAmeDF9pn/ZM8Ez93ZeD/5s0wFL7/doF6rTUq2TDt+h0eV0czv9GGdIY/sM2OBdWndkdgDMOFogyicJ1I4fKlodQE6P8BEJTM4vhSxrM6GU22J/4M1bfEYabh9nF5koa85liIR/+wOwyoTej15Ywx5M3O1IOnYmaI6c9YYGhyM7DdCyE5euJ3lEko53diOi+rMrzihYLaexsYdHsiY6dEfin8+6CJMSOcJ/T5df2qnjKL18hbPD5XbmbMicayAc/71QBX5nYAN0/BBSfyYQF+IciWIKvVVjaAfBMQKORu5A7AN7/Vx/xDgD1H2rgdFxPbpx0qFlFHHbEdjoeSzxOJqafYxsSPUPppJ+Cp8JddgDEyQei+9y5uGR9vgKQUXJLGVdv4xNRYLHh714nO1J++88Ox3s+fOF3ABw9cTYe37vfOwBe+erbXAd00mtWdcbyjo4q5gsL+Czb5xbvAGB7sti7ce3K6Op87su0bv2meN0bvrF6+kpBA6vaxsmTZ8NnWGjga2pf7bpxYeTKjLgeFvx9v+hqpzAkTX/eFuckxElghcJP8vMgyINkY9lsvg+KyKOjcMWN9p+MmUlOSF/A8QQo3lVbKYC8sRWf9oX8F78CSa8GZrWLdevW+F3ABWQvDoAbbLllF8vw0EjwtYWurs7gMLt1a1d763B3d2+0t7dJruGN6of9jk+CrJovw7uqTvM2+5tFHn6mWhbXL7f20/18eBVgHHLEL/nyTL+Gx2L/hIxPlpXkGV9RovI1DkGFF/D2W/D6qfjLR3ETBwgSh1/NQGF0/mxl53DLp44tvNbiz4UZX/qRHn56C3MhIy/ur8v2efOGuA4lYkZ2GpOiHytS9l2AjCUFX/Kf26Sl9AqnXw1w7IwBJP+hLemBxkJTqRvzsfK3I32Vbj7zjCrAD8/cFlsC+G98VTzGqIZmvhqCsp6e5ON4ohf8C6/aFMU3xzTHc5KsFa6+UXYU0dlW8GQyAfyIYzzzdftUyDrKbdnQQnz7c9E/aBkeGPT754vxuN/RLbJR6piQBRoUU552FNXPoOSd+dyKnLwiJGWCZ/C6/PpRl8m3TFuu83jlyJtcM14C6csrE0D26U6te2hgTMg0WR9VO7OB00zUCwNGfMGwPytQWtrsyFhM9Q9Uz0lz/l+o4QX48mV6agg+4rnQ/P0GYk2MDg7EH77jHWrn1Wtcs6otpfWn7ASgqJmbiiHV37mpudhYrzqUEVpaE6M0vR2yOw+WLwBDWDKkJ2KVoln29JtlJwDJhAy5xW8BEp/5g3hVGWZ08quQCTgYEClbDCJ3Hj8i3Cea+CBum/uvxJMvoSiujPllOzfKrfez2wgI0DcUn/Y70j8STW15qC+Q7UM3oFPchbENT+Qd2uXkzxkOpHUYcfFXQtpFxsebVwZmY0z9/LlzvXH46KnYvG51bFjd5Xi8asdBw7Tj5tbmWL1uo/Wuoud/ZVAT4zNDUb+MLzDBdNEwt/C6zAsBlnYAXBhYmgB4JkB5kLuQEwB/+Vcf8Wq2lUEBDX0x0MF5MFWL5/0+aKFPLMpPgz8/lJ0XM46lY3hypYKDTuxNb3yNjGcmAB6K7nNncgKghS6SGc6c5SQuEw2e0awUCDpqTkymv6Mr2396OH7jOXkF4KwPSswzAG7zYWvQs2ZlVyzvbK9ivrDgya8ANNbXR/f589HR2hLXXn1FFeu5BXgtEfjKQdFROP/7n33ABzQ2tK6Mnbe8RX0uW97qPLhyij/3VsqrzpiZbK7OCsXY7+ExqKbSoCE5Fs6kzDAAeeZOUTgTUB5TUTvZG7XTHB41FxNSBvjMIF8R2H/3H8fQuT3R2trkcoEboIhgqh4NTC5AHooth9p1dLXJj2+Yc2Cg2pVwl2mMOUXk0098Vuxb3vx6Gbkv3IMo/zHQrfoeGByNRx99PM6e7Y4bb3pZHNh/ML7pTa+JifHJ+OgnP+vDQVe00yPx3vrC1krqmNPR/ah6QNHKakERyrpJH+pTRo2UMOrMEqM4hHCoJNsg6ZvcVzk2eTmV0nBAW76PXb5Y4AlSARM8vAc8M8mZEfIQDvDUNfAaFKs2ok1xfbCb6Ml+GVeBnjnJO2bzEDOv2IgWoLYeZU806RF/Vnvoc5EnvsvNZ7g41Gl0bAJG+DNPfHJy9fqt0dL2xIk/ZHZsZDAGek+pvKkk8v46/rwbypcKphkLlA/kceX0aF4J40BRDqlSQdTX5Lvcjqa0duIiBh7fuPZXE5Q+JyRUhqqofCZyUMZKfWNDNDfyqUjOFVAZFI+xiDTmrepH5MXEBO8zUz+MIaH8WT2bdV9H/TGu5OStq8X/eGPXFSpPxh7PgUCXEGIWgItxiDhePRMvMSZb1O5Wb9tmHjJxQr0xUQIfkj7xSTQwGcIKGniY0IBfxYCFHkdy9tSh+IKfGZX1aV4pD+rTq4/y57RvAJ76vXDFn59syGT2Y1cx56mAs75e8cAj1DMypvgtEz29Z8/G0T37INtlK5OPQE64aKyYmYw6lYdw3hPmsFPaDN2oJ2aUGplnLXVQ+gR1wGFhplvIOEwUnnM+AQcEIg+sQIKD8vHefDm3g/qs92nmTPLxPjKfymtQfyu6VCccPDc8Mqz2xVkR9IMtphnawMUhqSNj0mVU5pxk4FyEiahtaI616za7PKmgUGLYlO0yDwdMcCj8kzP/5TKsSiNHuWk7btPKs2v5cuXxdLoZnF4E1YPzSHQGOMhf4T1BjuMr9ctKbaFjMTzV54mwGJPqfnQsBu/8Qkz09ProO+QSSMyVzNmV/xmeUOLyTykhtgrOnk9gGdYV3qXPlwGkhvRIjc1qj3FQYUpIrLpZxoKTbk9K76Tv2oAcmG7yzF+KfuZGfTrvueQXuJHQxeA8bKArnsdstan5EXYBHM+HF3AHxYnHfqVwGrtZmNKfrwClQUOmTCP6P670nUrruWiw6sqhiMlzlUXtqf6SLdFy6U4JVrYJ5Ja4ZM1hlfTR2Z5mY3iQyRtnbUBO6RdhAQ59Il8pUHtQW2huSx2BclZFqciHFuUvT/pi+sr+gaHYe+BorJV+vnZ5h+MR5rNOFL+1vT1Wr9vg/P5vYGZ2Ugaf+vu6KT2ozU5ztkBVkK9yWJoAuDCw9BWAZwQ3dVrhBfoKwFQ8JsOWwTkVTWR1QVjzns5FV5HhQVG0QBW6CoLtLUJVGpSjHPL0n4HW3jzrv+6Jt+vi7Xlq/9BZf55oZVtDNElZS/WYfFAIUbZKwwFjKonGhJce+oan44sHLvxXAPoHR+L8+V4ZmWrU27da4SB/8mxuykPkXkhAPdDZHz2eXwHYsnWz63B0bMwTAevXPT+HG1Ln/6Cf4jOoPfTIHp+OXNfUFatf8q2xrFn0Ny3XQNMVUa9BrL41ltW3SIls0sDDu2ycqCtDqRYlVPco63JcGZARL6u1usHhYdoyQDATg+f2Wen26bgyxLARcNDF0N5z/MGYHOnxZBFthrgFR7oy0FdOeHPg5kwNDi+UETKFocAArbZQaECxRfmUQnD5rotyMupF+EPJ5zOP3d3nPYm5efPG6Ovtj0sv2WHD6ODh47Fm7cqomeGU9DRA0wjVVbJv41NX/DDwmHjx1ySYKHA4G0yZOJAqp7jeFaK+DQMFZdxGi7dGyl9h+OPnA5cwSGTglK+F8Dk26ouJG3+Lmf5DuOlvbfCrbunXMIrY3mlZsZylsc4J5bwni85VJ3lLIxxRLDiknNEZK5zVXPfRGGzQwXjhDFASJaDiHfHywKec3BBLor2jU7LUMs9ffqTjM3njo0MQY36h+FmeTWD28fAA2bTRXPXdlCuVVj55yGfLJnzKuk8+Z1eB6DSPFZ++iEOrcDmJTN7iq/hBW0rlVm1dV3+pQ/kz2UCxUP7NKlLhobJhTGNc+7GKaz4JZ+KhLPLHoBQdvM7F+GcDVAg9qUPOrgvdw/gKSM8kdHNXZ7SsWJGT4Bhnius6904q1Y+I4oR3fyUCnpk+lPC8r3PfQ58D9dAFnoxD+X11Gapw+6kcyg/5yDpmOzBxFFnhNnrBAUfIi1JIpifPn484eizqVedzzc2iR/0KsRSnubU12trb/Gk3doHx+TzkHEYiv3zes7lZ/sg6eco/20HSC5hC/YPHGMUUvrYOenICRhlmeWyMSefwJECeiJ9GifyFC/4bn3ERM/3A4S92qA3AE4yRpsYGXz1hQBuTv8hL/upKHbmtZsbKV7/6RsvYhOSR+maCidP4OcGeLxrwNQJOzPfnJ9Xm/FUIaBXfaC/sNEJWJpQOucGPd6wne3tjnE+36josXg/36drXEyMDfTHc3xd9TFaqnxro6Y4Bhff1nI/+Xt1LnxjoU5wBpR3kU4vj0afwgZ4en9Q/ONgfA709itNrvgHIE2WgTN6NSftRgX0Vr7INZdvi1Um+roCsMJno5zPdMXrgMNqUXdag0OmG2sUP/UC1jK/uGdRoVDh7Wd7807WSTP2qYP4BFd9xls8nu/kUecF4pq74UX/zoTXI6pw/idqr9tqkOJiiMwtJM55lrGoLRuAW55+Dy0/+CpUv/3VVfPgDzMepfviYDcK9ONyyWeXPDVxIvNVPyTgDYEw3vP/foTwaK3ku+cI34/e96q9/2PLavHq12lqOAzjGCx8AzPihe/yamprlWqR7pmtpao2W5nR8QjDv26KlpU1tu1PtF3/Fw7+lcrpvbWmPtrZ2tfG8trd3xMqVK2Pn9m2xacN6tzvGED45SF8OXc1K28gngpP0fzBY15pVXzIrvalW/VE9X7RJntX48wxfvbD0FYALA1/dtf41DrRjy2c+6l7VwQgwD6Wlc11o9fm0EI8BHCXBxrFXG6oAxUJ/yoF5If084Mef8iTUg4oVENLIoTxVV3QJrlY0CVTcooRcSCiduoHsXuCNmbH8yWAlN8c518ELFZCzaQ2UM5JjKwm68i5gUXjSyE4Z5yRhpG6ZBiAW1TCy68UclEdWG9KYQx5V/7NjMTvZG8fv+/M4dPcfxGMf+0+x++/eG/u/8BfRe/IR8ZTP/E1KyeR798xqQg1ymkYOMptGKMoY/lbPRVPeK1olY0/lvatDbpYbuRdy/Tx78DRCPA8ZRv80NcknGVGcMchYucaPTwnyaS4p9eOzMT6heuFQbIXPzkhu1A5wU9MY4EySzskw4BOOMzE6xnfIp2JsnE+p5bfE/Q3u8QlfR0f5ZNikcKbhl6vBldonmaOubRAr7YSMEAmaFKzc4u4miFxIXmyw1EjhamjyoaNeeVa1Y6AxCbwM46a2wSv+NsikGDZIMaxTXN4dZTcBn6f0BIN+nrRAsVQfzSn/7a1SHpsbjZsJihSyp0KZOKEMdcqDK8YGkyq0NZ6Z3GgSHiZDm+RsBJNY4ZTf366WEslkFYqsDV/5QzfPrPDjWOXFwGOXC+0WPO0yQMvrSWnE0xfTHrPdsJrMqdXTrOCqES1bxqnxFAeOk7/asO5yR+6CYcRECffsoJifIFJ9IyfsdmAVG5zEpTCedBMdOcmzLNqWd8X02FjMjE7EtOp9Um6Gz3VS5xr/KMsyxWcSA/yTY3zLvnxykK29bvly0MHnH0UgfVLFG/jAt7l5pm4tQB5Tk6fJV+SgMnoE7s2Ef256MqZ6+2Losd0x9MgjMbF7T8yOjMQylRl+JJA3bK6J9lWrVZ7lkosmTzCBu65OsgXtolO9WZa9QfkpT/otAEygy35SZUUexZ/m5qaUAdGF8ZJ1rysyqwTNTRzoRmH4WgB8VX7qYzHkPRGgMsx6xZe4GPq5SwVcTXItwo/BgiMvT4gpXZ5cXutdHk3NDcqzVnJZK0OnUUYOOxIwtWiL4jwGY/WjbSCbniwrQBHlzItKTtk1xFixDIPQcpSTVvW6n5sYi7kxjQGSiWU4yUKzzL/mmgnZsOoLJAONitek+m6Ra1V9t8i4btN9/dx0TI2PxNjwgL+XP4ssCRcTSEwAIqM93Wfj7Knjce7Mieg+dyqGR3pjaLhX1z7fcx0a7ovBwd4YGErXP9gT5xW3b+BcDPSfi/79+2Lw/gdjRvQzDi4Gnpl+MX+8Kq52oCd2s81qvMQMR2KSLVn/GL3iQCVJTwb5sc07e7Kn/tyW07kORE7Ba8jBUGCh9yF6zbodEus96ehcM2eP6zjalOWVsimG4uGIX/JNI5OcnkhzCV/8gy6j0r1TiNYvDwslzfYofurCniqZuo5Bzul4hmLnwC2DT4zs3hfDe/a7L3If9zQO8OQqff5X4FJuF/mRtkqPbJO32DPv+MpWk9oPfe6adetjw6YtsXHzVl/Xb9wcHZ1dYnjS8Y8CtnhMNkfNZO5OqGkcjbn6EfGY+nsW8C/BCwZoE0vwPIG7Itqbbui4PAHgXimh6nPmIYfPKgqdktqrt0DpvihU0qCsCCUsQjYP6UenTxdIn01afOnS+W47yncqnkkDcTCe2NlEPGjt6myPDRvXPUf9RVVqMufOvHpOMr7w4GIsDDDl+sKBpHdy+Fz07PmbNOIlxn6dRAa5xjMpj3yuck4GT4T0wWhtqok2aRSdzbXR0aRr02ysbJmL5c0z0dUyGR2tU9GmAWl2YF+Mn743HvrQz8YDcsce/mCc3vtJKfujMXhmTxzf/XfxyN1/GV/8yHvjoY//ZgwcfyCmB49KgZUCJ/mdlhHhlT1mF3S14q4BmCuyz3/uYTky5ZU1ukTdL5NybMUWw0gKtmfhua9+/L1oYbECW8lvkYN5xiiODcxiuNHhzIM4KDbbeEGxtxEj9a2OvgzuEp+1JvVP0uTcL6IYq/+ZnOIb3xierCTy7W25cVbKx2TYs3Iox/M436Hn++ysNiquZAGZwLixoSicUCTMnhQizRjfpmeVUekwHFH22E5d7y3VfPZPSrc6Q68+qrhToknkeAu8pF5lyAkBypCTpRgq9M3JHZ8kLUNMNzJspOgJL8YbRvnTATLp1W0mGNSIGpuaZJQ1e5t/S0uLjKs2GVctum/06yjt7e26z3AbqJLtBrbwtzRFS1trtLYrvh0GHKtU4GjJFaiOzmjr6IgWjH4MO9GJUdgufO3NwtmYRih+3h1G3aiMOF5J8GonY4QGJQxsyo5BILa5rqnV8p144mR7yzaVK9oydOQ/Rf2yI2Ri0p8yM3PhXiU+teLDdN9gnLvz85X7gtxdcfqOO6P/yJEYPdfjb6uTXz2nl/MqhBRbvpFO/aH6A4wfyJUPuWUg9XZnPl0oUZPfjJ4Zb12zVt55lUBPLnN1dXnl9Dw+OBQDMiBOf+IO0fPFGN53KGZ7eqKutTkaVq2Kmi1b2GZCxq4XPimIvNTz6onaCFvrBwYGZUQOx6hkmc+r5q4YIdcfE0XIFsZyQ2Od+lNe9WBHVZ1ZxKrnrPAim7QPgHqYHJ+K8THVD5GY0CBPyQSv0bCjo7aWw8eaLOPeBSMakXXotJzS74m+ZtHbonoaGZ2QsTsmetVeZGyzMg8uJoOEcZ4f8A0U1DG8w+ifkqGVu3xEG/FEUo53yZPiysJCkRdkbJnyk2UdE70DMdrb7wmgOeVNVO84oP9gn3fVb4OTX2JnPMq+306tnsPtPEbpyq+uRvKutHXqi9QNuX+oF79JbXNR6eFPQ3NDRVPKeZaXPgU54l7CjvENKbRt/WJItO496teOeE2t0AQolfWu7I2U3r4wxn/5TH8inGYVj4rriXSVhLRPB/ktfJoPEwkF71OBfMuPOpkH5ZmhmNURneLbuMo4bvpxC3HLuQFPAG+Dxy2EgRHe15p25NOc9X0B1bh/njiQnCRflFZ4aK/4Lwa/708Z1XYB6FJJvOpfb8rBAZYyVQEsol8e1idVtpHde2N09z6Rne3HkQt55focwXOSHbI6KYVsog0mxGxjb0zXDqk+ZUcswYsCsoUswfMGDBT0RQur9E/s4BZD6RTovEosDx+kl6KAQuLZPTpvXNWBlk5+MTRoQMPQP9M7EWf6JjSgz2hAZ6udulIUILkptqkysCsDO3fNqZPNSRnwu0kU4Imon1Uw5RcQ//MPCzVpeAGVFaXqkou3S2lDIZmJ2ukhG/JrWyPWtc/Fus65WL98LjaumImNK+diwwr5L6+JNV24iNVy6ztnFHckVrScic7Gg1EzemccsC1BJQAA//RJREFUvfdPY99dfxhf+KtfiPs++hsx3Hs0xoe6g2/vr169OtasWeNrV9fymJ6U4TfcE6OD3bHbkwG/E/1nj4i63MLtJvVleJsTSWyfZqJAbUXl8VS8AKU/jROclBaMlCKIpcpepPBMqzGlZ4KfnE/i1UdWxKUMm59yrBZiAGNgY+Dmijr3GCTwG6OhVvxm9QdrQopbrRxypmevCqquSE8c/MFb6sd1h6EqP+q81LPvFdcrMyj0Uvbxr5USiTI/xWTCJAa+/JdhKLXIwOeb7ijyDepjZfBPKN44BzzNxoT6y+lJ6VATy2RkzcqxMyGv496lMBcTEzLIJtKYmxJuDDvOFqAPtW3HxMaXlSfJJnF0pf/1SrnoFNHil2RSZcQwwVArW9rLyh5jyZSI82Qw+GkIlctxJh/LuGOVWHHp9zHofb6B8so6St56LKFeVZ8YohxOxWpvc0uz3wdvammKRiYoMFJlNHrlWIajT7jWWMEKdkLFd8pA/Vf0QqpX35EFaGPsYeJmckJ1gnE+G22dnTFx/nxMDw/HDO+8j47ElIznqeGh6Hv40ei++wvR/+hjMX6KsxNUOaKXnRlMHLgEzrcy7OizkBvuMTgsS9kPYNT5pzg2+DRWWmHGEFNYGoHi1eh49O/eE92f+3z0ebV/NGpEa3tHa6xc3hU1Mv4PynYdlwwkB8VreCmDnu+LU4fLN26wMc0reSMjuf18aGjAkypsl2fre/KMsy2mYkxG+LDjjuh+zJMl7IjBMdkFr9hOz/vL5GWOI+/VZBz1Aq/ZBcN5GchmTpIx9s/FNMY69+gUKq+669goPu1qaojNwrFWz1PCT5nEBhn2NTE6AV1s04eG/Ea92y9s048bTpXf2RyxuVE6i19FYQdItW1e8QpAM+3Uu1KUF/yeIo6cbHQZkBH1SlArGsdE44Rw2zhVNuNqI+NTszEyMRdDclM2ZKWzUJ84lc2TeNSh7vFHx2G3mWUDJ15Z71E6yyJC7/IoTP3Y/EQFxNmJRmJwK6u1piZ3UJAz75vPnpFhJf5i5tvTkAVG+pAKvO30zyTL2d/jURquYomu0AJl9ArESVl+ImQ+c+yeU0PKUHrOZ/7ZuHZ+klIb1qo/o5qLVj03qD6HxN+kPDHiHOkpNCQwHjwhD/8c4DoGSlhql4QqjvuD4gcQV/xQG+RLAvNfEwB8WaCKTxA2yLm+zOEZy7/+OTyBsSXzAVwLKtvQ7r1y+ywrRCXcMapkfq7SlPvFfi88EPPg6WRL1M62qbOcionaczEefaqRnFRZgq9dWDoD4BmBRi2nzuBCnAHAQLn78TwDIA2MxR1UARQVOiE6GYWqvXqA5KcrChZ9NrOpDqw6ItIQXq70kbrErkt2Rmtzc0wO90cLg159Y4yqM+2bCLmaODcyGyf7p+LouYE43jMS54Ymo390JgbGZ2JQAz4D65iUoeHp2th3ZiI2rV/n9/EvFPQPDEf3+d7o7emL7Tu2BAddAXwblS20L0RgcDl6rDoDYMsmy9XI6Ki3WK5f//ycAfAPBUQNJQdl/9FH92qwnotV67bERbuu9ip/c8NctDfW2LXUz0Vz7Uw01k5Efe2sXd2ymahfNibZlbI7cDhOHro37vnkX8WR3ffFyQO7o+/cMclrvgvb0dER6zesj1VSpjH8ly9fHp0yBFjFZNWzs6vLW6G9A0ZKgwdvgVcn2QWgH++A0w6eDDaYUOaqZ1Y4hYQm73QFFqelvi67dGc0srXhRQicATAho6OcAbBp8ya1z16fAcBq4MFDx2LtutUyDKU8q8uEj16hcx+nZ11hrVeCCZenlU/9Yfw7TD8mIlH6rYBL4OjZcvuw6qBefZ8MywYZoaxosjrOijp+Tc1N3kpJ3bIDIfNlBY/JByZ2WNXkXnVPGPXPJIQVUowWDFNozMME2fqPIQCd2U8rFuEYIeqPUF6hzwYP/TDxwKkoaUCDSwVVG6F7trKpQPJlAqCpRcazDOcngHBw/gAHAZIeQ4XdDmkwpXxDH4YKE13scGA8wXknhOJiEPocg8ooIx14MF5hJl9swI9t3xh7jjfJKm2uhIPbRpKMYIzEPGdAAaKH+nGFiE5PPOAnXN4GrzjmqcKIQhxWleGJz2Rg27naGXVB+8Yg5cpzmZDwqxXyT1mQXCyjHmtlcI/F5KnTmVdaRPqj3uC/2rnqp1blrxsdsXEddWqjupK3akJ0LtCrR6UiD/ipOqPCVJfUD7JJ3VFO8mdXhyeKhJfdBNMygPsPHIqeR3bHyImTnqggv3q2v8shf6wgjyhx//n+aO4+G3GuO+oG+qOmtS2Wqb59oKDo4bTwnpOnnCd0QNvi/gba68QzZIVdLewQGBMNvCPvCRteO1D+tBWqB97QF6JX4E8JqAnrCMqP1wLIh7TihNO4rpUOmYL/AP/XqjPf0lAXDfBbctApnWF5Y12sVL+/tqkuVihsHBqEG3nKehfbxTtKY3mr2smuprlYWzcZK9QUVorthI0qkpsMuWW282WvEf8cIr6w2NCods2rNrR5v2IjnDWUBR2osSnm1Nbt5D/NQbS68moF/Q1TEtPCO6nr+ORMjEveRyXTE8zESc4a21pjbHIqRsZlACHDiiuO2SEvbv/6kXepGui008/E64JI0u/wjJzMHTsbM8e6s17k4An8zUlUHDHJJZ9gwUIIkE+8fpN3JRRZzSdfJZ/UHfe2xwtkBAFxqW2uT/2VGOCdVXvIcuNLI4F48U6XEVVWo2hnB0W2jPkMFt0BiSuxZ76Unh+4ecIfZhaqLIsKSy4k7hrVY9Vy7VNg/t5lTkc8pzchyR9SOq7+ecKhku0ER6z+Zw0QPCp9c3BqIiY1xvRrjJuYGlX/yQ4zvnrDGRUjan+Vmxi1G59Qm/R9xjMIl+tW7YZxy31t5ZD9vM8+mLY4rvY8or6APl6ebk8ZljvSAPdbFwAsPjPi9WyzOCZdqnYgxmcHYmp2XM95VtPzCUtnAFwYWJoAeEags5BTI7xgEwA+BHDqiYM+MusZ2EWCq8cMp1PMzg2HweIB5UkOKFdjUVp+u6Sks220pm1FLFuxMWrl6lduisYVuI3RtHJztK1cHyvbm2LFqjWxfOWq6FixIprau6KmqSum69tjZFlbDKqjOHZmIDZtWCd8F2oCoCYGhkai+3yPDYztO7ZZeQd8CKCU/Rci0KkfOX5KMtITWzarDqT8jsqQYqVsw/N0COA/FIpkDg+PxiOP7rHijpys2rhWRsCwtLtxidyMhhJdZ/qkYXbrek5GP5+jGY6muqFoqR2MgZ6DcceH3h8HHr7fhy9NTUxFc3OzjX4M/k2bNsUK4e1o75CR1DTfTrhi3BGXd6CZCOjq6vK2ZsKa5F9W6qalBNN+iP9kyBbiJu72wi4DD9rysIIiIL/SloAX+wQA79qPy1g8VyYANq2P3t6+6hDAmThw6FisWbs6mmUgeLUVo0IK1uQ4KwpzUdeUK5He/qxw3puHv1MyWOubZeg1MHDXSQFS7Jkp4UDZpH6yjrjBz8Y4gzw1pSuOnQHUDyqlDzvTlfrLnQccFKdw5Y3DKEVtxADxDgXJB/XubdeklCaNUayILgcHQdWrzn1fpQfv/NZiObpm7zKoJjKcBrnLTlguceW715RxVrLaanl9AojmyUkORhv1JAV0sSLM1YygDcjZyNP4UeST8CwDSmNuucYY5LnwjnQcTDYl3pI/bIIH9TKWKROTOIw9TITAH97Pzy3H1RkNqkbS+LUw4WP32fQU9FX5KY50V+OBlz57wziSbviAMZvncbDrIHceTMkAw2AFB3GYsGlgP7bypXTUY03fIJ8cMBrvPIIf+IvxnlCoz/fQWxqaoklKfJ14M9HcZqKzfoTLPBBCyiTE3k0h57EFI1p5+wwA5IuMlcX00GAMHT4aPfc/FP37Dkav3Ni58zEnmpl8LMZqg+6nJyZjSP3isBTR6YHBaFVfqIqMWuXbJJmv0ZhaUwxJ8fnY43tjtH/A+WX/hmKm/CmXokAb29Ppj2AhEzapC5Bj/ufRaVUw7pEtXq3hgTp2dCVGPht5dUD44TnFI19aaImTcoK/+CmcXWytV5VgkEAFcRrEmEbl1SI9ZY34TdJh1SVX51PpKN5FoLRMpqyvV3rliUHUoAxWVJNwvE4zLtkpBySWleEsPxRGTKnPYdJlmtdzkDO1y3mjSnU7p/w4uNVyhjCzswb5chlV3+JHA6/QaFypbcjXdCQQUdfImQVqe0rPGLaMsjAxQ/lVdvLICQDKkwDOpENlQXYlY6zwz3qSTPTofkZ93czhMzF5stttC4meFs/8CgBFIn9dzXddLWeVf55orxCV31WR7BBP4QY8rvhcAcmy8hSii28Xgb8YQEpwm6dPhLKF3//5pzr1ZT4m+fEVEhnEqiN2j9ZX+Yk7Lp/x4seVfgN24ZSnsSmIMaDKRUHEwRPcJR+A8IxjAGVFCfHKr/hSXp+6b5+cAJibY8ypUlB2ymfGJN6k1bcCsIkG1TF00t/VqM7P9A1E/9y0z8yQl/wxxtPZIOceWbZL2c37lMkJ9d2D/f3qC6eqyYGxGB9j0mAsRuW4jo2N6l5+Mvr7FPfA4SNx34OPxujwUMxNT8Sw+pwR3fuwykEOg52Nljb1ZYvY82zBPDt0t2xOY2FNs5rEXEyG8p5Ehukz1aeoX0z+P7ewNAFwYWChV1uC5wWQzYXBhY6o6pzosJ4GvIIhl4fiKJoaZukP3AELUokAT7rSY7izdOOVY4CuXFmNQimwQl3fFFNdO2Kic3uMtm+PoZZtMdy6PSY6tsfs8h1Rv0rGT9cG47ywAN3JEyD/f20AZaF0rqPq+kKHubkJKUNnpMifkDFwTFrb4aiL49FYcz5a6kdiVUdtbFxZE9tWz8UVW+pjbetY3P2xD0bPmRNW9njPGYN/+/btsW3bNm/1x8DH/8sBfENxJw7GP5MFmzdvji1yW7du9SQCcVixxj0dpGKSUFpT1kbVbqxALcGTwTwya54qu1al1JVI749lqh8b+VKMUGrpnzBw0kkVVF9mBUwdFM1APZH9M1wGk/yoAlYC3d/JoYSxAsrn8Ni6z7b1PLgr/XnfGANzfGJc/hwoJ0NU4RwAyPkAyEIq7WkcT8sYRpHLrcBStTAuKIXyQk/FgMnD/XISgFVU3sXmc3eNTTIipCg2NvNON4cD1vrd1KRd6iU4hGtxmWSiSVHMrf1F5p4C8Erx4RdGJvLt9tCY34VW0qSrjvxl8PqMgCbvymHSwc/NTcFp8j4fQGkzb+omcTYoLTjqVT+cL8COMq84+xWNHGuyfpQGg9J1lDT53W81KSYDeF1slq2kfOVDiiK1iLJYt6xe+JgIghdMZGAUciAkxlmN6kJKM1vrha9WedYua7QLPiUGncoSA5bJAc55mFGGpc+Er3kPTUknE0AY4eWrDxOt7R7mWIG2weGsdK0srjmOUkNWKIsK4vEPvgrXrGRk5NiJOPvZu+L0XV+MnocelVI+JGV+wq91oPCjlPtAOiZhJIejI8OeNMJYQiZal3dEe9fyWLF2TXRcdUXERRfFjIxO5618RgdkJIyMRHtHW3R0tMfyFZwG3hVdXe16blXdqT4b2Okmw1R8pU47ujpi+fJOxVsRXSuWR9fyLu+KYtKUXVFtquv2zlbhkj+uq0thnfLv8AnklJ8dCl2dissZBXU5adIo2fYOCuVGufhiwOm+3th9XjSKXzV1MtslKxh96BFwkGlSDKatzQ1xTVdbLBeOFto7nGXSSYYRh4u5rmolt9Sculv6gmUK29pQE1d3NUWb6ksFFP+zLgHS0D5ov+Aiw5ppGf5TE5KfSRnZozEufk9zaJ/a9DiHgA6NyIAaVT0NywAbiv7ewRjG9fXHkBxfHQC/zw/h8FDF7e/pi/Nnu6Nf4X39A5Y1TyJKcDh8E35RV9Di3SISEc6VsWOhxvKEbCX9EDp59HT0nTkX58WbbrnTKusppT+tsLPql87J9cl/QsnH5MdrDEiTS+5/4hRtrXJMHEwTR/GZ0sipmwXHGJb9leKqjUEqQd7cUkB1SBmIR2x+QPariYm8aRqYeQtAXS+LwWn+iyfgla8nUfBBf9T1SUkULoN83s/YDZ4cwuXTPC1Jz0K8AgvULvzwKyAO6Qc+0ubugnlQYQrGpDfBaSxnhCuGGMATWKjCRurt1Dkb+h6jKCPyKUffV1OT7dGf5VQfx8Qp9y6XHZRAJ6AHsuBZ+fAjhHsYZD85xpx8/Vb+Kp7HS09uZDrv4DGVFx74UkDjzMrobNikcacjRuZOx/mJfdE7djSmZyddhiV44UNphUvwPIA7HHUW2aFkw3ZnQONf1L7cUcxDuVdnpI5eCTMtvTaDdIWnIMi0DMdVFN9xU8VbDAQZnibsCVDSzye4gFBo+ftoeoGBipMl4n82wxd6CTta6mP7+o7Yvq4ttqxujA2r6mJNV32sXt4Ya1a1xNrV8l+3PLZvWBGrpaB+5EMfjlPHT2iArbXRv+v/Z++/fjzLkjxPzFz9tOvw0CIjUkRmVmWW6u5qsa1H7Gw3Z7CcXQ6HQ/XABUGAD3wgQIB8IP8FPvCRAJcgAZIYLhdLYGc409Mjuqq7tEgtQ2vX6qfdnd/P1+5194iMzK7qzqjMyHT7+fF777lH2LFj51wzO+ry5Th58qSVFRQY/H8ZgPeJ4x2rJSgzI4CjdUoDAsph+eF6iP0PCQZlXTjUQ+ytMIR7KOyXE/Y//vQtkONhYvq/R+/2HX4of1z1XNDY4p7pSb9Fp0dSqWCQ9ijHUCk+sVIAKoQ++kyUUIaZGHWR4pajgwe7yiNIGS39ww9lDUWCjbgYPexLuWMGlmRaGwIG3YEE/1TqwJ1MWUuNANiRosASncGelDxJv7tye+i40uN2xKKMoLHefmdUSsqEFP3KeExIyRuTchMV9b1M3xb+jGyz0SEaFl33LpImSoMRfRykUOhyCx9GsOFlHwunbwY08WwDRi0RRItvCevv2dwPY0BpGMBNVHHs7J7HuOEYZUfQhF6MvjObgOzGhSfLrbxZ4URNzxU9y0lRQyDen0WhPG085idc0mDAewwmooFwxYhBEZGLFVT+bE6I4SJHWCm/R5eksNtQgDDtOoZb8pQQl1V1NoaSrvucQk31qs0rURR/LzEQTszMYUnBbrUeQ88IUio7isf59UpLrJM4kz74O3/VtxTI9SvXY/Patdj44Grc/XffjTvf/1Fs3LsXvY0NK13eJ4FZDaoPlLKBnvsoucKFzfwwNLCR4sy5szH7ystR+8a3Yvfyi7H38ssRx45FX/S3WgD68IT4Ed4oy0z5PVpdqccETrSHfuXmcSXstwXjAZ+QZlkHhM/ZGk6TelJ5M77SIS3RHQMJR/rZeCXc4RtmU7GEoVGriH/ER7V69JX/W1ud2NC1x9T7SjV2inZKmkyj59i+iWEvXqhPxDdmJ+O84s8LnzqhEGiU7wdbvRivNYQLsxZBHYWWnfj78fW5WpxtVW2MsMwi+pA29+V0abqRmsrHHK0x0X1c6TIToY7RQkrJeAyjqa5+oTkR0/CX8p7gZAoxEOmY1mrLewOlJ+JAl5ocI9qs1c9THLKtwTPwCVfqxO1Z5bcxUw6+LvcZ8ZW6p20o/ODmg7hzezGuSHe7ojTfVydzTTS6MdiL60r/qjL4ULhfUVZX5H9L1xUVuC1/5izRTaLs83OhdaX2uYOSeToAijM+JRTtwa4gnuFwmLwnjErsH9P9xTH25K153CH0rLzp28i7o5cs16irfJ6gRWj4TT9af0aQl/AqwX26Uzv45QvVRxlM6Ze48HsUynhFD7MfjrssjQA8aMd+0NU35Ev+CWySWQJ39B9liuQCLQ+HaMJ3+ia8+/6NYFNY+oiyr8gMXNgMrvg2mRTvHcR4QCjCJB0w+uLHnVF8FIrkeOc+S4wgNORNgvpf5vtEgTzknI3KMmhGc/dMzDcuiM8rsbFzN25u/iRWurfU7oulDkfw1MJHW9wR/Eohu52Pb9TlB/AgBA00/fFzZ4OelN4H4M6CEZGRaOoj39JHHsfmOXR77lk+Fj7pnYDXf02QTw0+ptN7tLhPHahIJiMtkO+EPZ9OKGsHRaIugahlwbESVQlKCOJ1CZStRgp3KEHtTi++853vx5tvvut4KOko/YxuosD8bSE/lHllVOz8+fNWeoZScNrbHV2ZlnzgUEwtdBLH/xMOcx0Cj7/nBHjqme9vCRJGoJeVjgJy2iMjA9Ao+xj8cAjWUBOB8iHSKXAmIerqxvsAEBNBSv2WnQjOM8pduQ7RRlMJ4+x2X/cu+I39jecqEvYZlad3RKG3cojArvCM2E/UJPBLmGcjO4xMjPSxbwBKQu4KLiFfCkVZMvLknqmfqREUeIkXcso25c01+uCFkm7FuVB8PaIqBQLTEyPmIxOKK+WaTenGpZCzRvnjeB4lhQ3eGJEsTzKw0aIwaBzwLPSDlqK1bsBlR+0MZR6ep815B3y9Qzn0KLfw8QkF8D9xlB5hSQM/NoPDn3LUOLKwwUwcKYfCN/dbYOo0pxFw6gCzEqBh0o7j2qAJo6deGoHiZAMF9wo3KjdWFdZZbtc9GgF/ELbQDogHrqTL/ig1lQcWORDrqQ5948ZQ0tJRpxgqmBWxo36lqn4FZc3TwlUuKEZ+tGOPrkHbxeVY/MsfxR31SQ++/5NY/uHP4u73fxybi4vBRoRGzCCMVR5GymtyuZmlyqT8eOflD6IhyvDWxkYsX78d66+9Fp133tH1jdj42Wsx8uG1GFddwkMcTXj/+h2F52hLjrhkBgHHW+4UO+2zOW/fSwmYJszeDt7fgdFuxWUWC0txiM89J1hwAgDHYFL3GCqGrHMXPp0Op1yQHsdmdqMPrqIH/Z95S+H7A6UFjVUvNQn7F9QfX6rX4qLccbW1B8LhrtK6pzgjejc036sORFWahsgvNWjHo/Qn1Qa/Mt2Ir0w14kUp5C9WduK0+H5jd9T9vNueaMnu+6JgtFSxr7TG4oW6lEzR1scWKn1VldsH9betvnu7B4/SJ5CvVSrXKff1ylhM6rvTQBHnvdtz0bcoEI7AzPhwvyReZ/YCHOW0lB/sR2T3OTzbKRp9mdoInOC8lXbpAPd5ejFQHV6/+SCuqb/Y1Ks+M16UBXQyCyqsnd5xeO2SkLov/xt6+aHur8vdFj6reteVf0fpoqK7SejZXaTShJNJLzka4HrYZZ/wEZBS7rjFf8LY+WX+txJvp7LrysKtdbdD1Z2u0Jb0y3b6cDzfJijhHKTKd2XoEnh23RS/xKlIqwjNe/zFrf4+lD8y8kaFvs9L+mc8uML9olzZX2RM+hc/2FlWcKUTzxj5iu22qdvV1XXxXU9+cHkaLP0t2BM+u7jBvvOSGuGbMgW0VX6qJHnrWffun8VD+O+HSUe65G3sjYrvdIthIfk9cXvSUBCmBN2O7OmbNpyN+cqzcbzxrL4JE7HYuRK3N1+Pu1vvib97CkbAIs4RPDUA5x/BZwjZ0T3cckrBuexEgPIKyDvf60ffxYgMAoVTU0/hjkfvTrfq8VvH5+O/+O1fi//Z3/29+J//1rfilXY7Tmysx6g++k8FuNxfvJ6FGnKpVLzDdfv0QVEOwQfvvBsfXrkSmxIwt+VS4OzExlY3Vtbasbi6FYsrG1b+/8v/8v8RGxub++v8EQj9Mf6UgTQxApw5c6YwAnDaRUcCbwrrB+unM29ucTwheJYORSTvabGfPp5PFdhqJRoVwi+wubkVP/zRz3WHX/rv0879kzotpFe9yqmSEmwcpnSkuSeFEflbPIUffRlSrkJa6c47p+FRe9UdcTxNXkI/QhY815FytCPln/plra5H9hHa9LkrFVj2H4DdrBxLQkfYZzo8xgJw4TohBQWgrSLbWqHQOwwFhLFRArxsgBXOukFBBEi7FNzKDbzSH6WGPjqFQUT4LNlHwYq4+2nS9sX0QBFx/4/AaUESwfOgP+ddV4oaxgKmo+dxieWmcBwTxzIJOSmOKH0l0A5sPFCaGHNYtxrV8RgygsrSCFVbnrMvfPRM/VCVbMvOzIYR1YG1A5WRZ75Pnn2hNJkNYUOM6EP7srJsofggb8vAFFIAnVg2ogz1IEVRaYwrjkV68Qb8UNYB/MVeOCitNRTLceUxNR278zNOC/KOyE8Ud53sSRnevnkn1t98N27/6z+X4v+9WL1+I7YfPPBu8x5xVljVpopmEXy/hhxf9bkvsCvsiPiM9f2MIiui66y/sha9e/diuLgUu2urMVhajL3lpZjY3rLhYLDdjVvvvh/b6+tKK/HCAMDSCNfxMOuZOkTZ397aio31jVhZXY219bXY3Nr0vjHs72BeAm+FZTPCNA5RAui757pnBgvrjlFk5e0wGAbgE28YCc491b/6RXb9v6SqnFMa0yrrtOh9XO6CaH5KfpPDXjxYXYsxXUek+FDTVv5UBhtwlAe8PZRrqH4WpJjPikfmR4dR7WxFt72VfEGdS7HblSLFnhTMuDk5MRK/NTMaJ6pSntkDY4ByEdGYakWl1Yh+pRodtfeuXEf80R2rSEkej54YkVkJYLMu3t6Q64kmXeHSpZ/XPfl52QptXuVgFtDqVieWNrqxKdp3RSf2ECiPHyz3uCB/BbcBzjjTJ/FX3ItEdv3tflx582rcwhij8DbAiAb8VEt2jOxjEMgRfKUhstED9JTAuq53dL0uv6vyvabwDxRgXX7uBZynbop74oOKals/+hL5+0fdZ/2nyeJhcL+tukI3BxKHjAngX86woeBteTPTpaF4bACoEuuF6ll3Uon1xFWBMroBengWWAbzK/BN0FOxNkGt3FegyNFA+DS+0PbyzUErPHSvixXoogRlZk5VV3wz5yxfUoY4XHWn1/4SleUVkDZ4zVBW4bCxsW1eYfnRoKfalOO7gsPfp8eoLx3Cr2pjwz6z0cS34iH2A8GfUzMGxXI0+mr6RPOYrvBmLlkrS6Gf8HNbAh/wUBnLuv+sYHS3Es3RhThdfzVOTl7yDJr1/t24svajWOnciO7gaEbA0wYHre8IPjX4pdrpQb/jRo87AO7zOd/5dj8MHYg7K4QgPZd9mDtNdR5/9+yJ+GeNWnyl0YhX9eH76ux0XJqdilN37sXExnoG/ryDyrRPE5cr3RcDKJwuckUJnzqYnpqMZy9d8D3CaJdjuSRgDxip0gdv4N1zN2O7sy0lsRPLEoz/7F/9W6/RZL3+6dOnrfw/SUDxYDnA9My0n6086aMLG/GNTXbKGkjBHkgeK9skLuOVgsaXGGiPkKB0XOSHUplQtM+SwIDCcYQTYlcek4VHvjA9HZZ0Mi0Ea64Ge6ZwxJR8i27yQ4mkPgD6QdLx9H0BSuxD9YaijKP+5FjDzfFqCF3EI10cPFzOCCFbvfI9+FnQLOL7PdK3pGfExYMwRZ4e9REe3BfCG/nkJ5c+DAGPKFnuxwFTitlrwKPcCiM93LNoMFSwiWBG3fNu8zgrw/L0rAdGUdWu+DbwnWBfhC4bT6l9ck8ZPdNBaXAFCOcyKU0rOlkk5wHa7K3FVVRQPNW3FM4Bo2CjOzYMMKuC2RUTNTZynIgRKeRM8e4zbV/I4/YohHAdATfKVuSNQmC6QXvyV7quNzlGbKXxUhFSLBI/YiG421gjRzrMAGF0aqxWjZ35ucyH0FJuqfvu3Qex+KOfxf3vMdr/vVh68x0pbZ3YNd8yW45p46ScKg4uoVBw5FBS2fTQxBEwBdyzE+r1aM7OxNT8dLTmJqM5NxWtk8ej+eLlmP3612L+G1+Pieeej5GLz8RIrR6bK+vRXtv0bJHaRNUj3qYz6crl6HIuHTG/iS5wmvlc/ISBRVSS8tGTUoHaC/8OosNGYx0p++qDOQoQZZYBgnK/BwwlpE2arKNndglGJEbC2bRVD3FG9ce0eOinwJmriJE7EexFTXEXOGKOtqh40IX3XO2KezCk/nNEFN4ifSk64rM0WuGvwDAh7Uh9BTNFqnq8PNOMuug6IR5iecREsxlTx+Zi9thMzB4/FrMnjsW06nh2djJmJNdMTs94o+Kx5lSM6zqpd/MnFrz3woLq4bjcvOI0p1U3zYZnnHmvBH2/2GuhwV4INfZbyE0+zfeUA9TMh/CkeH+Htp71Yl61/65P3PjwzQ/i+vJqtFXeUrnTa/db1BUOQ8cONIAucuVUftRotzE5Zgd05L+k/O4rLe8ZIFSYDZCzpIQWbKKrqew8Mp3SNx1A2g+D+yjecyVN/xLLEriDJzhacV11xNGLzHOhL/LyEj3Thxddgusau4KPUZRLGY1Usi3xj2sqtfYxHr7u/x6BIiy/0pLgNPxf10zez+mHh8KRtwOa4nL5y/cHrkhFd3rWH8sdMhQ9esSUHAaPO7fuS7iBf/XWtHMgO6dhj6Sys90vf2JlQ6luMEqzBE2dZoyIP0aV3qjqd1x8UFM7m5tsxqWzp3RtuU49U0vxSAoes+dnCuRP/U7EzPi5ONN6JU60LrnNLHavxu2t1+PB1ocx2ClmBBzB5x7g8yN4YlA0guwLHnYlqFF7WpGcO8T993nvzogOhV8Rz0IegpPf0/GO2hpHH+kRKQcc8TF5k+12TK6vx2S3F42NrahubUZFgiAdz1MBkKEoOP/Lj8YXAyhLuqe1w2STsRMSyAwqwubmcqys3out9lp0uhv6GKzHMFYlMKxEd3Av/uLf/nncu3vPSjkbVzF1+1cBKEMnjp/4aH4In4a8ZvspHg/1jq4h8R61hPD3ZQb6JNMD6bYk38HNAUAnFAQEZQmNCNapQBcKAPcOQ2DonuNJGRWBlg5Nz/JHBaNeHF9pMsrLNPTcXI44TMeWkiMFh43sOAqw2WpFvcE0+4rTQ+Fhs0BGZsiGbF2jukegpUe0WEg9F3XsMIXwhR955RsB2RoyJo4yEAaXSpzu4SOmqyo83faopGn31ZKejfpBQg8BSiuzHDxS283p32xWyOgqo8hVKdsoiRmmmPYNfRQ3lRi+E1KexPverFBKuv6sMPvYPSnjbDBHmHLmgr8rBqVi/DMdl4Nweu81/Qz9F+85oo96yHRQ4nC8o3wokAXFTAu9kyLKtHxG7r1swGHJVyFNZ30PRdKctSBFabMdKrxS0U9COjRDyUhc4CsU2wnTgw0A+ydPRr9Wjd7iUmxcuxYP/t134t6f/0Us/vy12Pzgamw/WEx0lKcwMnZ8YzEXUFZ4ELyZYuxpxsqPUVMMKyjsaZiR4s+Rf+pPWgvz0Tp3OurPPxvV516I5iuvxtS3vx2Vl16KWDgWlTOnYvTEiRiTMhrHF2JrYzuWbt4V7ijjKP6siS9MDNSfcOCecsIZlI1+tjXZiNm5WR+FuqB054/NxvRMy7zO7BP4flYK7byU3BldEczZqC55QO0Cg4vKAB2hOcsXRH7lodxEd4wu3lCTtsWGlqLhuNJQgZ3+npxn4kB73H69qf24TRftuQDCuQwUgjx0Td7INkJ4+gErN3ppfyWXy0V0BW8MF8Kb9yxj6avtMmOhXL6ws7kZu5sbcusx2NqKvtxupxM7ajOK4D0OGGzmFAGfJNAdxG5vwMFmURFK7Ckw3ajG/NxMzE8145hozJJJ+njz3jDLBD4sIRpj9ovP+s/yl7TY2NyOOysb0ROOFNd87neUHx9IXNAGWhcy33BPbbY0CGDQZNYB3ZOrZC+64otlDADyX1Y6W0pqAE+KTtliTVmlRd+pIvupBO6Tlw77kr8dt8WPuNlzGHvPZmGDwhXagK5NBSA/+vxso6Cg8ssv5dODtDI1INMyEAE6mCDFe/mRZ86IAk/yfxTwS5py6/DFL+EgD3z4Zvit084Sle7gqQDjUlKM/wdpcUX5nxJeTGp6pjrq/THGa7UY9zUNnRwLWVE/UKmxMWzF+55gtLXxVf3rBP4K59MmWvWo6nvkWVQsBZNjL5kd+hr1Yz3V/53FZe9ibwaQSwNb4pNl1rVE8TOG8ajGbOVcnGl+LU5NXnK7XenfimsbP4xlZgSwR8DnBNcjeDxk730Eny6o82Fq0BuvvR5rN9+JtRuPundjXW7jzgdq40w/pZNBwKDNI+qqYrgvOlZf5ehD09ExECarj26BzqG0GOIUnDlr6l30NRl0Y7e/rY/laux5SuKavHM0wyMa/gB/XoECF7eC8mP6hYH98hTXp7F4Bc7w4NrWSiyu34n7y7diee1ubHZuxnb3aqxtvhc3rv8kfv6jnznk2TNnPSr/q6pP8mEJwPT0tO8Zofk4oBwoQnzAGfVkF2tGbPnwphBxBNAieyfBo1VYKGnul+ir9ENoRhFxLAleKezjmEOOEqT+rVAEEMxypAhQKkoMRaYcLR4OD2YaoAR4Sq/iojCMSaEdlbLj4/kkaGEY9a79EsRGpLyBKmlbYUQxthGBaeZKH8UHY4F+KN/g7uVV4KJ7RiKNC89y8BHlLBUaeKRUCrgHd+7zfeLuZ5cW+Ot4SXjo+4By77XbTCNVn44RA+UY5QRFJTfwG+RUboWBPh5llQONXMus74vKj0Jn4VRF8UkyxotyjuQotCo2xXLhitM/yG4FGdzlUAZNAr/PkiRk2UtjTUkDUaGoZ6b/y09KD1oOMTM93SlfvkMokgB+UApxfkTKPzRzWNHXSy98T0CQy/pkeQF0WPnwStz7wY/j7r//Tjz44U+is7oeO9sSqkUvsnIdyYFb5qVcXCAX1OljYIE/qX8b11HWzQsKpp9nFHRYWjH0+egdXR/8+GdxX/k++MnPY+O9D2Lz/Q+jd+VKDG/f8WkT0G17fTPuvH/V8SkjfNtn+ruu0q3cruC1HFmGFvIUHpwwAR7wNbiyw7owFX6cOqGyq17HJsS7SjPTIFoaLDCK1TCOqD1geM1NIPPUFAwLDRSZisR58X5rshnXpIDcE5/dV7u6PejHbfHfrmlE3ZI4FNBPz6XRx3VItuBOHRf3pX8Jh9+TBvflzBvzLHFIj/eKS5uDFhgmBvAzxgGVCWMEqht0VANIw4mcEvG06zQAqG3ovtdue98EO5Z/6XlH/kOmZGMUVNrMlNjVPcevCRnjhAIJT3qZkNKlHUHcVFjh64Sl5bV4680r0RMuNojpu+F+Q+XwPiA86z75iraT5VMiTidnE2Rb5orSR+qZvtqEbrZ0d1fv7ylvDoSDrG5XDqP/5on0I97h+OX/h40D5beMFsaPtLJ/BgiL8t9Xug15V7LrM29xVZEUM0PjKFGJDXCguB7k6e4AbxKxN9cijl8egpJv9J6fjYLC6nAe9I1pSwATnjGCsOwh8WfJReaTmD6SQ74r8wFKXA4Byj8BjymJCyNDj9Yzi8XE3gcF8uMBv/OIo0593CkPRgP+VhiF4wrdTT21a/oXNhx8WDbJEKUrMvr8gJAaH6nG9Pi5ODv1Vc8IoC9e6lyNWxuv5YyAXfZQ+JzhfQSGbDlH8KnCupT85Xd/GBObt2Lz7vXYkNvC3btROPndvx7DlXvxaxda8TvPzcRvPjsT33hmLr55sXTzcWF+0gIpO/LOtcZjtjkeM41x38/ofrYxEdO1cbnRmKtX9L6qd5WYn5SbqkRtshG7+ph3f/CT6P7F96P3nR/r/vXoX78d3/+rv4r/6p//N/F/+7//f+J73/2r6G+vy23YDYprfyuv3c31uHfvQdy/v2SB5aA3yi7pSYK7jSKbUnAo4TH99dMHlOmhj1BxfYrgcL3s7nQkWK1Gu30vllc+jKsffhhvvXE93n3nRrz71h3zD+uwOboqFcJfHSColgaAnOZdvCi6wfK53GTuMH/nq6ewcp4ISPDSf1ND/0r2LWmUQlqpLOqeq34Sx/G1y7j8z1glWHCUIKdAhjJtgqGokR5BynXOgAVnCd8W2uXPqQAIUVaQLXllnZJUTuWVH96kpbgWf3XPCBwGBd6BGumWU+szlfQ3UgViZTgCcC3X9Zfg9HcLWujH2mML+fLjGDzeQ5nHAYJUs97w9GRvwleruc2gAOYu75kPaZMOZWYWQLlRHEscvEmcFBsrGAiWCkeswZCd29kToIeX3xtULJ7zH9dUrhwf+uL/CLquE6eBsJtRy/blmW0E8j/4QfUgejIjIskIHf3SQFnAQcGsOKHcjQ+kWBX+bNLoG5R4fQDggcGgFytSwq7evBMf3Lgd9z+8Gpu3bku525VKo/z4UICjLs7UhVR8lqSkZ/6UZkUKHGffY+zw0goMSd7vII0OGM6hHeX0ppSiSXdxKXq3b0dLSvp0sxY18d/enbsxvvQgRhcXbQSI1VXz572r1z3iiwbFEgl21B+pTMSWytCRUpqGoqzPkk+hPQMKvU7PBoc94YBSwR4KVKl52uFRVofBpn7eLFL3OIxGbDLI5qssy2JfCHgB4795X+XOXFGcRmJbdLuythVX17fjfncYy0rjpuJhCPC+DYVyDJCneVi0waVBCTKT2sNAuPJqfoI3DvmV+OagBPp7hiMEOpMC8ed6IBvu+/rX1StG3rsqE0p4H7ooAFg6dRRuJyB2El1oF+TDBPY0pkBHKV6qN+dB5rxV9ZpVpZgBWVbulJau3G9tdeKN1z/wviO0ZHqKY41anBAfnGxV43izoudKHPd9LU5N1eLcbCvmWw1/Y+AheC+pT5pZZhRYFYNsjCPLAijnAymQd+S5onuOZqQnhtTEtpFG78Se9ieVsp4SqO0SdE8k1QE9FriL65QWNN6JbcXrqo22pGG3FC4V/j0pe4VTnBJzlFqnJZf5KRelS9sgxMFPbUj9Fu1udJfYSlRxU4s/wAx/G+UojP7UK9u/pFX5U8ss7sg3lX5mhnAqBydTZP+adQf2pEw5y5yS1pSXfDIl5cwbv+/If13vSXO7vxPzSuLs3iDG5Wf+LZyNT06L5/wu+TtA3ymeJHkjqD6fe+epn4Jn36SXSXtyJbBvnGbiBVbQyt4m2ecGjEviPBG1YkbAq+L9i+KZ8VgZ3IwbGz+Npfb16A3b+2U4gs8HjI1d/Pr/obg/go8AjC2nlvq//Z/8p7be/iLwnX/5X8Xtq+9JgMgOh+abVuN8z6U7HI1VzlBWVzpQJ9XdHY/lvgSBnfHYLtzuWHG2+aQ+JjONmG3VdY+T31RTSn49pvRxaVUnvPvthanxODc9ESd1PTNViVcXjkd1sxuVhfkYO382xs+cirFjszGYGIuN6ZEYr9MZD+LC9Gj0Vu5Eewl3K7aXbuuariO3/uBWvPPOu7F052bMKs5OezN67a24eX81zp4+GU0JqE8K1je2Yml5JZaXV+PipQsWgBEumnWOtqo8lf0Jwtd1CatLiytx/vwZj+ywOz1nM586dbwI9fTArdt344bKQ72cea4S0wtSnJrDqDbkWntRnd6NiepevP/T5eh3duPECY76a3m05FcJfFBRkFZWEJ8kxEi454tU4sEHmBFhRvxRKD0ChxSWb4urhCHx4MsvPucptl9G2Gp3oyMlYvHBUrTb7TinvuXOrTsxNd2K82fPxJWrN1THC1GtIryI5pyZLkXOG9qpDqiHIYI+o9keyUb4lkAuyXWiilCnYAhTaiflSCmepZDFlfXeiLjc7yG8ExbhS/XlNeNFffm94yl97i0UI9hT55mejQVyjAzn3gHCWukQhqytKCku5/2bZ3RPucBNtwaHLxQF8CUnvzLq6jPJQzSo1uv53oIp+TBNmV30H1maojA7O2zq1nH/wK72GAScqv5IA4MWI7ooEqTdlZIGnuUoL8eVOX+FZYTfWpQEa/13OOiLIukp6CIK6aFIcqQhcVCaGlJUfF+4ssDQirrzyLjplHWNAkEw8uPKBozEqTeK8qH4F7IsdGZdLPcZL2mCYaNMI1Y3YkR0JhCYMxoKjhgRUBCZCYFC12e6NvWh2pV64bTK0TsnZvyMoe+tqOKHckjaulrRl6bDTBCXlZTkx6aPjERjkJhQHTOdvlmrqQ9rRlPf5GarGZPPnIvmmdPRPHEi6seOxcT8fNSOH4/GqRNRmZuNielpKXEjsfZgEYyUd5E/ypM8UNp3VYZGrWraEsanNOilDVsYFdQvsWYf+qjqrJgMpUz5hAeFoU2hxHoqORVKWQXwJlqDR7mVHgYtym08TFW3JLUFfFRmyi6Xee/GQmU8Tij+pPLg7H5o/HGwzyf5RDKPhQxDOalzZ2c/+JJ6VLbRG5mQ0kv9qF747gvn0hAEzQi0s72dZVd44oGv8RZvcaX+PUuABAtcqEsUarYfgPE9Os+sAtqwwnuNv+rAJ1i43seDkyV294aebeEyCm3yu3H9XtyXHKRokrvq8a3zx+LvXD4d3zg7F187Mx+vnpndd187PROvnJ6LV3R/drYZU6rrydp4rHVZ1pO4lQAdSHRPeADOk3LrntMBuioMSjiAsYpQeaJBAuGSxvQYB4kXqR2qQe5VfoWBttQt6fcUcFLXhkJAE3pl2oxae/HDAJC8kwY25WQE4aTMj1C8Uo3Y76EfLwDx1cNAP0B6lDfDFCGVIP3TR9MCBuCs+qNPcP+tSOYs/UsSljgV6ebfPngG0CEgl1sKcF9tEMMSZXnx9GzUlL6PRCzCASWeZR5cqT6+LTbYChm3aIfLZ7ch6kvOLVERtts9ybrrMaX+ZFrOOEKHTFTfCPqa1kE2n1Ngj4Dq2ExMVo+FmlX0d9ux2V+Se2CaTIypj1OYsly/CJw4eTpe/dq3iqdPBpZQ/B//X/+t+cU036+fI3gUHub6I/hUIPtuegDxnhi+MxiJe9sR766OyEW8p+vVjZG4vT0at7dG4o6uix1GZfiwH7hSCWkPFV89zr3OaNzHdcfivp4f+DoWDzpjcXNjJ66s7cZGexivX1uN1e2cMrejj8zI9FSMNOoxOtmI0YUZ9ewtjyLMNSfi5TMztu7y8bMl09fskHB8iFg3+tLZ6bh8uhXdxRuxcfuD2F68leV84vAFa7wU5zEdUk6XFfxKaPqEQAyxsTyIzbVhbC0PY+WulO17en6wF2uLElaZKyvIjah+tco/wMcUJYqlB/AuI2NZFQdE5453Vu5oB4UnQg6uEHme6mr69CCFtX0BCKlLfvu0gY66lNP3oR4fZa8BR6kVH1Af8ANTZr2+G2ULZYW17uqPSDpHVEhVKSi+lV75ExbFnunDQ11LhRxlgSsxiIfLjdtQKlMpRhBB9KUuCYwSQRO0ME3E/TIdvhxMdz5w0ABjQeKW7xE8WMeMy/XTztTAtVAwS/cxQLlTuZOyJ+WOkf1Om2n+zHBIZYedyTEuYJTirH8Mxj6ar8qRfblG3UsgJjgmEZdH5EF3v9MztLAxQA6aspdCAiOUhYigayrLKjPFA23upZQe0KIISj3zXNAkg1JWe+d9wSuAsi/eZV257uS3u92JsUE/H+TJ9wxjDOVmFBuaEJ4cxpWmNwNklFD54vb0bAWKIhSOuhk1P6p0XiKSmxdi3OGsd6bET7Yacs1o6VqriqaiH+vEp+tVrxNfmJuKY6ePx+xLl2Py174VjW+8GrUXno+JZ87HzskT0T92PPZOn4mR82di9PzZGJP/yPS0C++19FIwzc8uFzwYXqterRzwChvzcXoDSqz3alDeHMMI7++o3xr02tFrb8b21kp0ttZ0LwFCdGEPBMpEWyhHtXd2eh75hnbQzAYT2gwGAdHUO5wTVnFsdBPPWYlW/UyKfifEW8yKoN7gc+/5IN4+4Pes/9I4X8KhW5fXZRZkGPpQxUPVkr95UM7hYIhhPy6N9+N4ddxr8lMZJx7vd9C+3c4rk5Mx0WhFRfU2jhNP07dQx+MTLOmBx6XcK2vK5/L3cjlA7uwu+ogeiSyGSXhs4P4I53YNTxWFYeM7b2AquHXzXrz3/m3j9g++eiH+0deeid+8eCLq4qcyvo0LYjx4FAUbehH+zFQj/qNnF+Lvvng6/vOvX4xzM61oYFzwL4FcTA9+XGEZ/MTHW7q7pYdVXRmt5/fxQAqirX7lUwnpyzIW9htA+Ze8qvJNCuumHAp/Kvoqg9qsY+p9Ylk2rAJjxaWkwEEpxBeP+fH2AIsDOIiXwDeB3L38SnA4jfJHLPX+Lgng/pj6Eiqjnl0A7VUO+jD584oSlPk/Dg8OtF1iBpnowuDa733lgvsC9hk5qe6xQQpFfWYbwMEnpUu62L8IS8kyf+75NuQ9MOjveCNJtxEQKsjgx8ch+DkHyjU+WovZiUtxpvWVOD512sbU5d61uLn+87i/+aGNOUfw2UK21iP4VOHu6nZ8cG8jPri/Ee/f24ofXl+Pt+8wkjGMyuhe1OQmq3uxUNuL5lha7hkp4YPPtTziivWMCALetIpeQB9G+oWq4s9Xd+OY4o8Ou7G0tBLXrt6IN96/Gf/6tTvx3t3N+PPX78U14bC9vBqDxcUY3Lwe3Xffi85rb8bq3dvRUb+JfkMHl0nnR5i1iPmh5Io1/sAx9fGKyvPenbW4uYQN9Mn3TGUH+TgovsNPPbiEH1/Mzz2UdQQf3XhnI+58uBN3rwxjSRLK0u2xuHNtELffb0e/y/T/qs+B5qP5WQD5IkQD+WFN3Pc/4jzInynaHiLCIfhk4AK+IIz3NwZ9uG0cSdoVhNyHwtdCGLyB8o/b3ctR9lwjK9GN6dUS0j3iivIglihTYjd3hHh+SLypHEjAVD2xMZgNCFJUUWbHxyu5wzmKgtLDDz5LZVdhXbeMLKPkqs/Us/6QV+UvoVL5kKaFf1xRHnQxRrWsyAo51giDR4ISIDJ/uoIbgGDpXnp3KMcMksQb4TSFeGYnJPCcsRT+48BCd450d7v5jeC+Y2NAN7qd3BwQhQ6aHmz0RtaZp/4V9CsULfCRc91AG3LQ/VB+PJUGALDi+0C4EkOhozSoS97p2f8YxS/pAih9pruavqROWEUkXyuZ+p44OHQpYC9HxnxLRMGI6Gea6R6yk5YVKvCR4wU6IT2JcXS9wmviAd/Lv3jG8GODUwWFP/mDfohR/KmpVsxMtmJ+eibmpqdiem42pp59JqakuM/MTEerNRmtZjOmpydj8th81J65EJVXvxqjZyXUKu4ITjzMd3Nrczva7W3jxGyR0mhCKUpaCCvdgzN1kO9RTtgYkVkfcAXxvMGlQlt5oQwqLMdXsvlgTYpxvTYe1bE00FcmRqIK7ytOVe2BsrHBI+FZRjihdzhvDKjwQ2QOKdkctYeqPzaaSqsxtVLci1Hx2byE9praRm5+SHurZLtU24DWxsu4pYLmepDjHZA8X5TahcafUtFSTJW85x138KjqH8PeCEaAvXa8MNaPYyOcdJBtl4qFcwjX5TQP8dN4rRpTc6qf2cmoNes2guEwnvA8PT8bMwvzdr6Xm5qbiSnqc3ram7PVVdf16dmoT027/4FfKDPbV9g4JfxsWNK12xnGfcl3GKO+cW4+XjkzF3P1qsO5mHaU3ZhSMntSl/qvexTAMG3PztTjP/vG+fjjyyfj8olp05K4CpTtSLemI43A7Y3p7mEjwAP5M59tm1yUHrEA5+98Hwa/97uRYGX2ktJcU0SMCB33DSPRkmOTRNWufznun6Co+4bww5BtVqkrY/9UTu8ZQV2Cm51kSupXPyvoHwFCZQn8VmHhC2ZjGOjPDv3YtZ/UWMwhFnCatJF0uzFO+3JKShf8CuIkPfFNOha5CTIA7YGp/20CqaQvnz0eJ70cN/uNadXZs+KJpqJBl+TvxLV0+lckl/xQPBRheZ18VLyMoQrALCAQ4zeib55dvk6cqft9XD/nYISzHJVoxez4c3Hh2Asx11pQvQ1itX8zFrevug0/NWX6AkLZro/gU4SaPrQtfXRxk/WJeOHYRLy0MBHtrfV48GAx7t1/EHdu34vbd+7F/Xv3YvnB/VhdWoyNleU4XunHmeZOnG3u2p1qDONUfRgna7iB3vfinN6faemd/C9M7yntsfidFxfkjsdv+7oQv335WNzbWY/vT43Gvxnrxp+ND+LP6nvx59Pj8f25eiypcW53B4fcMLqD3bglxf4HHyzFD95fiu+//0D3i7pPt7bZj4aEjmZtIursCvMZQdnhPpXgflFdPFc97n8sSngK+8LLL1yKYxy7BahQo2MShOQkPUmQY1RlN7bXe8EZ000J0ginnwVA61JoNd3T99B9wVVIUty7niRiIBgV7giSRohqJRzcAUk7/ltgQdOz4FaEsyDGKCMuaZrCmdVmS2UonWX6jslOzX4s6oU7Rtek4Kdil0YA3vuse6aVSwBlJM+jfXKZt4Tefl8KM6PHmabTVf1jlGBnd4wSCI3ZLlNYJS0rlnLwgzcW22rHoN2LPiPyug7F290tKeNs1re1HZ2tTnS43972JmSZmfJihHWHNdg5OlueSPBYILyUa0axGHUcH83N+sALZYAz/DnyDQMAa05BuSwTNGVEv+TZ5PF0xEUB9Aiw6gZa+j35FaFIIxWxnBlAel7Pqvp0+lbws30cdhkbyMScFnmK9lb+pPh4TM/4FKNgKhOvKQAKlkH5jrZVLkvo+Ks70XvXDuGKsBiOJO0rWRR9BH/WK+fVI64oIopTtnuU4maDKbaTUvqbMSPlfUoKf2tuOmrHF2L05RcjXng+Rp59JkafvxRjL78UE199Jca+KoX/K1+NkZdejLGLz0RUax6JBQfSBcfOdiduXr0Z928vCh/KmwKWRX3Rav3BkspgdF0ecEqFMYV/NnMUFSmh4zIzhnJilMfow5R/qOnZNMpzolJTf9qKhvrTCTa/FO+qIRAxj1iUsu+NHzGQ0UYw7JhujOhLmZmoqhiNmKjW5YdhdMwzCDCQsISkVa/F8RrGWrpyDGljxg/Yr4PCgS//9p8FBzxRgP1NDfknh9jnY8Jzz0yg6qATF6MbL4504vLYICaFT0P1zYbJPfHI5sZ2bKxvxu5Aqhv7Wmx35dT+VtejvbQaG3Jbut9aWYu2wvXVdvudbuwwC0CO2REdtdme4nXpP9QuwIm+gJk11BP9AG0JIw/9y5tvfhiLy6txdrYRXz/Ht0+4ZzH2Ifu2LJPTU73ZeOJlMKprVaf3BNF7ePYlKf//4OUz8c1z8zFVqylfJeg0M2+nRZuTy/Qj2mofG1Iel/WO8/oJ71kKwgcFHjU+QfTyPW0RxXcv1lSWjnzAuyJXVX4cwVgp6kOYFv8P6uSjwLvk2Zwll0jY1wShz+S+eNZfaeh7FHL2C+9VVhv/su8qQSXfv/qn14TAqOB2JbdPMhqn+pfiyTHV25nWh3mM92Uu+FLPmGhX9IApblR19evPnfPyTNo6huJqrRKzku0v6d0EkeSynhNn403l2E/pC5d00B6/rE9VUxGmSKQA6hdjubiteCdw4MT0Y8j3OQb4Qn3OcC4W6hfj1Nw598Orgxux2Lnish7BZwNl73AEnyL09QHhQ9KVUMjuwKVrVcdipqHOo1WN2WYlXjg9Hb92aT5+//J8/O6Lc/Gbz83F5vZW3FlcizsP1uWK631d7+X9Xb27t7IR1x5sxtXFzVha14dOaXcZIdKHjHz7TCdS3u/rA/VTfSB/IMH0+3ad+LEU/WsK/96ttXjn9rrcWryNu7MW15e24tRsPb52cT6+JrxePj+XuLYqMSO33ulHuzuIhoSnU6dP06yLEj85UPdY3H3RoOzYSxoW16ewuNNTk1Gv5Rpf6ovf/hR/fcCwArMOHEGKacpcPwsohVPOgMaSn8pRCmf5PgWZEvJjnRVShjkCwSMSyEcpkzQzJ5iGuhepPf0eCluhRpWDrvBCCqZFNIF4Zy+PRgOok6T/QeOgpvjLGpRzdNbNS6iVQsyO+ZyF3i02w0N5QkFipBMBi83U8M8TBJSOEkEANe8q+3LJgnmGOwl/KJkA6YzXKzFaHdd1wicMINhXOHKQ6fdyNTaD07OnbrNXidJBAUDptuK/O4gRZgmoBJTscQDtEKihERtnIngyrZ+2Vle6TeXDXhqca45AxTTyUmm0Yq+Ec1SMcpAiAjBKv5wK7X0XEL7IQ28fwsOVpviKW67xdyJyCMU+Cg1aiS4ZRrQZ4TQFlEyEZeLgR6qEL5LdzynpmpD1Svg0AIzEuL5fHFXroweJK2/b5agX0pZjZN/1Q91kEONjUF2OBsrvuNfVs2fMtOg0r7bPtdWU38xkTJw+GfGVy7H7lZdi59kL6symI1otp4XyNz4zG6OzMzEyMxM705OxK4UY0rBxGWH2BXRBv92LzZUt8aD86P50Kfkf7Abiy3xIKvAPfsMPI4tB99CBEXeH1D+m5XtGoJ3qTPzKOn8UUfgdVQ/eHVCnCpvLl+SKa7+PEQyeUzwMK0qfpRG0CU6Y6KAEE1d5WUlSviW/MnugUm/EaL0pxQiECwVH9yiXXv9d4Kn/uvrG18PKVo58A3p2fFLgXRHe/0ugwrNM5i3zXUjx34sZqWUvj/Xj69WdOFvZi2fm6jGttkhdgXNPZYW/J8TX1T12WNqJMZYHqa3vsfkhbV59w6DdsWGuL8V/sL0Z/c2N6Kyvx/bqWnQ2ttxXKRmP8A/VTqAzJfYovMrEDKSJsYn4+185F/Nq6wkHpch6z2fz6L7jWe+pC4dxEPcC/GrqW/7guZPxT75xMc7ONBVW/KAw0E7Fd0SnTYfFn9ym8FxV41hWIDYKdFhwdbr8zwbkH/nrR94VpTWr5xm5mvw4/wS25T2JY/7MK2k4OwNvEw58xC1yRb1xLV89AuUxngmPBII++pFe2U9QTpdfzvymH1d+AOUjFcI/nJqeH/pOZSiU6uTwDF2GwK/8MSdm1XUzEifUR8xM1pV5LnmBzyrj6mfFH5Pqa6fGSKfIy1kQL2mWPyDzzlv4h/yzHSWPqFTu+7LOHE83yUMKa5rxhnh+fCphb0dl3FHfO3YyzsyfV7/citXe7XjQvhJbvdUi1BH8KiFb0RF8qjB5+lLMPfuq3Csxz/XSq76eeOHrceryN+Lk5a/HyRe/Gadf+nqMHzsf795vxzt3t+MDXQcjeZwP54mePj4T337xVHzz+eNSxqfjK+em4vLpaTWkvZz6JkWfjoIpTxZW5BiNuLXSdQePYGTBVcKS5KlQlOhJgJisjym92XjlGSn6z52KeqOp/OrRGY7Gm3e2jUuvOhfnXvxGnBaep8BV7tjzX4vq6cvRbZ2OxvFn1Jn/atmHD+gXBw7KUnb2XwSA16bnTsb0wqlozR6P6tSFqDbPSziWMCahaWpq6jOtR/JmTagVlgJAJ0fiCg9AH/QDoS3d46ctfgkBWhX8Wwo7D0MKY6aZ6Gz6SbL0MVr7fA+9oSvhMiyp2r8QdPyiaBtWhAsvK5YAmZB/IZRzRQHC9bodK070f56KrXjgUk7/LhUsFGXnAc5Kw6Osek5+EO7iA8pX4phlQjEp+lae5XKqPAIqeRVldt+bZQRI32dEV9S/iwfZUOyT9sIg/MAKiBQaCZusZ0YhYx0qrt5gqnctGnXW++dyCC+3QFDFFd8EnsGPpWVsNEcbZcQYJUYPpgFkQKFWYLG+yuR0hIPyR6FyPUMnX5PepKkEIAzirO4ZMyvCKkhO+8/wPCNumBT2k4OuPFsMKYgEFHGYlcFoZuZZGBWhq10RVqAnFUNhKauUsprK1mKqbqsac62aHJvmtmIaw99UPSZOLsTec8/FzsVnYufcmRjBGKjyYlygGDn6CHaUQYo2syV2UaBVOrRCJHD95fRVeCivnNQwtzATM3PTZUkNxOMHPVCyKRtRdqS0QXuoQJm8Rln84rAKYCXPbxOYydKR4trusPGdsdOf6lSKLntgYCBgWci2lNptliLoigEMIxezC3x+PsqsymaqUcGiGRs5egmOcGDzPJaC0Ay6CvvBdjeubrajvbERfY7NUzrmeeEJYih0QFkfWTfpVFDT0c+EVwSydu565ESHsn8wb+jKM2iVzssSFDfbGnF3pQirXausF8b34uXZenzjRMtuakJ9O/QinBy74vtGfqaW/oG/MXY+Krf6Bih84HcwQyzvS4MaBhrlrTi0nXPnTsZLJ6dijs0tTU+n8BC43KTjfgFc5AQEd70fiqeQCqv81X9UlC9GhT956Wz8/RfPSF5TW4UvKAqgKK5/xafdsQHepipsFae66yitDJZpkzopi5q+h1txTZWzrjxVQqvvqg39wIRQhVMSpU+mmv4JB+k/Cg5dvj4MKgR4mQcL3inBfY0wwKBlR0U6ncLpnrjlDyMcMyjgVyjxMBACf/pm4gKEKf0z77zmffqOxJoe27qjD/z6pdNxjn2zqEs9wxv0qeydwrfkYmUsLo0NoiXy0p72+35QVpqwPY7688wMrsU9L3zCg/qBnJ1UcdiMmThRfOgEucAN2C/OUwVFebgM9R3bm4uTs2fF281Y692M21tvxmav2CC1KOcRPHk4OgXgEwF2lFPH9MucAnDtw3fEwsM4vjD/8e74XDRa0zE5Nx/nLj0XF194Pi7hnn8+Ltq9EKcvPBtTJ8/H+k4l3rqxEovdkVjpjUV/ZCJ2xusSWmpxYmEuzp+a04e/7Q8WU8lYdlD1aNdYTDbrceH8Gcft7k3EYKQay4PxYAn/RtTi2a9+I5598XJclEDkfF94IS48+3y0ZuZjvcPZxXsWOk+cOO61ku5SlW6vk3sPPOlTADYkyCwqH58CcPG8lUig2ahFTYLb0wiMKly/eTuWVa5z58+582c3dZ8CcPLpOwUAQebNt95TXW3ZcHX2a5eiOVOTRDwTw9GTsdPfi7U7Vzx97vjx465DPpKfBYArQuDq6qoF5tyALgU+ANyssChcKcAB/Ld4oGcEupc4BUDt4ssIWxwt2uvH0uJycQrAmbhz6676h8k4f+70/ikAtUoKjVaQRE824uOH8otA477VoHcKwzR6zjMXkeWXyjyjmARzSFcFdYIwzUiolDK/yzqlPtnMrFSq3R+qPjH47NcjQprilAoJ+bpO5c8ofp6tTx2LL+SP4uRRU71HeWdaMHiQBkJ4oqRw/WHyEdhIQSl5KCFnJmCQoOwAMUtFsF5rSJh8pC9Tmv1eR4rcBg/GFzxtaCC2aHAgLAKp5LO+3k+UpxBGjZcCI2DrMQ0F0AYDhITaYR9cJQzQLhWX/okbTxlXGSlb6Qa9QfhM9r5obWMCBgQFU/moA2YV7HrElPrhGYOMaKNwXMkIpTE3bKTe+MYkngDYkw5+LdEHDuKHIkg5rBA6pFG0oQMljb6FtsxGevXqeDQwjkg5q7AWvlaNibr6o8lGbJ88FXvH5mOv2Yhd0SHzLdt10Q+AIwTxO9W3bnMtNkswyL/AAKGfn+PoXrggxE/NTafxIivIYUhufXHNPE79mXMcL1Njir9HZVWWzFoKkG6oC3h4cqohPqEsNU/Ph6eTHhg95ETTXPsseijBUkG3wUfpsbwFHmBTSdeJ6gh+IA/4Mo1n8L6unqGCcsWRgGqTqrcFkWGiSN9r4wvF2JnwX/clv+3zqtLgahwVDyJRdvMeM0UcN2ntlEjD4T4K2Yc4tJ74n/GgFXsiNRRtdnwvzk1mOyKtmvDcVnsQewfHF/bUPwxR5AvaeAaJ8iMN3RDJqXM/UWPEN8uGJxsvQpsJ0d/lE03OVPfiZEuyD8kp7uPA/n6XV36muXF3bgaMPxgSHV44MdrfVD2fnm3GXLMWt9e3gk2iKXcaQzM/cOGWlAZohvqrqSh8mVCj8RBV9StlV1JgSdGI6oAwZYj8Tyh5O5xdgXvW0EFqZcyHITnbMZOoHwniR/1L5b542E/rwFFSbsmP3z6teO0c+J/GD8N+2APgldOxL7ilUSG5kDwOwrjbVLC+Ljd0vyV+OT7div/hH37LfERIsHQENajS0Dqm+5pcQ3GXzKLCoShbGm6zvzd28s93JJJhXUvEkxezcZZW1i2zT7UaLjPUJhhlHZ+oqB+YctynG0SHXdF0j76bfXpGoz/gpICVqI7V1QfWs9yH4OgUgCcDD1P5CH51kH2AjQoos61GQ9fDLgWXUTX6C89ciD/5k78bf/onfy+vf/r3i/u/F6/+5m/H9KVXo3L6clROvhCVUy/E5LkXo37mxaidvRzN8y/HwuVvxB/+nT+KP/lTxZH70//k78bf+/t/FOcvXow33/0wvvOXP46//N5P4mevvR1r+tCsbW7GXQn3V67fjPeu3Ih3P7gWV67djOs37kS7yy7U/fjxT1/TR7koxK8YshN9uht12ekD+Wl6muFhPkBHGh2X0qTr7nAvlm584MIy+m9l5DPskPlo46anp40HSiPCpdc7y3HUlitDKPIBPhA8nn6e+7TAAtQhsjwsdiXY5yG2SEG7rHvTFkL7GVE1/SE9wqmFYWeCIwe9122ZL1cUGU9TlpCFq1bGpfzl8aA1RsU5tm+CzeWImOIeio2zUvrMDCgNQMgKJOpXEqSNn/q3rH/lXuBtdEjOaUqUVphdKYdpdMgwZVj4zMYKoEgHl/RDGOVdiqiPA08/lgKWhgKUZSkhVrRzVsBQbWsoCbgvV47ysl58/yqXo72FoixFEuWnQN2jwRhlMHz4zH0wQVsUUAYU9UqzGrVJ0VSuimvVoi6lpzHZ9NIGA1Gcz4Fz3RV+qVjLz2lLAUPpx3jDVT6E8QirwiP42Uijeo0GhmwpY6ofvpPU9XiB64RchY3tVOdsbofxtFGteDZEA+OwFH6OzZqYnoqdC+eid/Z0dE+d8RT+Uepc5YPrso7LektcoFEeBahbVSsKeMUzLKhjQigM71R/VsAAXbg3nqWfwLyQf3pPPB7kqAdd8z1vBX7tkMIJulEnutcPoxTmkF295wrv5Mg9RpwJT0nG+DDB7BbJDRgKMBhUJEtM1FVmCdoTahscI9ZqNU2nCZWnKlpUXK40DrmKxDf0ieAwJS3xhSlORWDZRCNqDcVTW3MdiO5coY+VIaVj5/ZUXgv+FzDiz6AE54OXbaScReE279b/UXBbFF55BcEEFFlmP3CljYzpOir+ujQ9EV9bqMerJ1rxlWONeGWhFS8en4y5hbmYnJ6Mel00Ea3GxDOjKgv8pn/pAL4B9AG0bQxVRlF0VztnVkVncytaqsvnj00Zr7IsD0Hh7++N0iULls6QDnEKO51hv79TuH1vcFF44l4+MRv/8csXYlL9GTQkDWdA+V1P0MYtKzaEKxvYceAOaOfU9OQhQDF0B61IJX9Jd3OVwxwGfEpfL/cwHx4OBy7pbIDUK3BJP8GjQQ3lTRn3YShxJa990K2XDxSPAHlBR65CKutL19IVXb6BeR92fodBlnv1n3pWN0r02NS/a/JflSNaTX1LEx5RvqMqFKcgmM8xOPLNUZ/Ad6ahvqYmXs/TPZSW+2vqJfGx0c244eBZ6JT8RP+8z9PFpQTzDzxhf2qnoNcj4Z5OEB13mtGMkzHXOB0Lsyfc197dfi/ubb4bvSG7UxzBk4aixzuCzzvQGTzW6VfXR//Vr7wYX3tF7qsvxauvvBRfe/XF+Lqen7104bHxVtY23RE1JBDMzM/F9PyMBaMPr16Pq1dvxfb2dhw/vhBnJTihJL399nvxxpvvxBuvvRWbG5tx+cXnnc4Th6LP+8JBWa6ibE93EYV9UQA+flurS7Gx/CD667di/cFqbC7e97uWeA1h8bOEkv85Lo2PeY568RFGrMkvq9maIhVhAX+kCSNFBa/C+8sLEopKuQUaMZo8OzOZbMA/aFcoQklHhNsceUKCSbqWkkwhBDkez/zLTxNKMNOwiZvxdJFzmpIYLGAhBaJ8SVirVFm3jGKPksi0Sik4ukdR8cgdCcilcMboKkrMmMIwEsEu+ghyOzmbQHXNiCc4H+CX1xx5S2MWgn0qaweQ5Uyg7Fle7omez7460ZIODwMC7dCj6fAmI+m6IsEqTilgOpyuycc8FPEYUS5G4hlR54WnnRKdJ+LY5Sgt6KeiIimMcID9KV/SLUugd7o3TfSj3selTOEsFOuKYYATGZgxwSjrnujEEXs856wD0W2c/QKUqdIhTQvHFpxZo6701U/QRuus71aXwUjbqN4DGDPqygdDT1MC+KQUfozojPg32CdB73ZUnzvnz0b3woUYzM3FTqPpPMZVvlR4ss1TNk+vlo/zL/KgbqCHZzKwCaUIR3mhW1mXvtePq8+OV9RR8xlpZVjqyWHJQXUikV9PioVyIy/SNZie3EPfDF+2HyUjRVSKiuqYWRcYewbieSsv8mNfgJ4eegOMPwojf9Q5TrPo6aHTG0S3j9FI6Qk5lp6wOaA3DdQzfMPUdp+eIfrVm00bEFDgmyL+ZL0uxb8lWWFK9GYT16oNDTakqH3lyRulQ0GCj+CbNAKgMOXxjPirMiGQ7g/3D5RX1DfNDkM+Jx8mL5JGOvNk4aCZ4XB8EW2hNh6nGhNxaaoSv7FQi985PR2vnJqMU1LeT822YnZ6MqYX5mPuhNzJPCGATSHLGRRlOwY30GY2ZE28fF586ZH4ogwfAaIXcV33RbDklcQRc4W4Wq+oB3mUZdFDwR6CPfF+xAsnZ+MPXjxn+qro3g8jl18U6TmaeEK323IdMEbJJKEC6EOgsnLZ98n/8F22iYdAccmidAnJ89Ajf4qt/HF/PWSYAtWPhXwF1fK3o8BlEXmX+Uf0eCjSOXR7COQDbrqW+bnsvjcWxntLbeua+sjX1VZuyrEs5OVzJ+Kf/d43JVurz8LApnYALx/wm+qFb4z4H2Njq1WLBlMqnFf2J97DBi9yLbKlPL4bEVZ+dwgeeU6ZhG9m+Yp4vvkCAHSgNtRfDGZiunoqTs6eFn+PeF+AOxtvqu9qK8h+4Y/gCQCt/gi+APDRD2fpHvYH8Lt2/Ua8984HFg5nZ6b0IZzxbsIbUu7ffvvdaLc7+3EvXDgXr776stxX4pVXvhLz+kiyHvXJN8zsIEqwEOAP5NMPjysFn9anEaiTF567aMFv2B3EG3/+Zvz0v30zfvb/+3nce/1fxt5w22FQ/j8P9WfhESlKAI+jMLkrROARflZQ9IHH+X3pVD/pvtwwAr1MhANKcG76N77+leJJIHodVlJTuSqFxRRMSYZREJyBZPE7FC5BV92TkuvHPOTIzgOFB8XHApO8UZI8Os5Ijt4hzJN/v9eTIsSmgP39mR+MpPvkADni7isWsEcpeRmNAgc70gWbIk/KaexwlCHxT74p8eKd8OBnf0md9ss4jwMUKpQNFIBd4Tdk8zLhT1qpCGB4ydFwaAKa4DK04p/T73dxUoRQfkuJk3ep6OIHGbmiiGR8oeh3fjauPPNACTIfSuzUSKekgcPKKb2y3ADVxdIEdsIu6ZAvyr492x2vqBPuWQfdpHxVKY/qVzIv5SnnWR+ViWjW6lL4pfwzzb9aEx0m4l63H7e6vbip9tyfnYk9KbvgTVzo4HPxh8VxjoXyy0wJwLxV1D8CPr98TrzA3byBh4DncilDlsu+RTjuMz2Aa6vVUHgMOQqDRk+9QBel7WUXgkyfG6WnqJkXBp4+SPjeszl4p1pwfSgMefaZ4s7UfsIrLDNBqFvaAnsBbG238+z7YrZImTdgEikdlNIolHTe0E9WpOijCE1KydkT3bd32ZSyEvVKLWoT7EnBHhRpQENJ4srsAE4UQHmyQUBM7KIcAgxjLDM5TFNAocXPRTuER6AhQ9YUehSDksLqigFwv70eil9CWS/UETNpRge9GB32Yn5kEC/XduOl2jAuTAziQi3imfpYnKmMRF2K2bhoMyLexYBxuP6UiZW+WdGiuZcnjUC5g7o/gBKffJdhsu+wt2qN9oNyX/ZnGZ5qL789Lpf7oOSjZ47NxJk5ZtGJPoQr2jPppxOLKB6KcU6NJwdwSDzoewin1HTFQdTMm/9FKzsEjz7LR16Edh35l/jjnJdnOXwM7OP7yXA4lKPYA1MJuVEO9lIZjYsvX4hOYyL6yjtLhjucf3GfLzyxo6wAWsmGeP+K2uBbclfUTjhKsVGvxD/+7a/G/+Y//b14+fyxEBuLn+Vs7BIvY8AUf3sihoC+yUfSVirRFI/TJ1Nv5l/yJIxu9j8l8rehVQmM60r9l/xbYGtwfQmv7EMP4n+xIEsMN430J2Ny4nicmjkXk41p8fBm3PVMgG2HOYInA9m7HcGXCuhsnnnmXJw9d9rLDcqeh+PZnn32YrQmmzGL8FR0lvkhEqvwsaUnEvDm4S7rycDH5/B0d4dluVwK0ZRdmX8V9HwSkPx0fl9YSmGnEIzMQzn9H0GRsJ8lmJflmDI+Oztrvz67Q0tIxPHRZtS35G7CUq7DDiG3qLkvN0AsLiJFUwLZTnc71tbXoycljGPNrORLuYcPENG8yZkdAhLPCDaFsEtCNgRwX7gifcDCqx5FfdcLSgb5M42cvQBQjlB2UK6GjISi6AgHj4wrKkIGijcb4fV6Xdf5sFSU5TAI8IxBgPKgmDBducw3obgpLuVocZ5WAL48oRByzdG9/MSq9EU74ESMFOYQVTPsoWI+BDniqZvdYYzKjY/tedo70+BTkCTFTN8jrQV/Gg29oVzZh5c+jiD/LHfuEp8j0n7Bf9OruFfccu07iiLKa7YTyI2CCE0PxSW88+Oe/8RNCngqsusIPxz54hTK6GXcsn/o6/5aexDdmIiJeiMqNTYtzNFkFH2MiRxjN6r7oeppSYr9m2ubcWOrEzc56s31mG3daapM0JnUR/aPIqQt8y7xpI7gl5JuAxuSyhkUCZ6RojAAYWycUPop+JN29heQhOcS+H42j83F3tp69Ntt70C/I57bY4aBlEnlLs52Ak4X4PJQGioAyoPrmqDyK/dZ4Ex/6ge+xphFHSulqChgVW3T05VrGENULrUN6pkwALm5LAX/cI+BgNOEnIsV71EbSjbUtr5/dyV++mAzelJi9sYrNsJ4yY1nfaRBoI5hZpKlA61o1prCoeo68x4Ccig+vh9TXY4yzfpgdLXcWBBw05JS6Xe6H2HXda4mFRTAfQLwepQOoOQH6hnjCCeADGJyZBDze52Y3dmOkzGIF5uj8crkWJxlJpHCVFD0oY14hqTo+WdEc3qGw6P/ZZ09Dnjn9/QXwgOkrMBzFUI23lE4wGVLHkojSBYW/pmfrMc/+vqzcXpuSnQoiGAo0/etp8XvUE71sfCAvZ0vfQPuAO+MJHhsJ/RRP1JTC1DL5T9PGYZ7YMR9ODd61u3hujTo2ag+Nj8g4xX/jKtRF2RulCjixW88H7//R9+Mf/pP/jiOXT4bXdFmSwlv6SXXtsJ1Rbu+6ojoGW/Ea/zXVA9XxMtvKdxthd+W/5zi/86LF+J//0/+KP7jbz4vPqYORDFmH+k6Jr6jrxifSKOrl72oHW4P9uL99U587/56LPWzPbnK9ON/5lt8C1zH3B/ID4TzbBO/OqBJVq3elrxBEDwPgnyxgG9CvxmNkVNxZv5STE/ORXd3K+5uvhedwaZ4umCCI/hUAbY7gi8TuA+REKDO6tSJhZiZnvxIn0LfU37Q8iN78OweyB3Rr6An4mNxGLvi9gCXpxxcjKQvHeDTDEzV/dY3Xo1f/9bXDrlX49h8Ktlec2nF+bOHUsBiSnLhY3bOqdbF+33BPq+lO4AvCA/+bQByFHR58VQjlt/7cVz5+fejtbcdg+UbsbexHDtyw/WV2Flfjb3t1djdXInh6oNYvH0v3nv/ppWpfQPAPnm5kaC0m4JSKVC5N6Ci5JjC7PPLpRAyqjuU4rM3lBIlHkvjAMp1TnmlplAcG1IkG826Nw91mEIpJD3O5h8MpERJOPT534z4jBefR6EDHzBV3CKdns0P/DwSSTjdF7TgPf8Q4A9D+X7/Xq+tF9vnowDO4/VmjNcaMVZtxkRtMjghxnsHKD5Uy9HjVNigDbMB2DsGZYzp3OWSG8gGcJ4701lRwoSBaJwKLQrkEKURvEu0Fcdnlutn1UEvUliFBmksI1BZrtJlOBS6TEhe+pfhrNTwzj8l4PokFP/IK4GyMLJ3R8rtXdVpt6HyT0/5/H5vhlepxYrwvtbpx9tb7XjQVxmUNumTStGS9QMH3cNnIjTHQNK2jc9+OXWPAKof9AR/gAs4gwt8lcfSUd+UM9e9k36GdyEUljpRnepf0rzwp5ZVTxPiM/pK9lHwdHmlxfpiNhpjP4oMXcYXRiKIdx2nzjBK6d7Yqb53+x0r/PA5RhFm8KF8U0XJ1yqD8PdSmCpLYTIPeB9jAXWOcQP84feyrPADszhol+tdKcq7rPfnBIqG4k7EZrcTNzc2499euxd/cet+vL+yFYM9ls+g+Fc9JZojMJvsGyDFanJmOqamZqPVbHmQgV302dAM3sy9HVQ+eB1tC7TBQe2QK3U2KqVydC/5lTq1IkThUKgLipW89+j9wSwUxYPW1J3TSXBetAG5ofqRcSn347uSjcZ245X6SHxV7plaxJnKXpyrj8ekaDIDUkX6AGkcBp5Lv4dw2cc1eY8Nm/3OYdKfspXLjopXCqvA8Jp477jktf/s116M8/OTrmenSqDkCoHqUI+s9sAwCV87mMLB4VAxAVxw5VuMBnt2zCLA7YyKLqPD2BuV8uUyJy3LcjgFhfO9LuSLwaZ0wMEshQSwcZn2/TN+eXWaph38p0uRPnQ6/A4+4tjT0wtz8T/4k9+OP/2T34lT33wh3q2Mx8+k8r8m94baHEr+uwp/VX3WTRHshty78r8jv7beiW3jzLGp+F/9w9+J/8V/8u04d3xKvA6O8IqzBmk/8zmYGFN7QjZQXdzbHsRf3FuLd1a3Y9NGN/XB4h+3XWMresHH4if8aac+hlUul7ZhJB+4r+KkEfbWyvLRDimrqeCU1HP5/xcaxBN7Q33Xh7Nxonkx5qeOR2+3HddXX4vVzp0i0BF8mlCy+BF8WUC9SW6AkqNo5efhUSg/WnRGByGyKyovTxz88TrIv/ywHuD2FMNhGj7ykXzaAPQRPn/vd389/vD3f9Puj/7gt+LFFy75jGl/PCXklcrIZw2poJQCJUBlJF8lbx1wHR/zckSwdLw6iPslB+hh8qlPkbJ2Yb4RXzs/E7MjnRgs3o6N2zdi+cbNWLl5I+7cuBXf+cEb8d3vvxE//enbsYuBACGIUUwJSiibVkh5LgSmbBuqKytfCEaMaiXtGYFhKVK91ZLCIeXERiYpEqxxlsKCsuxpvA6OoiM+FA+iGLO+vNFqRhVlBWWZkcsJNkVD2VE6kvbSMKGf4iOQ80Q50Sk8op+PcskXqUjwnAIcI+nlUgcANLwZFH5KjeOf2GndPPUYwJf8WQ8/goKGBCo8yIN14D2PUO8PjyXdxKsgiPI9ynn8ohupDIco+dCanDNdphIzfRWaonCVI/8oIMrVebl8jsGjCal36XiD16P4+xki6X22Mv0vgpQzIawBFWAlTbR4qF/XPfgRHrzY2GxJQvBdRbvSH8RbmxIM291Yd5mgafKFlVnVOVl4mUaRrwKIA1QS8Qz1mIYn0QXhnDIUwcgzPXKk3X0FRgXXLetx4Qvowgi7wsEjegZzsuWkhLXF1Rh49DzTTXpIeZhsxfSpkzHS47R2SKB0lMeO6mhX+bAnA3QqqUB+imy+BRfqBcfsJfZUGB/PafcYVyuVutKbsHGryWZ93ggQRZu2kMYDkMiZF3kcJadPkC55QA9mJLDURA9uMxgnNuS3LMUEPiHtNB6NRVdlaLe3Y3VrO35480786/evxp99eDPutwcxUD0xMyNPZmCDzjHPEJiabMb0dCsmda03am5nFYWrFmG5r7ArOEYaldN0hcRytD82YRuT81U8VYYp66i851pCpnHg0o+4aaCi5g78/d/32R6krO0MY0GK8LmJvbgwEXFOSrBH/xWMej3M+9zT/nDZF6itya/Mo8SRuC6PWM0GiWxqfucbcOBCJRDIdY9LoyQzAF4+syBv4qbBC6AFwJXMABjomWnuVupR4AVKqfhf5FHEgx/4Kx1FcrFEZxu0eCZYAXlfeHIpmNYXsWxhJ1ATSv/DYFr4hsjZR9AjiVq+4gvs9zlFWo4jLxsmxEs/3ujEP//Ru/Gzmw+iq+KdOzEX//QPvhn/u3/yx/HtFy+K3yoxwqyXqUaMit/6U5PRmWrG7mQ9pqbZA2ImTs1Nxv/oD78V/+t//Htx+dyCDWX0l+my7AeQZWFpxUq3H39xczF+eH85tno99SEo9Wo/1H9Z77RdyuSTauAHeIllZznjJ10WLvlG/bP6DpfaxH8Y8Pmo7xcRRIuB2sagFfO1c3Fy7rT7hu7gaCnAk4CjYwA/EYpmp8b8yxwD+LOf/jCWFh8UT58zUCe2vrHp9YBnTi7Edqfn43HKjyCd0b279+P4iQX75ffocEcI4D8SqyurT/wYwHUJeotLS7G8tBoXn71gQYa82fwJwf1pBIwv127c9jGKFy6ek5A25mMcGaH53B8DaH7I2xIefqTNpM8Dle/1N971qNSZM2d8Lfnss4ZSUGOzy6GUCAtqErjY4AohktFQiuE1fnKM1qHgeoqwPuYICdTfxuZmzM7NFOU6EGAMJoX8SVvXg6I/hgaP8fq8wuZ2x4adpaXl6HS6ceH82Rjprkt5kPAvCenmstqsBLSVrUG8fWc9NqUUbHSHsdUdxJn5Zrx0bi5mW9XoSVKdnJ61gMla9Z0h9JPQJBqnwIQyW9KtFKZTiPbovIRB/Er6Ah6BUTy8mVZMiiiCyGNMI0TmSsGOtLIfc/2qa0fI9lIcKc4IyoRlVJBqxNiQMwvkT5ZUGDfCy4KecEZRx9/vPPGUMPqvi49dU3gUIgwLWeEKq3h1pkirbTwEitTvi86bGy4TQPxyfT186F3+dSV9Kz7C3YocfigOpK+wDq+wpQGADQJZCmGedJw9KxdWpFROjAUkShJVtYcD2pb0psRqD6rvcp20cYNgDwHT6FVuxWO39Sxzivtp3NETeak+SJb6UCqOiYLEOnLqpsQLYGlAR2n2RRM23CsVY/DFEFAajqrNZsyePEFKjrereuwrbQwpJV+AAPSCH0aZJq78nR5tXvQgDEVH3YTX4EnjqHz2j4NUAI9m6goN1pfX4/b1WzGzwD45TG3P/JPWYzFY24j2zduxK/zgkzS6wO/KTXzLqLBxS3ScpvGRM8byR/GDJrzPupbC4ni813/9YVBLoiqQAnqtse5AO72VhuokR+GZWVAozvrTrQ0HfqcIG72+466ord9eW481DAIKxJ5nrJUn5529MdfNna12fLi6YUWU6dYVhakpz2XJGbc2u7HSG8a6HMas2QazFSgHCrzwKa6JBznmvZ95Ku5Lp9AEyff6K5//WnCcvOFKvskPPBdXB+IecuqnstnIJB6Ax2yc4Z38yf+wwn/Y/7BzklwF9lOdYQBwmXV1gOKdPH2F76H1KIZNaG43Fmdmp+L1Gw9iu2ezln6YJRxZaUZMKokK6XDVP3npf6ZPiRIyj3REhQechONlcFN1Pybge2YXFLQqiuxR/4JkGQhX9N8YAzI47Z/+TPH9K7Ehl0yv9KERlLn7dB5Ar0eatRhK7hyKJovixXeXN+K9pQ31b9B/N549sxC/c/mZ+M0Xzsc/+d2vx9/9+vPxx1+7GH/0yrPx+1+9GH/41Uvxh688F3/na8/H5bPHYqbBsXMHYF54FBUBG2/+/M5K/NWtpVjtsMyNvja/Wz7itnDee0VhvZyMiLRJ+jDaKTR2mcr2RusZEU/tRVtthFO4JlW+qWaDmOaPRIRZlNVocQxgSfAvNIg3dsejUZl0X3v8+Kn4rV/7O8W7T4ajYwB/cTgyAHwi0NDk1LF/UQwAdG5b7a4FM3bt5kxvNsUqmwgfLpTtY8fm3HDcSR0GSFL4/8oNABcvWCgh7zQAPCI0PyVAZ39NQqANAM+c8wd+u92OqoSuz7UBAF4o6h/wlDWvwZZiIYUZJef1196IvbW70V25H7dv3orr91aiVquJn45Z+fm8QCmgtTu5MVYpaIErCgXHj3E8VkV+zcp4XD7RiJOT43FyeiJOTlVitLMWw63l2GuvRWVnOzqrD+LGtevxo5++HR98cLVwV+JDXT98/2r0RZt6XWmLgNDKa3/lyvvhoG9jHKMJbHDmBvlJ7jOEfQPA4kp0Op04f/5MvPvBjbj9YC3urnf0vhfHp+vBdPSp+kRcWGjFidlGHJttxfWltsP0x+oxdfK0RysRgFHCWJPMaCXHmiEkUUc5kpL1BeCfghPCVm6MNxzIqQ/zGvVC0U5lUAKhrjj96Qr7Uu9cU/FDUYac+wI9FwwBuhAfIY6sPQLHjufjKPAFDsS0gCZQBqNSWFPAS6U8BeS8RyikLONVieNFfGIyHbRWbTzeANBjrfim760oUhYQlNIHot6oTEGZQg4uiQkjxlISEH6sEhCPqMQhahq+XF49EwdjFrzP9HBwZW00aaCUVK3EZn/v+pAz7opDeyeelc8kXPGOVFNwJy3wnqiRjotifzD2ZnjCBcwpQinkOw09M2iNQl4qPnx+y7XiNvKoLCi2gPFSBjzynp3sZ05gAMCDfMQrCsMpBfS/Ss7hMq7oKKXahgjIAq2lsGAkYQ+EMpynU5MWdBN9Sj5zHioR/kv3lmJTSv7swoyPzIOOhHGZ5MZUz+27d62471ZqikP5FVf5UmZSgsf11umZUMUL8zKPKqer1/krpDyZBs7bnFqcuJT1hVPm+3H8jun2jmMv52EDmOIbT2bPiOAoIKqmuCvF/s7mtpR/2lfyzpjqi76SUx4cFgOY4jKrZaXdj3tb6iO6g7i92Ymf312Pt6WoffBgNa5Kybmjd2v9YSxMsT8ABgjRx/WXtKa8PPtG6ZGh67h8LyhHnktQiLy6jHn/SUBSZXppPID/wKF4+QiUYUs8nAc8I79S+T+cL2Hcjg6lxX35XN5nuRWu8NM/OeGk7w9K45g3UsQAyXKO8fDyJIX5i/duxHYfxlHeJV/Kn/Y6rTTZZK4uv0rhz+9hIF/e5XsgjaOHHf/zWkLpW94ZdHs4lEtD2ymey7aTz3B4wXuFOxw7/TBpEF/++68UR3yyNTMVHRTvAW4Q/XYv+t1+3Fldi7fvLcd9fX9G1M/2RfuFVj3rQD9mojRrVV/ZR8WzL8S7qgC5ErcCn0N54nF7vRs/uSveXd1WP0IbIR64pTxq574wHe/gBWbOYNz26S1UEHxC26f/8rdf3kOlJ/9xxWGzzelW030xdY9xzgYqxWWJzZfHAACIhrvq+6MZ586cj298/bcL/0+GIwPALw5HBoBPhOyKaLRfFAMAGxvdub8YJ4/Pq7OpxJaEec8AKHo8OsuZ2Wl3OjTAh9sOD6IHbUp3q2trcfbMyWg2nqABQILH4uJSLC+vxqVnn/GHEODYp6faAHD9ViwtlwYAZgB0fCbzr8YAkJX6UNU+AnC+z/IuGIDTIa7fuBmV3X7sdDdj0NmOD95+O7ZuvR/95duxde9mbD24GRP9zdiT4nJLH+IfvHvbwuPp06c95bqsu88DlDMAKBe7w89P1+LEjJTS2njMNCbiK8frcXZmIs7MVOOUlP6p2lhM1ioxpXeTjbxO6dqqShFSeYfdrZjY7cacmsJCfTeOSfKa1/18bVfX3Vi8dy9+9OM3Yi5Wo714K7bktheTZpv3b8Xda9fiRz95PVYe3IuFmVYMO1ui8Zavw47SF73J4979lbgrJQPFC4PCw0CtJZQyQinYfZqwqTbZkcCVMwAwAJyN7sZyvHiiHmek6LOhUkeKAryzvTcWdztSjDp7MXvyVJw8cyrOPHM2FtT/TE3DE4xuFcqUBKVx0T/XaI+qnTAdGR5UpnpvhV3+vOfb7n4Ih/guD6YdsyeAPfXMiK0FchQFA4J7wduKw/Fl9HvMDEAgs8Kv69ho1WF2JJgNpeQSxtNvPSIND4NQCYSUkyAHrcnPeeJ3KBjCKsBsH16V4TB6MBWbXewfAqU1GPSiq/ofIc8iPOXPpVskk9PDuUPo9N4FciyDIISoauMA2IBbqcg7inytPMqxjMJLJ0x3Zgqg2En5UNgqU2mLeC4VcYUDqWMAYGQS2idkOL0ief2JtoyC6X5cSh50JAxAWhgAMNj4WXiW75wOP9Ygg6MEbr837uSR9Wha2GCU6bpsKD7ymzul79L0tIVyK6xs0CXBe5yNA+U3QfkUi1wTf6WxBx8pDSsHEtytuCe/ZZ6URzTVD/xyJlBGhR5Qemew63X5M/Mzomsae8jE6PMTbuvXrsdgu81HzHxqPhiIliQEViYy1AN4pu6Tf0p/syHxRB/4NEfScyQ6IfmF+OBAfMjAe589rlRQ2uEbj7xTbodLAxK7nfud6KSADuvCKswIbYG4+u3q3a54AD+APtUnbCgdeLErvl/c6sRWP41OvKcAQ6W1pnfXNrs+EpIlOPS9FBd8y7rkemAY0MsCyNsJ7buELLNAaSS+XIhX+H8EMgyOUFZU/Vj45z9DmXbicgDZwj4eDtrHQdwsX9Ie3nE+KidXoy76Zj9Hm6Zt5qkKNgCMK45ofmtlM+6trKvvIv+kEU34mNx5pdWVqwrnqvwz3xJvriVO8Enpn1Bg8dCv9PWbw+HLW/ex+eA2ql/S5SCs9w1xXWQ6gFq2r1k/mE7TB6rwn+Ue4M6PPPZEs60pfR/V9gBvIsuSGvYwEX/BV+S/Ib9VybbvL67HG3eX4417K7HW6aq9jMSW+oEGe1CIPoSlXtlXJfuWAn+QkNtSv3FNSv+P7y/HcrdnvlYA1ZHKob/y+zUyDu2LOqPu9J6ZVBg+/d1QexobV3+guJSB+HsK776dSpPb3O5KJlyLY7OTKit1nzwCHenDOJqz1foyGQBUVOpDvzOnnolXv/atwveT4cgA8IvDkQHgE6HoBdSxfGEMABK41ta3vfkfZ5iyFKDn84mzkdy9e9flZLSWTic/HAdQdj105Csrq3HuzIk8SeAJgWcALJczAM77Ywg8zQYAPgLL6uhv374XFy6ctzDV1seKJQCnTz05A4C/2/SHPBT3OASzvj50fEwtLKuWr169Hht3r8bulpS81fuxevdWLN68GuOd5eitPojOyv2oR08fURLbiY4EvB+9fz9uLW3HreXteP/+pv3gn/ljx2wAeJSXPksoDQB8TFkGwG7ZLImBl9mZemvI+lcJG4O8rkvGQAmA+0QuO49ai4Bex42fise62Qk+3EqPe0a22j0JxRLSTs/VJHhAsFRociTNCXnt+ak5Kc91CW5r96MrGndXROc1OdGfGQZd3a/cvxMbi/didCDFsLuh97xb9PvO2qLDbC3di7/6ydtx7eqNOHl8IfsthIZDjvxRetktHaUXnkTgoH3/dbW0KXp1eiwBWJGC2jEPb6ysxK3FzVjelkK7cDba482YmJqK0+fOxqVLZ+P06QXkJQlBbFLHWn0JQR49ga4SckS8HfVDTHO0cCUs4EtGS/K9vISzbo0r8Tx6iqBE+RSHEUheEI8y8I6wHkXRu1LgRkH07uPyt0KvxHd21AcqLBl47bywtXIFbZQmI52s32SmwbDPcXy69vrCWVcpbyiPTK03i4NbMYKb9Zyb9GHMQFBEuOQ94CUAdZYAfNQAwAyATnvTZXFa+rme/N6EsACZR1MRSlBUYKKhPEBIjrJDc4/y6950Iw2lV61giKEuMAqw7GEn6aIUOPqqRICkbZDBQzQbYjh2WsqJNsAru3ymoNAEv1EJ3Ako9MqjoEsaAHSf5BAIV4+ugUthHFAEj8pzrzjeR8FKD7imgcbxKI7+sSb+9POXUvmnHkBAeHAKxa7K780/lZ/3F9ArRvMgBXhwNV7MLhAN2JcCow35QyNSq4wqvnnQhPE179SOqxMxNd2y8u/jwkx/v/SVW5S37Rs3Y0eKrz5ojseMAMKQEvk7fBlJV9YSu526LhHcVLYiHAYbKs5pw8NUIq8wUPATLT3byM/QTO+LUXvjbp5SOfTzhmVK1zMKuBbOmCmyb+W8dIIRc/G9Y0qZyXpnLTNLgXIWCZGYYTg2UVN+2T5JryJ+8JIw4bDa340HvWFsDvdiXt/1aiUVKIwwnp2i+9IglY1HaRgj8V7xSyhxFdhL4Sg70fDISrZ/xi2fi0KRduGInnEcwJC0T34v81Hqvt/PtwDXu8A0EBx+LtPIHHh/kAn8xrPbJnypcPAdo9bl0Yo2Cuh+ttmIv3z3hhRfsMAINBLHlfbLoinfKTbRbKpf5XvksricJXCPK2lQQuZfhqV2D8ICmdJH4VAZfJt1dBjgQyGf97ynHh32AAfaFwBd9mtXNCl9u1PNGDBlH54Vn2C0ZPRciUVPNEO55ptLf0I/MWDmj95zTOyDjXa8v7gatzvdWNZ3685mN65vbMem+HVeadKT7Cgn2jpLAH92dyV+dm8lPljbVDppTM56ljPe3CsjHBm6E8v3tAPamXGhVG4nO+5v+D5hXCx6JgjjGbnr65uxtbUdc+o/qEv22qCuS3piqG1NfrkMACVXnTh5+sgA8ATgyADwiZCNmQ/qF8EAQOd15z5TsisxP4OVceQhAwAfm1u37niHVXaRJnz54XoUECBXJPRjuV84Nvex4f628NASgEu5BAB4qg0AotXy8nJcv3HHewAwcre91fZUyCdiACiqhgtuc3Mruptrkhy7UmI6ce/27fjL73w3ap3F6K3cifbizdjbXorR3rZH+3c62zG+14/phhS3QvClug/ciJT9Qfz4ykqstgex3pEAiEArYMrt3NxsCnsE/pxAaQBAyF9bW/NIVa01Ff298ehIV+tI9+jK9XZG5STEDkdjYzASK4PxWOmNxmpvLJa7qke78HWlOxpruk5WEcaUCSOK6j86SvvBWidaqt96NfmXjzhiJiMcBtGGOKatn0uHZ97zplEdi5mmlFeJK+UMgZ2ert2cMYDb0X1rdBjTlYHrsb18K7aXbj7k2ku34saVD+KHP34zPnzv/Wi3e9Flfe7Glqflo2B8HDADoN3tqU2uRFuCFEdAnj57Ls5evBjdPUb9dmN+fi7OnJ6LWkUCmpKibFaUVR4UcCCVRhxd7FDK9DAVTpWTvgchyQYA+aRhyq+UFso4ClHfwhphUTjSoIOwlXGL4Mo/BW5cOarIW+/zkCEcJwVuwoJD9pelMYGpnBOqO0Z0WKIxjvApP2+whoKoQCiWQymklJMRf1/17L0jJAyWswCYLQCAB4psvd5y+3gI9K7T3oqN1WXj4HWlKhOCoad464eQiT/4g7fXoCosRSkBHktSJJ1JFwUEvt8fYWS0V/hjhCFtjMSpHFKmNASYPvzJ4c8D5YEuabBxqOIdD7oXrXeYoqw441KMy1eZmf4QhK3AI+qTtjz1wnnrdneYG4hSpyyVgAcIg3JKP0Rwjpz0SL1iUnagMT0dk8cXnL91C+JsdaQwCAfKo8rixx9RQB+6IpKXChqO/FC+uC/Tpr7Ye8AGHSGZOIM1aCoMyeKgrerENIaniuYETmO1arTv3Y/uylqMtDCej1hBARlQBg9wVqmVFgowaSYfJm7yE17OmfC6MV34SckHDy/1EG3zlIBUDlHA4H8UIxR284DpKz/aAmnIEcd8RDpKoyyXKWD85ORH3ZVLS3DGWP4s+yjrinYJfhOVNACQ50FbBifVtcrUF07rai+328JZ/g31lZMsP4EX9D7bpcoOAvpznocgvRL/A4Av+MmPCnBUfgD/5XgFDQw8Kw6N2Y+6lq8OAeHLOGV+h/2oo/L541yC7h/JgPLxcz3rVdbTqPpRNlNkVgZGEeKMxhs3HsTPr99WXcC/ezGvOF/V+5ru+wrCaHhV6EkHfQxkGgB5ZimKevG7bFOPRn1o9P9jgCD71YCRiMaM49G4Z4vHJ5PjLtOlDoF82u8ZHJB2351txY5kv9z/Y8JLIUbFcyQ70D8bAEQ4GxGpS+7lB3gHfl0Zkd8Wr610B7HS6cf9rV58sLweby+ux7sPVuKtxdV4Z2kjbm9ux6b6F+83c7ie+fkbkVgCacw+qHfe8T3iO6Ev3v67Mg73JZ+4zamdYADoKj9kc/wnPGPAwR0Ww+aXzQBQwpEB4MlAwV5H8GUAhDs+9LaaqlG4T36kQ99/ovN8XMNxe6ILRInajR/9+DVfnxiQ3wFWXyAoyuS+XP9czr895LrlgQTVXF+OkeY//Ie/jHsfvhXrN9+1e/DBG3H/3R/H8vs/ieX3fhKjq9fj62ebMbYjparbkVIpYVkCJAKIv73iBStjCH04SRw86za/RfrHMVbfvDgfv3HpWPy63FwrFZqZmRkf21V+hD8vUApu+T+BMsHL3uRJH2/KWhoKWPc3GO5Fr79jBbcjxyZ2usRAbYiphVw98ql0hoO9WN5oxw/fX4z37qzHjcXt+L7uexI8cpM75Ux+woMNu8jLm7opPQbodnZG5cakGHBP+tSt0vW1fFZ+3BNG16wLSjIqmo9HQwrr3qAfO71u7Pa70VfdstlkZ7ttYePandUY2+vFuNxrP/95vPuj78b1178fg26bRD4eaP+H+gZo+cGV67GiNFnK8vOfveHZAcsr2/FAQhVKE9O9UQAY6WDjQASeoRS88vx9aGwacC/+ZUR+fzQyx2WcF/yd93J+p6tw8WhtgYv7JzEvs5hQrLkygkg/grCMoswoJdO1e92uHHsIMLrPLugoTkxhLrR0geOhjBXCpBVeKxTcK1e5xGPPu7NXMBLUq1Ft1uUaUWs2rWQjDOI/Xq/FiIQ7T4FXeYpK+wgwhRoDKzMVGLn36J+yg/ScRz1RnEdN7i5YIWRjFIFOsJiPDFQIeAfn7IhR0MkzMfTDj++DR4cFqaRBxzQUMGqdyofoCAKmsS7QRPeeilvgxjO7KDxkLjdq/CO3jFN+R4iT/4DivWichmjVn5Qf9pMgDwxq3g9ggjPnJ6KmMIyM5VR/2tJezJw6bqOqEydLCKGCd8V75Em4wsu0cp4qC0o19yUvAh4NRNH1s8o4Bl1RiukfwSYhy5PGEoqCwF++M730YIOA3Jh4YPrZZxMBPaPa8xNahJYraFmIZ7Bbycs2OonXQRtq0P4xqEEL3pkfHNdsmTO0MAqoPm3MAC/l26Mf2NyKztZWtLc2o9djejOKFJiMql2q37DRqTAmYGDDj6MymS2jujAd1RHRTlnMzFKqttLNzc/ET/r+0JbAB3Dauoe+PfVFXTmMBZlG8mZb7e+9tV589/523O3tqC1Vo9Hg1ICmBy6o64raDicGwAeHPyvGnPZZZgiITlki0UPOr/KfHLcH9w5M/61yUbbECVfwQlbQPjz6DJR5Z1nLdA+e7fbz+yigYNNT0SrHxE8TKg/HznkGBE5RaY8/+uB2/D//4mei3V405XdZdVsq/+KeaCteR25UCjg+/EpIDJIi5HMAplDeCow+7ZpL4T4RyHtMrkgmjxAF4PDiXvRUsCRzkWDidhjH4oWe99MgUqsWleMLUZts+WjUcfHGqGQL9tJgNg0GAseiceCgNQQTiO1Ne8rLDC/m8iUdVL8xjG3x9/awH1v9dG0MX8V7h4OWhaNtO02nRjr0G0lP9SJ+YwcK8stRfKWheMaB+iyMb2U/uM9LRjvDpdGzwKJ4fQRH8GlCcvIRfLEh+8BY39h2vzg/O5UeAjoburGHQJ0Pjj738JuyM/K9O8YSnlzvRB6g88UD0Q8a77v0Len7ETAhCgfoivK0vroSg+2NGG6vxbC9ETc//CA++OF3YumdH8TS29+Pzo3X48TIegxXbsX2g+uxdf961HY2oinlwSM7rlN1BPqnb5uveHChvq0woajoPo0AlictrO3JP4UkKSP6qD1/qhUvnJmMy3JT9Rzl5YP5edr871GgnABlZRTOyr6c18nqOQVAyongX9zzTg6oSiFoju8Fy1ePV4fxzKQUScVD8f+Ltx7Ee3e34v07m7G63Y+NzjDev7vpUQhEIgWzsxLvK8o/OKB0gAeKcWkYSPygPUqalUc9gy91AH7UDWgZM3DU8/JmLxbXu3FfQvXPrqzGv/rpnfj+uw/ixx8uOe6l45NxcaEVv/HcsTg504zZZs1TpQ8o8wlQCodiXvYN4f7U6ZPx3PMXfT8+IYGtPh2bbWYebRqPOw+24mevXXV5yIO4BcYS4PKKtMYoDomolLzAk4zyvQBFhzWRzDCxQIUSJD7jGUWJ0TILaxbYMp99YUtp5vpKXPZ+Y56aj6ECZQ+XBgDeoQBAY+oCA8bQBgvqBGVGDkVJDnq6PswbOAWQy/XbXOWrSiE9G5jARcLhx4GnPktQtMKrK3kyW6sPDpxHpTyoqnJWgw0FKHlFudgTgRH6dIymqh3KHz4GR0Vxeze+BcopdOY9uFK2ITMXHEf+ZOjw1L0iUxYrmLynjLQTlU1BMUIQDnqLevIn/cKVxp2ibkkWYd2sp9CUgTr1zAtdmVrPqS8ogTkdPGnCVHuUX/bDaE1OxjE2pZ2ZAn2Vz4kJEbUd8JU2TP2An/kAP7IXfqRFvtR/xvWLGOxI6VWc8pl8rRCyNEA4Mk2Xd6Ur6wJIWqj0usrT+RHXo6j6c73CZ8owZ8JgwCBO8QwR5WdKq+5wRKQ/YJZGtzeQIo0xizow1qIfS1zUBqQcVaUcsdymUsEwgAKZxoJGQ+9ETxHGxr5hr618kk/JDUOV++xy9FY4DKUc9RW2u70Zva11xes4PeqGsrFfBco+6XiWmBxgg4VwMl1tKNj1aHaj3hBenAKAoSbDun0V/V5X9z9Z6sR37m3Givq7UeVTazZUz8kD1DvLCCZYyoNxaEy0Fz1TeSoVNerCSe8DfqlM6x72KN5nncn5kp4qthx0gU+hbxkO/3wur0Dml+4wPOoPjRMO4iYcxAM1eIt6m6Adq3wul9q3SBQ/v3on2uoHaorzssJcUNiaohdY+WejnK58y8Qhqm14m7aYoTBR8YTLmIfxUX56fGjE35r9x8NB0EwL2j2cJgBO9AG8S8j881ryPvjGCP0mMQirkkxUY6RV80g49e8jLsXH4616jIjXXakCGztJX/FViqS7cOcetuQx+wbyVTjRB1phtHQ96Xe4zn0t3GE5wP24Hf2G+pXiGT6mf8copkd/Lw7eyU+Oa+lssCAfCEOdcRVgeCu/6yZBBjuCI/jU4JNb9BF8MaDoOMpp2XyQ/3pQJ0i/yS0dHx2gb4vEyl7qiQJ5yf1K8vqMoSBrCdCZD4aPANO13+3FD3/4s7j53tuxeeeD2Lr9QSxfeztuvva9WH7vR7GEe/dHUd28EVMVKSgS6nCju30r4xbK+FlASgUh11aKF/TOaz6pb5yepZOmk6C7qyBGj3t9oPJDlc9UDd9Sf09JRy9WtwexIjcuwaUuJa0UfD6vYHoIxYXqbpxsyNWl1I+m4m1lRnVAXbDrekNy8ZnJiNPNXbtnW7txqTXUtR/HazueOfHatZW4tdqOvtobSkJL9P/K2el46cxMzDQrSovRMTk1xxQmdKWa7SRMIFAgYJTtbv/jDx1TWEF4S4cXAggKKcLzbly9txGvX1uNn19bjn/3xt148+Za3F9rS1geiUsnWvGt5xfiN19YiPNS/m8st+1urfaj0zge/cnTsYsyhPT318GhakXxLoUchH4UlGvXrseVK9diY2M77t1fiqWl1Zidn48XLj+vMhRCVhbMgHJFmuXoIq/g1wxTlLvgX5jQG/PhGJXOIAbiEgbhCiNZV22HEyuskIKzHCPfHv1WOKb2swFnXYpFXYqTPJ1+CZmsnvE3PoiKAP+zT6XcHtFRe8o2hmKIUpnPvuo/Z7VbOXfbyxE92uXjAMGd0yMYJfVyApXHfYL8rfz1EDQLw5W0AowTXZWTaaQ+UxoaCrw+W3WaeDCyVPJWUQLxdRkWMJ78lxf7HeD6nBzT7kR/ezt67LrdUR6iLXQdiL79Tk/XgfqpwT6OFl75kT734k+UTI+g63e43GRPXSRO4JfCsvEq6xz8HSYFbnie6epdZnG4fnesMGH4MPplueSPQjohBYJRcCc1pnpTctSDsnM4aEI+JVYYVNgrAuA9PG1QGPLxsZKUQ8+p5PMEPRVe/4jjcoODoUhfGTTmZqM5ORVV1VX5XtzjMDziV+JhP6WTs5KEp65FJrpgDNqJ7c3taKtuqBOXHT5UnXvt/XhFBWXJAA4/8bmUaXYUr7cmoyJlHGUKJansg+AVpljDw8wigW5VxSv308DIwBRllFOW4tUrtZisV2NWylirPhFNKeqTrab3VMEYl4ZTypDKkOtG95x+sq8EFfTKsrH8aifut/vxb2+sxA/vrcet9tDLJ6qNWnBcq2cDoAyqXsHDxgbK7HZ1YJgxBUm7dGqzlI++xG3RNgi+AdluoR285nPsD0GZFsC966jI47ArQuw76pVRYlzs0SccgDjZV8IwVX8/ttLh21xRHXASjUeRxcN91c3/+y9fi59+cCsuqayviA/nHAlcD/CtiYyTQ54pJ33UYXy4QocyfHktw7hp/NKwbyzw9WF8PgJ65U2GizAlLtChxEwU8BvwRSbZrEi2WFyOVX1HNlbXY2N5LTYXV6Oztql+qUOHKbqRCuXVI8fz7eZslbLUpOfZUWJ0rnZuV/ilo1/ByI6BHT5h/X9ffTCbZdMfM8OSpTFc2QcleRi/dJ75Ap+Lx4cKR/q++l0Zhn6yMIp9DMAD2W6Sz47gCD5t+Ju08yN4CqHbH8Tm1nYcn59JoacEfxCLnztk/OTK/oaOxx9GdaBFJ+Rw+0Hxe8KdU5HXQScIrsXtUw35wXK55Hb1IRl0Nr2ue23pQfz8u//eSv3Suz+M9Q9/Eq3u3dhbvRnt+zdi69710NcvFqaksEAMvnn6eKEIIW5w9UdPH2MLOq5Drnrv/BReziKseSDJjBBMen5tepfxnZqvVlqUQY404jK5vgTRNSkHd1a2Y0OCG6NDTNH9PAMC49zcnMt99c5S3Ly7GO9euRfvX78bS/fvxanqIM42BnGmPohT9WHMj3ejutuLeqh8O53oSAFBZEE4S2FyNF44PR1//Mrp+Duvnoo/0vX3XjoVL5+bi6+cm40TM40kFhVEPIQlbhFS5DDUMG2XY4rY103JyblmnI/j6H9XCh60XhOdb6+2489fuxvffWcxfvDeg7j+YDMWpqtxbr4Rv//yiXhF+Z6ea/gM/vmperxxrx8/vdWL7cp8fPN3/yi+8bt/LPf78Ru/9Wvx67/29WhQZ2T1sSAM4A0sRAWggL711rvx2s/fjKtXbnikcWZ2Nmal6MADzz57Mc6ePbPPe0MJPjsSznZ2ulJge2I5CcKixe5OX89qBxaQpLiV9OHK5wq66S+FrwPlyUAQPSO4DSVwIcwhsPVoVwhdhHHfx4hkGk2gJss2MI4iio8ghTtJBHD9F+35uSlYIM342UYYYUp8VPvmIfBJ5RU8RCI5yX8S9FB8EUhLRR6lp1CESOAxgFKUbOJczB9kZuOBkFNyFk55iaCIgYqRQtod7zO/zIPCp2KjVlzUAQC+prHSVminzb2avHm5KkWrJoWLUWE23fKIW1XpV1Mh8fRzRuJ0ZZSWcvfEk91tTjDoqR4kaMt12125vg0JQym9O12WeCTuqThk2UAt+yM9K32ogxGOUU9VkdJT3UroHkjp77OrN0s5JGyj+EKvqfncj4YU/Z9kB8N9pRVfb/IoRQwFa0IKFIoj+x8YFNfKluraS4Hk3K7lxw7sqWDSw8Lz0LakMRkBlGHUOIJP0jPLBI/wwP3E9FRMTDb1pEJRaIH53SGUturMRoXi2QWhjRBG6ebafAwkKDK0H+Egf4405Ui0YU80Mm1KhSYVHpbeeJRd8XmPv6KZVzIX8E8cE2eMXRgO4CdRFIOI6KcvjdsMff5QdT4qHmBvDGaaVKqM7teStqpDzwYQ/ciCFEkXmtmDZ92Tv/laNIbWGF9Jl/omnw/Xt+P7d1bjz2+uxbp0pnGMdU19XxrM+Bn3UpkJjBLwvjpOzwgY0b0UetLNbxlZZt6e6QLtjVEaDHRjvndY4VzGK+MeTsO0Kd5Rr1wpDg5DCgnZ2DfGDImDes80cnYc4LiOr3fE1/ucIp4zXype5iN0hE9f1f/ffPfn8fabV+LXRNvLCjfr9AAyBkhtNCoFebOE5M8bnPCw30GM8k0C9Dh42ofHjf57hkjhiKdILo2umQu+xTU7lOQDPCivM0lMaOfEztCA0uHB8eSvRHdYOiWlfox+TvEzH8UWn8DEpq94FP7JusPRluGpfIYUtB36C39D1H8S3Yo99+K1UulOXEQx0uUHwsa5wLoI4/8Qu3gCsp4JDm1Ucfmg4qj/UL3x3jIVNCnSTDh4KNNwPk7/oYBHcAR/azjaBPAToWjQ+mA81ZsAqt9g2ujqxlbMzUz7w1wCZ3p3JSDTtdDJcbRXs1WcS+2O73GQneHy8opHXl796mV3sE8CfAygcGLDsYdOAdDHwKN1Tyncv78Y12/eifPPqEziK4/eLF2P1mA5Osu3Y2djKZoTSL0S9PShYrSkhuCtjweQMrt4s/jwWIbGTz8+SNRPwb1+tnThp0egqGAumTKJFIkpOB/ZIscMA0/w4ZJbWu/GjaV2LG/2Y2mzG+/f24g3rq8FAw9b3aF5aH5+3qM0nzcorf4AU045DrBVG4vfeH7eigYj/S3Rm5HW7a6U5U4/2lI4tnRd2ezFz66uqLybcXulg+wRy1u9WJT/qq5bvR2Vf6CwittDsNj1BoolbaGjBSD9PE1TREbvNK1FbMjPs4MXVcbjpmh6Tcr9smj99p2N+PD+poV+Thlgc8DLp6fimYVWnJeiT4y7Gz2/6403o1uZjc5oPUab8/E7v/tb8dJLl+Pc+XMxKSWk1Wx4pA5Dzy8C9BkdtfulxTwG8MKFc1YCjx9fiNnZGZ+qcPHiBdc/zkq/S5CF4XF8jBFz+cjLvIrQJTpJZs8AANVTCGMHgGLOEW0IcFIALbChgKEASdmhreieKd+ERXAGypFBK8O8489hlL7zkGJFvnKSBe2PEpGjkylUxij55LvhDtOdEzdmaxAVJSaVxsQH9iqFN0+BRtLkG4LyoZcoeLxrNNgE8DHHAPbVN7MBZ6F0Uj++6tkCrYLZsKcyko4VG+FrQ4HiewRKfTvK3sF0Ut4lvhTF66/dmRT9hdORwqzyMp2ck2LK9k4YC9WWWUUbKY9skJV9UvYLGArYZMt7HjDyq/SIWmvWlVZV79jITPjTj5OXcLOCCC4FHVHGKJc3IISOotvuHvWKEpvKL/s1UC6U4FFpCuCAMWL+zGmlzch1lo/+cyBe3eN0CX33ck2xFAoqh3qUgklpoAtxSkf5oYvLq+LlBoko3KpPeMI0I6r8lRZlh7+YFcCIvGmt156RQBoKm7wnlITzjrS57Vt3rKwPajWFp59PepIWxgACQ+dxKYEog5AJ46AVLuMGCmYySiCcdat8+SZDm8Qr+zoUfRtJ3F6UP4q/eSKVL8oFbm5HcsQxj6lMyTLEYQ+FxJ8bzBXJ88ShDoyN/eyvvGxogxBj9APKR2FJl/bIkYzj+jbk+mraGPytDDC6EQfcqH8/kO+e+tZ+3F5vO81jklMq8B80g6eEUy75of70jwLpYv71VyzTAfBDUab0ZV9MROKWQJjD4LovcCmvhuLWPCE8lLnLkumRBnhkHenG/1GIbXjQvavUfvSLY17Gg0GjWptQveut+rvXby7F9978MNbfuRGnVDZ6i0fLlCnhPxJtlWsoPiFc+mJARhkGjMFjXL4t8XkYHvVR+MNelFW/5KOD9DDCuKnQiAqgewLwz1v+j5oPE8RLwh1sy3i9ej2GHDdNPio/y9TGnAV1yE8lVFAb55Ru0h8eFj0xXurZaIm+8IqTFQK0TQdV/i7BIVzNI7xTfvu8wLWYxYFfOgJxzbRdHv3RF7PsCn/yJ5y/987jUFwBRrmtrY73ozk2O+XwLoPA/aP+WOrUmppW2hTkywVHmwA+GTgyAHwi0NBoyU+3AYBSPFhajZo+KtOTCPoHDQJhnhEygwIuLS9Hq5W7UltYFJSdFEBMd4b6OzAAvLjfWX3asLHVtlEC98zFPDKP7L8oBgB2UGfDKo4BjO21ODapT7bJro+DSJo1wOdbd/64psBnQU0/RmII4zXrvBZtLITJ4f84V1SfgTh+Lvz41uT3JqcZ9weMouYozFs31+I9KZ73pejeWe7E9eW2ldJzx5tRr07EvHC/qPumBJebS9tW/DEAlEabzwsgpBw2AHBM1ebGhsrIWv6xOD1fj/lWPWZblZhtTuhajbkm90xxrcSp2UaclLsgZZtR9bqU7zrrkCVo1KT81OXurLTj9up2rG71Y2WrF2tb3bin57ulW+vEVSnwVx9sx+2VrZiqV1xn4MCxXr0hOwPvSvBbjSsKd3+9E7eU5qKUeo4LPDlTiwvHJnVfj+n6eMxOVuPu5k7c3hjGvY1BrO1V4twLX4mTFy7Gs88/Hy+8cCmekaJ+5sxJKyUWuqn0vwFwCkBHggptsjQApICD4rIXG5sbsXBs3mHdV4iX/B/mE+A1XvAxDOlBJDOueF6sov+uIytpWUUZThGJBj8hZ5V9Aa2A+hz0e1IoBx6ldBjnrST0jvhWwFB6qHulnxtlFgqP/FEawJ/lGQhdlAklZk/PFsiYkkGSipspU6C8O1A+eMYdfCvwspKktMfFJ6WSgrIDCRofcwwgmyR2tjeTFkTgT3FQdq3wolxK6fJVadpQgDIOWpRXvxz9HXrH/tyUDSca6EccK1ciC8/QnTuURZcXgVVldv6kpzpCCaMSaDssSwAfsnNvRPTS4SlwXoo8prYhbPiU+tn5ClX2Tih5BH8A4Z664OgzlhEBTJnF8pBHw1FGRgCzXnxmOvjqeuzMaZcDXOELlGpKywkA0MnLRRQWsNBPGtBT+WV3gIBOXeq9hHUruw6LPJnxjKY8CAcP2p/CE0jAyPrK/VUbHmoo9+ADNmrX3kSvP4zta9ejfeduDMWnQ/WTA7V1jBm5EWHmQTlJkhFtjgm1iqQX1AGKDeVhej2GDxx4EB8+gP/d7yoBG39MbpVVZTKdVVgMyOym7naCH448xDO+Kh48I4SVSE6lViY2aJKG95sAR5DUM6VkFJXvhveNSIK6XsQAonHSivC0URtqRHc/GweSEZ0UDeOEcil4IQLzKRwECgOVf6k7UF/Ycdi5Zk10qMQehgC1h5yhAW+kc33KZd4FvgLqpATuXZaCJwjj0WT9zKhF0MNx8pZaUckVl04pZSXFK/JwOv4nf11zn5PC6RnSEIf2PUGdeuSfDR9H9f0Ur4vf37j2IP7qO6/H8N5ySDXMvtJ4HcLFz0oLXHRtq1OFk0SVfd8sC3HL+OU9Dsh7z0bY9wMOhynA5TiApJSp55Shk+8K+hvcdxyKx6PSoZ6ZXQLNnDN0Udzci4YoI7E21Yw+VnHXYRqaQIHUkH2Ge/QjtBV4n7SIS7umT6QdiAJiFk9kkF8CpSRTeepSopmpChPSE1L+VuDj74fvsh71l9TGz0nks8K5naot0L7Mc8oCP8ttvvLsJOxsANjctjxdGgDoW0jUxmfRAAPA5JEB4K+FIwPALw5HBoBPhKJ5qtE/zQaATqfnHbpbjbrcw4LmlhRPpgVSUpoJowSc2Z6CF50gPSZ9TnY6/jjyU2BG5dn598nNABiJje00ACwvHxwDCCpNlYU1u08rpAHgrg0AlKmtcu611+KYFE1/aPhQ6IPpnwrsez9TF/wrrgK+RdnH0dnpoo8Fr1wj9k/g4+xwhNc/vmX5HdeThLobS1ux5FHsHOX+0ZVlKfJS9iScLkvxZGR/fqoWXz0/GyelJF88MRVnjjVjfZvROClgkvl6EnIfrHe96d3U1JRPAfCH7HME0HNYjJABrCPe2NjwVPXZE6die7cRm7vV2NqrxSZutxYbet7Q9Y4U7PuL6+oLEIRJhxkEKO4YSVivnRuKPXeyFc+enIrn2GTveMtT/4/P1r3R3gldT+vZ086FC4L8ZjGzYGUzaYeD5juqyxPTtXjx9HScnW9I6W9Ep8fa5x0bCdZ3KrE+Milcq/HKN78Z5599Nk6ePad02k73uUvno87ICaC8LPAI/P8Qb/wysCle7UjIX1peik67u28AgK4cqbhwfEGCGOJnwWz+D8flPcsbmMYJn45I6Uc53lVZ3McQhGqRPwIb+Jr/9UPEZIQVAR+rAbwMra0EoVBI0PNIIMJTwehWzKGxBWsJg8LLfZj9UyGjrXmjPMXDHxxIhzgARgKPTCKPuZ8jDOkTnsCFcK3rflslETtCpzBIUM6GN/hVKtIfNwOg292OjbVlK3A2VIguHhFV+qBZ4lq299JowYioz6C38JvOeDsQ4XWjPxTfUlCGzk5U/odHf5nSbU+9I3+C+EaAQotwjdGB+IjtjHaRSQq9TIXH+MLpCPX0s9N7S/sSrvW9cTnIn/R1l0qbFKtdKf0G6Oo3fk9wDB9oDOOsQ5cC7fqTY7f48QrGaym9apijcqRFuJwSTj2RftIqFVDokXxWzDt2ngbqUxfyJE7SMhWMxJswmR7xWXe8vdGOGx/e8L4tGNwxUJhfVG/MZogHD2Lj3Xeld4xGe6qlYrOJnjoS+Ezlcit10vxTnrow5RnFnzx8fGaZt2jGTAuXBZzgL72zUQOjAHVDPcr5pAA5lGUbDRxW75UBO+vznqn7aRCBN0AJA0CO2rPmPg0LzI5Qv9nrqn5z8z+uzA6j3Sl3061cpkD+I+PsBaM03aaUsHgIPsNA5NkIui9bDSXjmnUlP5Wx0u/E+KCr+uzHmHAa3xlYdrm/xskjfcsC0/WacJtQeWjLaZygDGW7SIOAnu0PXRLP/UwJy8/3xXv8HET3DpLlsyOMnDJ0eL8lfCbgK/0PxgFioLiTFQWiHs13pKSopdGGfRcqFdUHs1+E7+3rD+Kt774RVfFHlWSJ7lhOyXfllTx4C/8wA4BeX6kUIcr3pXsUsmSqqY++fez0/zL/hEwVrFCW02gG2Mi0p1Thf4cAjyI90UaUML6khqNngWbgYZ5WvJ1mPfonZmKnOuE2syt6kkNffCkOix14RJHpozEAUG9OQ3wMP8D75M33ZBdrM7m4D1Mk1wWOR9LBKRwevgdH+l458Wg5a4uf9weyk1+RpuMSlvi0V+dHOjzm7DSnRZp46g6asARhfwbA3LTxN/8cqhHa7OT0jON82eDIAPBkYKTyR//TLx83/aKgxupGrca5+W/+r1HVB/IXgf/L//n/FG+/9Xrx9NnDvQcrsdXpxLlTC55adhju3F+WArft+431zdje2lJjO+5uiQ8/HWfCAZv4A6e/d9/+wCOn/+y//4/88fq0gf7x1r1FKRorXlv8zW99zTMT6FgXjs3F7DRTnZ9O+Plrb8V/+O4P4/f+4HdcJw8WF2Nn8VpcPnVwQsMvC/lBKWqKewSUot74oA0sjMtHH0xGl1+7vhoD+dekMBCc0eXTUjJPzyE65Gea0Xyml1v4LNK6vdKLpa2++1WU2Mm5E/HC888qvz0f8fZnf/5dC3cXL12M6anpJ8IbfxvgA82xV0MEVBV8c3Mzbt26FefPnor/3n/+p/r4PkbgEVB6jrm6J55EIMxxiIeB0a8f//DH0awwNfGg9eyD8mM67SvPzFhg4We6ql7KbxVCJX45PZkoe3FtsROr2z0rpZe/9jULNhYkFJaZFqtSvG/evCUhvhoXzp2NZT3ntPPduHz5+djGwCRh/IVnL5KifyiWrGNmJk0Krb8Y3Lm/5OVEb7/9Tqwsrcbv/t5vW9hitPlnP33Nm/y5nSqPx0F1TIqZhaoUfphOP2SBq4Az9RHiKDPOcibk0Y96GQpnNh8bG0eA2olxfeQ5KgylJUelmYLN2ufcZCk3fqNsEqVQPpQGo4spYInGEqxtcONZP64YdsbGUCbGzSd91Sn3IxXhA50QLNw3JoCb1CIJpYUSU6Qn9A3gzZGDoXRHJNyTDcCFoAvHTscUIzuHQfHXVhfj/p1rNm4oWQvE+W7osiCc+gcfwTPKkHZO2YhgwRQaKx5KmJUs3lMWt27yh16pgIxyMohw7Eixg8aM3FYaqbiJKi4X5S/rpt8ZeANFaM8zNKZdJGTh+x2pIkqz2sy+uozLW64+clT4e8QeI4f8GOW3UWGkb/wzot7pl0oX5cVQgaAu5RTcCa/f2UEnntvpx+3phdg+dToqKIv1RozNzChMxcpumR6j4QDxuKNGTUsXAT/lp5/7A0UrlRgbCSgvOOvqZReOp35S7akjxfTK2++rXU7E6dMnojHJFP+96G1tx/qdpei98VqMCq/R48dja2ZWXDMiwV/82u+bz0hTiTsLEJsYwwCl8J69wNGglFuYiAhWdNReSuNAWT9Qi+KZX0nGdJJCpPjwEW3H7UVpYZPIkXYUppxJ4E3M9L6cJUO+7KEACYok3c7sin6U3f3ZjI88wW/Q77qPYS181GYTF+LqneMrbeI7H9qkeNo73it/K2ACeIPyVTubMdJnoAK8aX75DTMd9OOIzLmpenz7ktpSs+ryY1Rh5svOsKfyiM/d55AXbRFey28BaTk7Z6nURDiP6PMkuoEL9boP1Lt+SYeCGAJoA8fQCvB2XTBrRe/gTtcLCqHKyj10TgNdzt6h7Gz6V1UfwcjxjSuL8foP33X/k6lSUkpWAndl/uQCjsJX9yuq30mVg90bEszJDnUY58OQ7wl/kIPhUQOA283DYcrU4bzSAFD2Sbx5FKAfsagTBhbK1CgdRiRxgX7ZpneOT8fw4ilVmfiFgOJF85jqLk/iUDj5s8eVjT3S96Ep/YgNv+IN+MSb94V46FDxwRc8igeDKaw/8FDNxI76W8rhfh1wxWcc/AkMPpR3309/GEhVCL97FDI8peNhNDpq/3fvShaXDP7ixXPi+UxrXG2HcKTZaEk2O3dBZVF7JNsvEaD8/7P/8X9RPH0y3FlciYv/+H8p2uf3XgQs3hzBo3A0A+ATIRu3epqndgYAQtLaphR8tYH5mamPdEaMsHO0FN6bCre5sRmz8/pY89Kdm8AdVDeWl5Y9TYn1wqwbvnv3QTED4MktAWAPAOqAc8WPHz+2XwdNdgJ+6mcA3MklACoTCtpIez2OTUoZ0/sDavIB1XNRb/n/APLDpCtCDLIF7CrX6Q7j7ko71tvdWN/ux93VTvzV+0ueTs66dEaXmUrJGsqvXpjzJnHPnpr0tTfQZ1E8T+13JUC9dmM9NkZbsdYfj+XeaDxz+aX4+je/Gc++8LyUvcvx3HPPxMLCrPhr2rNHfv76W+a7udk5K4JPijf+pkDZEFotCBbPW1tbqofxeObCWR8p9jjgc81o89zsTMzPTcfs3IzvD7uFY7OiybOizQvxPLSRMvzc5RfSvfhCXHr+OW/c92BzN5a7Y6LnSCx1JLCJrlzxe+fWWrx9cyUGlelYFc1X+6PxwldfjenjJyIqdQk0Y8FSgaHq75133reBbG5+LurVutvp9PS0l/FwzNb1azdi/ti8FQQElDUJGO9+cDVuq+3ef7Acb7z1Xlw4f0aC/y/WtwHMAGC3+aWlR2cA7Ma9ew+U39xBX/mYj+/oXo7sMjoE/yLQwMQEdf9USGjQG0ExlT57Fc8hvmLELPnqoTXxUvBSsJLwpmuOUEsAHEr0E85sBsiMD49y817lRsDvdfueKcX0bUa9GYkjLW+eJl5BsCRv2pZHgsTfbiNFGfQa1cRhElJoK/H2yK/+rIAWfllW+rLJx84A6PXa0d5e3y8b/9zOla4NF9wXShQkpM25fCono6pMxyZflB5TTooH+Y1LEUY4zp3SMU6kwG6hU5Il01GzvxEVha/ryGXNPkGPesZwMKRj8jucstdVypLyFWLGL0eBFUHskMoXyk8qQORAvWTBcKSedU2ZR1nkazxQCnhHXlA4/fnRjnPfB+Gob1H11r2YXVtV3zYeD+6sxuybP42JW7eDI+yGqt8dDFNSDqAbhjgb0YST8VLaqawU+MCWQk9BivpOOqAce9Qa3MHHOBXRdA+/1Zh1ozLUmLp/907s/Pyn0fnej2PxrnBrt9XvKqdmM7rjUqoLHMgd5Zey4EiQlGmbtYoURCng6ZekskKvOqMuy/yLaosRl0eIi26eUYGnApnu0E6ONIRu3its1mNR1yo85YO+Dig+wQCQxiT4RMqr8GL2QbkbPwI3hgLa4z4ewpH21FH7QlYoDXO8w7BC0tAzlcWcDWDjAy9IQv4EHhv0PWuIfmy7txObcgQhjY5wXFI/tLbdi/cfrFptrCvPqWZN+QsX4Un7xeyFUpfGDpCjilQP0Aea+GqC8KfXiQN3vPfsBvljuHU8PZA/e1Dgn89Ez3Dcgz0ugfSyLeIIl/mzGSUzM1j7j0FgLG5dfxCv/eA9K/8HUOIDcK8MDIf986mrcvA2legMyx3/M17pgLzP9yUcDnPga3BbfBjKmPDrfmjooFT55fvMHd7hkVTgtMOpcU9o6Jox1Maro9FVf8/Gnz3JLl31d7zhO+1Qg675l9mr5bcAGtK/+SqehLdy41gatbibvqzkdbVtt2Fe0SBcRZRDqasMtAWwBDeeE8prCfkMvuUb0qWNuizQghe+FmG5KlEuGIg3mQHgJQCtAmfaLiGVt5Bjhs7U9Kxx+7LB0QyAJwNHBoBPBBoaHcJTagAQ33Mk1OLqqjqVmY+umdf7d9/9wJvszeg9giOjcewC/sH7VyXct+OF5y/FzFTLa7z5oDX1UT176kTMSMn44Mq1J2wA2IuNLY422rFigQGADp0OsMmZwE+7AeDWXW9sSJnanU7sba/F8SmmyiI88BFMocPCOFc+Lggcogufmf5QioAEfL5ZVgZvb8S1pe14IOWe6fzv39/y2fOzk/WoqH6Yen7mWMO71C9M1bx+nLXsnf5OXFnqxPLWMB6s9+Lm+m6cee6lqEwvRHX6WJy9cD6+/RvfFC88F88/dynm5mY9ulU610kBLCf52c/fsiDJ+n/WwB58ND8fkEI8AmR+SBn14igxRtGnJlteJ/83Bcqa59Hjxh+iE8aDarXitfjPqV3ZiZ7l9fkX8v74yeNx5vSp+I1fh+aX4lm98yihlNO2Pm4rK2vumdgYDGPd9DSzRqR4SNClbuAVxBVmY7B8ZuHEQly/eiPu3X/gc8E3NrZU/l1v2Ldw4lhOOfwl2m9pAMAg2BE+hw0AdzEAsO/DRI7SHAYrH7qOsKZY96lQ6ic9yiM3epk9rvz1ziMdGUN/vNGTAsFvKLbehR1pzXmn4omCQCK5Np7p/movUkxoQ+SFbJejQykoolSBJ/ERIKELRiumW6ZyjNIBguIblGk7RpNKoZEXwqs83qtQHHFGWc++giaPCkaZwMX8pzSazanHGgD2dqUsDfuHvjuin5JHyGXUC0UTvKxAUjboS/GhK2kTmD/C0E8orzxOUE5lyrDgQTAJm4VBhbJBHytDBV/YSKNCkIen4+tVbnKVI5h6zIzIsADo5zXkgtyYL+vYZXBQ0dcKJvf652tRx8qfmRuuR+UxYWVX5dazp/ujWDpvBH3qGCGb2TCTsb5XifZY1e3lpeFGnOltxPzi3Zi6czMaS/dj+u71GLl5MzaX2jG2vBEjm+1oo0BIudjBsCIl1Busyi93o5fCQT2Cm5CE3iX+VohFNx5NIu4Ul80Tx7a2YvijH8XsB+9Ha3tb8avR3huNXqUZk3UpezOt2BT/7aqssC35WTFVHmyel6npWbRx+2JDNSn7KNkj4yjjvEujCAZBltLkbBf1BQpvPpHDB9qmIgJ6mbZTB39VMflg5CBg2cayvnhP+6Dd4J9tDQ8rS753LPu73RaGA4wqBuGLUdkKGP7ue0Gddgh/FfllC/EzMOaZPuJxefW6HdOkT1lFwy6j/w7FdzDriT0jeF7c2I4761uxKdlnjo0C5V/OTCBPNoK00q/y5LN4iWeIA318IXVqm4fyXYYvvAo/8IW2eucY/Mt2mmDiCEgr+7WS/qavaJMGnkrxjRiL2zcX46ffe9v8mCnuJ3YIDvs9fN9XPh3dQQ1xiX7kB3U/Pg5Ph0pQXAt36Jayef17+ax/SVeKSX2Lth72VrvkXfFTLPEufZTCUOeKQD+C0bTs5enFAMcjTf0ow7Am5X+yAZEVP2d60Q9BN3nFqNLhHtnD/XrRV9hQpSS5h+aDYU9tGeM/xjH6L2HMYAd9o/ztp6Zu2UD37P0ipNy+uGY/n9d81oP+RoRT+nMvr6IdeMYQLA1QQMF+3eeDbygnfe7Wlr6r3UEsMFuJPsX8AZ3IimVU1ZhiCUCRxpcJjgwATwaOlgB8ErgXUMegj9bTuASAzmZlXQrh8kpcOnvSysejgJJA58I0dK/F1Ucb4QtLJB/+ZlMKaXZXCdyKY7Do/8t//e9jY/1JLgHYi1v3lrz7OlOLX37pxahQBvkfX2AJQKsI+fSBlwD85Y/iD/7gd6SEjMXS4krsPLgWl89MmcT+/Jns+fnmI3R/A0t3CgUoOj+7tmrBpakPJB+ejj4i861qPM8yAiKLTnxAmKbPqD/Ah/jeSje2JSRjEELAOSZavvLVr2QcAYIeszzAodzsJv/l+48D6uv6jTvxX/9//5U/os8995xHoy0ofY4AIZSp3R6pLOD2ndvm5d//3d+Mb//61wrfzwgeIReC9u37ix4hoI1ubW7GlSvXeXOoWvL4N6b7Q++7d+57WQnnwT9z6ZzrgdG1qurco4zEUbqnTizEnNrRL1NHXgKwuRXvvPWu9wHJJQBjoucwfvrT14XDcxJoxVuPlkP8gVfN05mRllI6siLNT+9TQCasBDVGpnVP/8S0a6Zz0s+kYq82oHocGWF6rAQl9z8oTihn2XZQgEgbJcMCIXEKpcS8rXuWTCDse3qo4vKaNcQYBsCWWQHg5SUX4KcwxCbNodeoKyPwc1nznh/3eDkf/faVKxDjz+HxUV928uxjlwB02xuxvoIhWfEkONtwRdJKIIVkZE6lAP3kn0YtopInyiRKIOV0Ck7Hu85zMkAx6ppHp9UUVopIBYFZ+dL3O7wE6zqKUwrQfA+M9l72JSgo41J06WM8kqa4iP/8BxDAB508JaNSL5cSJB0ARfE6eYeXUE0e8ATpwaMs8yBD1yd56jWzFCgL/Z8NMkoHviPuZIzH2Z2K+rqeR4TrExPxbHUvasu3o9ndiqmxHU+JJhtw6qvM4Luj/DZGJ+J+81hwbn5V8Zg2vCeeWTvWjPFaTcoZM5n0PFqL5l4vGirHCAUgvaLEtE3PwlAZtoTz8O6D6P7gRzGvtsco+NZwJG5jS6g34tLCVOxOV+PWyERwYgUjvWPm1awn6gj1hyeRQnwKPSZix3UhX2UolTqVDMqgfBldr47vmM74wR9wiJe0kIhi0JbgD360MbcN8buVdeoQuuuZuO77VUTeUb88jIyMKz0UJGQFlHylORAeZh3ql2wUTwmw3MD5SZEfjFSdBht1evNIBYSmlVrduA/VlneGUl2VnpcbiP45Ewdjj75hGxvilY73PkkFENaA6tBd+OhHOeAPrpSVTFqSF144PhvPLszEsamaFD5m/2CEoC2pvIrr/FUW2hHTtsHBbV3O+y2QSWYl0A3vuKOcBy/8bLoe8jMQpbg9fAftMRbXqzWPZldr4jlVA8r/tfduKiXq7JeHbdXThvJBOlKr00/17NRKQ+JhoMZSBf9F8hN1FOWgQJmu4ioZK/f2S1mQFMuA0ISj/NwZmT/hK/UhmACKtKhF/jA6jSsPcYHqfi+2Tx+LnfnZor/NJTDw4ORkS+1UuavOMExtbG2pv1N/pOwxqNpYpTz4NgFd8Q95Ycy04VB8Rh+Vy1j6lntzuUPWYPbZB+C+G1oZ/6xneBFvvypKDOyOYERUON7hIT7yd4yUVTa3c7ddgCMed2J5bSO29Y2/cGrBbUCpW76DwsRttFpx9vwzbntfNjhaAvBk4MgA8ElA78FH4ik1APBhu3Lzrj4wlTh5fF4fxux4fzmg8XyURTAA/It/9e9zD4B/+o+Kj+6nC3xQb99biu3CAMDRZaUB4MTC/BfGAMD0yQcPFmN470pcPs0mLxFtKSTv3t7wB4YPGXV5bXE7Ts3UvBt9flVGYk4K//xkVcKM6ginzu76g+3YlqCUgt5eLG7048Lzz3nWBMAH+7lnL/gDmlHyA/63BXD95//1v4hr1255A8Dz588rz8/fPg0Im48aAO7cuRPr6+vx+7/77fj2r3+98P18AO3gBz9+LW7fvS9eGI9XX3mpWLZTtk3VMhXJnfwo21tvvhNf+cqL9uM9U3EPmnEKqggV506fiJmpX66O9vcAeOvdWFl+2ADws5++Hi+88FzUqo83AKDMNaTYIZNZdCwZT+/Y4M8GAEZmxO/wk0ECUxoJUpgrp+cz0jiutAaqz/3y+7+uEgzZCAxFF6kvDZQIbCgvKEE5+sy0SgRxRqoZ9d/xjv8YGTjrXEIjM3MUljxB1XYLrghleshRJhQS1QEKkdAAFWOj58xnR4pP3zgyolkaSykR5T115txjDQDt7bVYX7qb8SwISmAWzyIAQzcrdQjjwqWkrRUy3YMDeGL4MC2LZxCzccWjYeDHOtm6y850br2yUZig/BuvUVEpQJOH/UUZ7ncHO2l4kaeFf2VAvoBHjnUd9lOxGlM6TMm1oqkXqTZImBevUhYfkSjgPzRzeUfZFT8FuL094ap3Xu9rgV6Cu+qPMux6Wu9uvDQx7V3S2xLory6vRl396hmOvVXE7aV7Udvpqd30otpvx4nddrSyWDEmpKEdG3ahclNK6p768YZjKttQ9duXQvLvamfjq6OdONteFFriPSE83OPcegwKI9FVCvcrM7EEfVX2Wm0yaq3pHN0V3rc2xU/C9aunF+J6dSzWTbtdz9QbVz3B39AWhQQaQU92NWeGPfWwM4IhCkoYQeFAXeez97wYZTlI4g1dvRREjunlPLPZGPRkGRFp44chGMkAowPVgBEg2wj1yLcB+uuFwO2Te7VNn2hAXrQx5ecz7BXXsw+EPfFcR0J0rDGjsMqffpclG+IDlDXoAj9zTDGKGHFQzErIWVS1aIq2LAGgvtudnvMlH8JTEKOkX07hH4uB0oeu8D5bNrSkYL94YjZeODEdTXgKvCmD6pa15Syd8XIVtf9c4kMQOCCvOBPcfjzDITxCpwP6/CJgnItro1aPRqMetTrHJI7GGz98N668fcPlK1vbR0H5g4sAOgNlaHy35EQhtwW1OPu6PvSkXOVEJ9f4QVwAzj8A3pUpcleGVf+pW8LCd5nKQTxqnv+EzLf5zhgTDz7hWWiBmVRvpwNgAMCgRZ+KAWAc/+p4rF46E2NqANQXPEZdUK+NRi0q6qfpWwE20KMfG1ODr9U4dYIMMfxmm2LTSpFVYOxNf354uXx5I1fgnIHlRTkS4BMCgmPWu574bhGqwI28aCdOn3aoGEPx1qDH8peUy3KpAu/TORDxdPGt/hPWbUlp4IsB4Mz5C8Iree/LBEcGgCcDR0sAPhFojnJqcE/dEgDxPB/VNQnqs5OT0WI93KfYDhAqPvjwei4BeOXJHgPI1K57Un6OSelnmjO10mpyCsAjSxqeIji8BwAKAWenv/7OVZ/zzi76t5e3Y21bApk+QozoH5usx6UTTR89hwEAwbipjyN1ytnzP7u1Fau9kbi/uRftqMSv/9ZvxoXnXogzF5+Nyy+9EC88fzHOnj4Zp0+diNOnj3uac/nx+bT4gg/fm2+9741s5ubmYlJ8Vyo7nyfgY5yjpXBSAhsBojgzPf/s32IJwJMA6qjVbEq4GIn5uVkb8zCKHdRfViBtkPvNzS2PdlAH8nBfUIbJPg2vFHymJ5tS1n+5pTRb25wC0IulBytSFg8tAdBvfW0jZqR0ua8ssoTOJZ7S26WMFLkjBeoZwYnRF5R6gCmcFoX05/PPeWeXH3PSQaAcR7PTH8o54Ri1RYFCOMvRnVR0aCso3sZBfn6XWVnI84ig+vjNzYFPN2A5Tb8/MD8w0uR9AHT1dHXi8BPu0I9kSAuRGoHNI9MIf/qZv+QYGQbIm3K6LiRkevRW19bk9GOXAAz6Hc8CQAAlCvkhGKKdoHTlOnRwIh05ckXo5apnZ6OfBWaFZYkX5WQmGO0So1DSImniWQ765dRjkiG3oqzUlUR0ykO5LOiqrAogoTzDkBeQYQW8865dAlUdaRPX/IAf7yXIU74DoTZTQZHzWnHy0jtvtEc+wpVlFyVOxKNuqhLyT0zUooFSKYV5WgrVpMoJOQYKM15txrDWikFzKnYn56I7fTyujk3Hh9GMTdGwr3j90UpsS0najonYkuDY1rUjbHryG+rdlurrnnSNhtLtiD8Wd8bizkgjrjVPxUpjPtbl2s1jsducteHzxPzJmJ89FtNNzqvniFD2XhiNY5zGU52ITeG2pbqELp7FAC0QWEUyK5h7qSzRLPBmmRIz83IUm6kEhIFuSWPoMzoy8JI56EK7GhJW309onv0DbYjA2e4Mescouy7mVZbC2ECqZ3hfGLi+qW5qDi94xvsb0D7HOUFAypi+x94ngKUKysf7AdAm9X5X9DXfKDV4jdF9rlbCVW4bLeSSt+SHosRP6YDnuPzFyS4DvMBUeY5GrKuuOXqVPRIoDmFzKYCUSKWPct2oN9ynrIp297f60VMBZuvM8lAclbtsk8nDxCz4i6ue98Hlz58fIdgvCNkeaWep0NFPTXjDv6qU1QkPbLz32tX44I2rVL5yAJOPS7/0z1BgmjjhMELtSQIYlaPuSjA1fc378v9BWgf3H4WyzOIe0yfvyzQBXeEtX3Wh4Ykf/ehL0tLh/ZcpYrThydTGgz5RyZA2w22746Ox1Wq6JBzX2xdvM6OFMPTr9Lnwi9uL/EgC2jodgrmPYwAFAw+8VpZFmMAw3PmaGIkVHN51qz/zH37wCft26B0yKHnbSFbGIzvH0ZN4GuCZEOZZ5y1c9Q5HljYO8E0Qvp4RgGcxE4o4pMXAmvlR6bHXxuT00TGAfx0cLQH4xeHIAPCJQEOTU4N9GvcAWFzZ8OjY3AyK2C+G+y8KvyoDAGeOsynVvbsPYqEwAABfFAPAxYsX/AHAANBfX45njk/Gy+en46wU/Uu6R+Hv9nd8Bvx6ZyeWt3txY7kdqzsSKudORX98MvZqM/Hyy5fjN37z1+Pyi8/Hi5efjempSQk+EojlvFmOP85PFvhwvfV2GgBQ/nH+GH+OABytzCEJHIIDA8DZz6EBIIWarXbPxhsEXAxjCC6U57Agw/O777wXF57hyMwUbP3e9U9/Vn4M8zo92frlDQBS+jntYGlx+SEDwPr6htql0pPypUyNSwkljpJ15RD2kh8TN0Y8GeGVsASe8srRFxQTlPs86xzBCQEfsUpqKpWZSrmCotBS3lJw6kmJSYELhSLxsCFA0hy0tNAl4YpRbx+PxpR/4cSP9CxUSjFBkARzO+Hp9CR00q8yGsSoKXyTR6JJ0bIyg/KSwiFpUSbjwkipIPEvfspnEgNA7TGbAHZ7se2drVHMnJSB4+wY1cKowRR+T3uVAGmBUllSTujBlWfi2Yl+XKF5OdWcOkqFDNrlqDDLRiSu+h3KGUfbecq0ymBFTfemqRMlHa6IqSXAk74U9SicmapLCP25jnyr/D16rz+lZ14twuC5O+z6mMBy2QZ0LGd+oOSiCOZ68r04NdGIE2M5ku2TIVR+lG5mvY07Hm+cVSqmE1X1i81otqZiZHoh2pMnYrO5EGtS4Jfqc7FaXJcbC3LHY1nvFmvzsSFleGJqNrb1fmfqRFRmjquvnfGmm426eL9Sj2alEnXVC8vqwGUCfMRvyA9N8XFd7RcjVVW0W2ZXchUYoxNLCqAJ9LECDN6uK2iTxoGhlKBhv6vyM8Mgj+GD9wYD0WqH/SLECyor9eZ6hpZyrsdC8aCSaTeMnDIdn1F1jEODoZ5FW9cFlBQerhMlYoOPZ+ggDkFFwviSz2VGui3bHXmy/EwlkqINf6PoJQ+CCFfzkvUlykhZFVbOQHLgqgA7SqMvnhcGTnPEBoSIxt5QiqISoP8QzTgqbwJNUs8YDWo+9lhp9jsxpvc9fUvXO91o9xKTSSlVPjZTtDVe4OKykm/m7bKDuUd6HcrvPw6yzsRjSpP6GB+FF4s9YMQTKP1c6XdZ/jdeHY9+exjvvf5hdLdYvU/BRR9X1uMc/4u2IldQ1NCT25APCzcPm94Phy+vWRZcprkPeixHpxMyffrGrLVMpbwe/MpwBe5F9IMY0FhPeseoP/f5416By75EF07oEAVVz+Oxd3zaxhro16xVYlJ12mKKP3Q2nRRVyVq5Vn8K/zFohMIPPzNbtau+FOPZlvpTjlzGIErf61Njin7EJz0oIdoEfGkjkPmAWQpmUiNX0oV3+VPeDqu+h+9K0W7cX5mVsz3xzeE7xnvuMVoD4A04XTnvn6Pw5WwB8iTtIwPAkQHg04aipz2CLxrQqQz1EWTzm9pTrCjzMfAl+0H/o1PMtY9PP5QfGT4Ss61KLMxU493bm/Hv37gfP73dsXt7aRjHn/tKvPKbvxdf/fbvxbd//4/i7//934/f+a1vxX/0278m9824xGaCfFjsPkOle7++Pp/144/2J35AP38fV9BdXtsM1qwmVQvayv9xVHYJHnpx+OFQ+f6mggRClzN/OD6j/+0Om509jNXhZ5RjlBZJ6BKQEHxyZBdhJ9fhMztDApfFWgQ6KScKjwDHrvATFaY1S+HxaJAca4oLRZwrgh8zn1gfjnDHaGY5mu9jwRD2VG6UEwteukeZRmDHgIDijICGAOxp8fZDWON4Mt0zEiThDeUaIRXcKZ2Ffb2n/VkIpI9C/ihkEPw4r96nAFAy5evRKykZH8ePpCyUFRZXKiQYA1Q23XB9uBuUMqByp/KVMxfK5QIoGuz/gBDNs5V+llLQVyCogiglARWEb4RV04KypJMIrszHYm9HYYdyu4qL4i+/kdJvqHLLqXrlUP3UHynuyCD9RrDXIGzLldP+nechgBzUSa1e8x4DrPP12fXgox8CcrUqhQoFW+XBedYH5YLYAi4oIuz4Tv3VFJ46q1KXCstsmp74AxpiECgNBozuT0vBmBStZnSdbzVjYXIy5pstPTOSP+7wrVojphr1mKrXoyE+qapex0d3ozahq+5RWCZUhgn4SPlVpQhWyMd0hSaJIzgJafMQCj4UK/mBVsYL6mtESiQGn6bwYT8PjKss6bJCCQ2UDqlQLuoTmqQyjZGLtfa5saUVKwURBaQ8wUzUA21NPCN5oSPlqI0xutuJIRvvqV3lun21NWYgdLc9M4WlGz7mT/FZVtFRnG6n7XaWCg18qHTtXBzjR/0B9APwAUXkGyi0KHlRVvjzgCchx476AYwiffHbzkTNSy26uvfO/AqlKKI3xhbVucIzl4Vp5KRAPP15KcC4lLlR4XRvfSNev7kYf/XhXd2rP1EmVfGYZwwpb0+9Vlo5ugyfoDAetFW3IeUHnij5Pr5vPA0/LD1pyLVEc5wV1qbuGweuqeeGXT0G7Z340b//aazeXyNllV+UcLny91F42C/DmHqqVSmKuqf8Jq78oDm/MmRCluMgrfL5YRAapoP7s4+ESfzIAfA3QW7Xj7ovOycSKcH3wlSv4VhjZi/+FYziNAm1p3pmZlYnNje2o7PZjoH4c1dOTBoj4k8MO+Yj0lRC4yNqJ8xAUfp9fQ88a0D8Sd9Pv8jsJy+3UHuhbskHlOBjf1N6fEv4XnT1LWvHdnvLe+7YcCDFko2xO9tdH/W5vrrufYPam3rn97QdZm11Mx3yV3vodfrR7cm/q7gKk3uwkE/OPIO+NsCqb0hjW8rv9AeA6SqCwXNG+AiO4FOC5LAj+MLBtjodpgm3JKR8cfqMsiTqEL8owIcVp6a4Gc24vzcf4/Nn4oWvfjX+wX/nT+JP/uGfxj/+7/7D+MarL8eZ0+wOf8KOTfpKgaSQST5zWFpe9Q7zuQt+Tnf9PAG04kNv5eMQ0TgWjg+164GP7OcMwBQl1nKA0UscEQw+ruoJcVAWhfoIkxRK/N8EnO7H0OoxXofB086lyBh7CWBWLDoS5EZ2pOxJgNMrFD70IomSVjL6AzY/lMg/noosChQjNghSLoHypE7LHe4R4Bit9JRxCVKpiFD3OSKEouORTiQtMBFtEA7HJ1CY1BIR/iWMJRGlRFihQgHTe93TWik6gjoGVoRK9odhJoGdwqJo2+ldRcpnTUI/gqfXglelMCoeygbC78eSTOmXJC550zyM4MqzflQr5WP0CoMCiVEWj2yh4Hrqqd7pitE0FX5iZllUCAv3lNHpM9lWZWZGBIojSxNoyxNSbhi5ZHf7LKeUSdHDdKKucOCqdLymVw7cyNtGGUab++AjWvf1XuzMCQuEKfmwbJNcwQUc2Pl6XPnzJtuu4qOwIiDLN4005UkkhMo0uJBGCdBEPlbymX4/U6vErJcJTMQU9aOy6E9FQY0SD45KgY7x6PalFMsNRXMUFJR9lEHqjfpBgeeIwnHwFW39rJco5ElqAmYJ+U8Y14P8/cYVSHlRYJSk6Zf1Sz3wQ6kHfRt+4GflC03YwJK2NFGrRZ2jJOuNoOGYMsSHj/WeOio31GNq/qhowKAAvFmVclpnDbq+J7VWK6ZmpmKqpfua0qVqdwdSsrqxJ2VLWo2cVDJdd6XclPXEDvbQn5MTmLGxp3ecXkE5bEiaEP5ql/Cn26l4gfXQ2V6TZ0tDOO2P5Qi0LfoK0odOyVzQU2VXWVDg4LO+qoXjbK06ko5+/E/uEGnV1kf1Xk1B4TKQaSkeasvj7kY7vnPlXnzv2nLckKI5WrRh2nNVBCgNSlb0bcBR+x2TEskMEtGf2R4N8Q8j0626HMq9+Kqpa0PXBlc5ZuFh0OJUnOwHarF8bzOuv3c3fvQfXtf9uvPJ9pM86MfiCu+lM0f4tyNnU2nBGyoSrzHTGSg//5OCpSvv3APYHeRRgCLClrgS9sO4HsqngwC5jp/Wo3vh4mnwOMJSt/yYxeLE4U+HVAx+wsGZYcDgPfd+jNXJZvT1zCkXHmWnnPT98BEGTrldfRvp38yDo0pTdVUacqCZFWzagPg/+RGjGM+qX9qjfijgFfH8mPx9JKPqtYLhjE1BKw3xHPvDMGsmDV7k6zSVNrw4Qdo0YPAXgAOzPqqqZ4yVddU7bRD+zXQkcwy60e11Y7vd9uZ/zEzoYHTY3opOL2eC2ABlqiQNi+SP4Ag+FYBjj+ALCExrogOZ/iU3+Pq8ggWlwuWUvC8G7H9+dXn+hWfjD//gt+KP//C347e+/U0LIXx4cIeF2c8jgN/tO/dibW1DH0+Entxw8PMC8M/Qil9a3Q+DrfRyx47NxYuXLxW+nx+g5hGQWc7RlLD+izC/BS7aCW2m8HkUrOj+TfhKSSVOv3wrZETS09bhaecvp6vviyvCGIIyx5GymVNDygrlZiMzhK6WR0GbEqqlkBZtg/KiGKdQx4cNAVQKhhQSBEaKCc7ZjiRYoUjpPdOf4Qni8sO4gJJOurS7MRRBCXeeyivhv2yPKMTGV+kRZsLCopRmhUMgZJRY/xQGZRBlSgIla6UZrSVdjA167x3XQfhxIIVJQR2evADyc1kYcZYSjjJUKkRZNgH1UtwCjPByvJ2nuarMg56ETwmx/R77Aqg/3ZFQKsUcwdTGEsUvryRlAwFlVVookzYOsOa7yuaBJR3SUWZnboUgT11IQZ0R3Gx3DrenGkJReAxfEs/vVCeUHeUCgXl7q+1ZJiwxYkQO1+90PRqdZ8srT7ImBd2X7MmVY7Y8pRYPv0MZZ2Q+lTxG5xsqS84EUD2NsokYa8wnYkoKHCO5c81mzEvJrgj/qZqEevGj61dxcQ8p9Vz9U1nkOVTeiPClQgLfo4SitXk2CPTS67IOSQvhHz/qoqsyYkgxLUWLHc9eUL0qrnMTrrneXoq+r/AofMzIPyOetB0MU5x6obDGkbyYZcIUZ+70QyFS+cerjZioN6PabEV9qhXN6cloTE9HY3ImWlPTUVcbJAwbMsITNijg1CbrKMEYFkQjkcjKHe0sc8xyUiafJqB3Nnq4vMl38I6VNuFCO+N7Ap9RJkbjcbyHrmuq9vud3VhsD2O5O4iVrq6dfmxIUWMj3J7qnSUDbdFvU/7rcpvtXmwrbMftYDc6ahvXVjfje1cW4z+8dy82RFuMAEzRR7mv6Z4RfWaHpLKvZymLjToO5R7jXo4sQwcr+7pW9exZNxgB+ZazzGdkLNZW2/G9f/Oz+KkU/59+981Yvr9KDeqd6CA+KfknOaEE2lW2reSr5BmWjuD05zrkPZSG0/NXtEdD1vdfCw6mehiB1rSb7AuyTdN2dWXmz/6vBN6p3/M7FGvdU51KgyiEdDIkbT7PcgKZBv8pX3GrfwrqWTN1DI+6whO0KdJwmfUbE647/WH0VKfgictNSXmnNspiAtE9++XE17NeEJEFNpKqXXmmiMoKH4Jf9rmUnfaRRjk2GJyoCA8bozEU0O+rbsXoNgTre1Wt0wYVlSknGPYwaMnx/W616j62lyVDU61JObUtlrNiJNI3DrlpkuVEDNwJUYydLF3o+fQWNiA8giP49AAOP4IvGPBhXV5d00dKwln2rE8tlB9D//cHKKH0/0IBZaJYHyna01HWA1Eg8UUZ+7yAR54KA8Bh3uGDzzp2/OpqL3x8P1cgknqHbAkpTCPH/ULwWJYp6wdBbCcmmwgb9cLvFwevR0aQshB3GMrRpseA264EuqEE73bbu+szKswXCOEI+ucmZ0wzzhEWFMUcqZEiqfrj5AOEIPJgRAXhCWMAwjYGg3q9boEM4arZaHlKL8I5/SAKvUfmGdmRIzz4ky6Kb7Y94T8qpXuCWQgoIEiqCF1SXn1EGUpmkhbnJQFKV2gaLCAipErYzPRUBpU7lRbE8jRQHDgpYo78eJohfzLCBG1wpI9DMKUs5O0OXs77ABRKnpV0RrREu6qEVWg4AQ2sjLCBKGdmD2NzsxvbTGVd34iVtXUb77Y22545wBRXprV2OnI91dUAZSmPEPT6c6axYlxRfdKmvCnhjgTwQlkoFQcIlThLIdA1R/HSH6Gcm7JcOAR6XewPXShPCtYYHIqRZjENI4Hkz2aX/S7T0tk1n7ygadKMdJJPlZrxIF1SFn7iYXYgF9Y8iT2p+4wL3u1hxzvJM+PE08oValzu+FQzzrGnjvMBwwQrDbpmXSX2AGnjT7r5RLiMNaWynBnhpHZpIuKtUtHCZQKUQ3Sk75ISgKFjr9/bn5Y/wPAh2nOPnyrA8RxfAJmt0GBkEL28MZ/wIPdybTuOWQWMbLLBWq8nmhbToMlXAZQgPArNUwmCv3LfiVTcOSGB1RzkmjMYdFV9Y7DzMW2iLTM3wAuezzRY1lGMtMphFKxUGW2t676meLUYH83lKjSwHL2VMx9ROqWn8nkZBxmPV2JP8VgeMBxRA6YRV+uxOyo8hUOjpTSluO8K922VY1u4bElpXOt0Y3ObpQz6DqjPee/+evzZO/fiveVtpTOa/YfaDN8G9hzCIFmXsu974WuFX+859QT+xHAwpnLjPDNFeI2OV2O9txs3r96Pn//g3fjOv/hh3L+5KN5l93qVw5WmukYhRYEWreGT8peUxQH5xrNCVDdUj8jw0Fs4ruiSCk6jzsWv+8+Hwan5zryBIxR1jiIP+Xm3H7PMibuHU/NmoCi9+VSkSzukzcq/DK5w3Gea+Z9Y4J53+g89fN2LgSq6pzqjB+0qcEd+uK6cyBp9jHsKw8yunb76WGbzjJW8Q59D2mk4AivjpeJh7M1vBzOd+EZgzAQb+FwX8DSIb72PQ81XjH3wsZfy4PR9cl+Ooq949P8VDG/iX/poG2ndXnivcIqfM8Uw3MLP+U2nndjmoERsVC3SxfDhvUx0BUSaIziCTwXKfuIIvkDgj7vclIT7nAb19AICNB8B+jymkJVd8kHn/JSDvzRPP1BHFy6ciWPzs1bk2NQQ5erzAKnkpSuF4xJoJ2tra/pIj8Wrr3xF1fE5qw+hy7FX7Lr/KO6/CGR5EDzcguwH8Iyw/jcqrxWCBHAq8bLyWfQ3H8G1yAYFcpt1xu2212YOUR4loWGEYZ0/yifLHbKuUF4YPeR9N9Y3tuy4J45HUhGU9EM5YZQxN2zSOwlPTLvnqCiE+GpVgpgEKBTIVJDHJfgxw0CKgRQQ8EuhjBFnpTNgnTOK5bbw2ZRytCUBkqMju8pHSmdPfsX7nR0pzbtt5d2zAYG9CrxxG7QQfem1MMp6pFV4WoLbzTqB/B9bBXoBFSlPhi2ck+Vf9vXeDwBtqAhLPAu9XOXQVMHFI1G6H3c5UWRyh3SMJpQbJQHc4Iv9aezko6Q9c2CH9bT96LW70bWBYDO25Wy4kWMPhl3vTq/MSYdRQMX39G+Ec0bZjKuuUq5ZBwueiTJlS+URlLliH0LRoc4QtqnL6ZlWTEoJb+jb1my1ot5oRa2Vp41YuFdclNoDoDzwycM0xI8r9HKeClnyLNP9+eKwaz9LBlD+hZl8mOqPgE9o1KwM7/+KCyf6Vpf9vPRsfYd7vTCOpK/wJJPnLiiA2lTiwigk10wbQO5nBgwGO6YTs+a/UkHBloKpeuqpLW2ur8TaymJsra/aMMAa/nZnSwq9+Fhtjmn5uB0RddjrKn3oJMVfir6NTCoP+VpBoWSqc/pGz1IgsFzZJmlz1AmIecaAnuFrNmcEku9HVceky07/YVxNNjkU5brano1RKMtKB6WI4zfLGTLQy8Yilz/ba2lw8/p8pY/hgg1JSRYjF3RkCQJ1Y/qpPEP1JazJRrmCbuy4z6g8I7Z1RmNnJqM12SzyGItqqxrbSvC7N1fiL28tx7WNXlT3p/CnsnhgtEgjXM64KIx6KHvMVqjUYkT5dUTN7165G//2ndvxve++EVffuulTNiy+FPygG7lD4GnsJqHpxb+sFZcMj4L7/NKQqXBUpeKq7DlOnr/sIUt4NL8MAyT/PeKyW3ksgB74qOb9DH/jfO9c5VSPzlH/aJf8yB9+KTHJ5QMlJrqXZ7a48N4dGIu8LEQ0pp/rq4101B+1h/3Y6vVjo5Ont+wMMnWWl5Cv60l1VK0w86WYQWD+5p4+kDpDkU+jKcr8vmEV7FUJ8CN7pdAWhsqT7wquXEbgNHDCDSWfbyB9LBVM/bnd65HlZWz2WK0zewp+ER4YmRXeecpBRmjOzVD9Jc6z2oQPZYE/k2JHcASfDtCGj+ALBHSBK6sb6ljyY/mrgezAnwioM6UTTaBjLW6fZJ6/KuBDh3T0BQGfPNCsW1BEweMD9lkDuKC0eETrMbQuP6d87E+dPFY8fZ5AApSEALh9f7f+R1jfCkZxj3LMNF9GVy1LFAVMwaKEvC/krl8emAFwODkBdc2U/ZmZGT+XbfZw2x1hiGunZ+XLwhJCv++Zgi6lUI72gJBGLHBGAWFUEvTLDb8GCPUdKaLy73Ryd2emRzNDgJFtGxBc14QWHaSIUPflWnR4wVc5NpBCmQAfz7BAgJebqNYksNUknGEgqJs/rORICJRGqzAIb5RPPS6Kivx3pCB7NoGAdc/jYwiBymMX11N4FBNGzKWEDTHo5IjUxwH5QVdwLx1+nv4tvFlDTVldLmaJyA8lrgTHhXcKTcI7vv//2TsPADuOIu/Xxvfe5tXuKssKtmXZlnPOxhkDNibnfKQj38GRPjIYjgxHPDAccKQDEw8w0TnnnKNyWm1+m7//r2pmdyXLxjaSz7K63vbOTE+H6u7q6qrqMIqLwI3g64oXde31qh86nYRZykqb+KyW3rnCp3C+z1X8uLJa5VLZXHhWG/oJ5yhEEpQRrwmPEIzBFmGZvep8Jg4hmfqC/mJ2kP4ZhpvcQJJfaTq+ysDWnLJoOv+EoaedvfOZPinCKHaNaienGaVH6igf0AxtwzJ5coPeKKQrHO78z9+PyJWlIPdIOR5Ru/iSY+qCzFROp2PCM5MtPMiLPoa/l0RX33dPPRIOJV73KDLMUKOskpfj5P4Rh+Xx4IxPbtSZAMLqPcoxCgKKAkabSpWXrTR8gq9YJyW2tSVWvKgNUPYH+nrcIMOhff267+/ttnJvlw10d9pgf6/yYUZTaaouMc4M9PZJSe6zkUEp0yg5tBurI1QX5YE+G5SSzcGdlHtoqGzDGHtEd+P0V7WXf71AuIMnwIqDoEn1Mb2Hyim9rzRQnKy0Chm0As2hTMXsa/BiaDMqQ/WjOvAao595n6EvUDfkpZYWvdTIVSjP8dFhqXcVVlKbcXJEpco3jv+w6EDtK8ZgYxgZy4N+pWeIRJWQ6FD9g77FfnJwWNM7ZDes7rI7NgxY78i4t0Eo/CiOwldXXGy7QPEvWDXGhVLRuhX+xtU99j9X3m7XL19vK7r6lAW5oZx7qfw/ZaTPbAJ4Z0AZ8RDWHofHMTcWRe3kzmtLN1yL0JXSFHb+f5MEJ2JMAmEDC2I82PHuoQYL9514p3wcYeGrtnIHP/L3lDHwwtjF9g36DYY515cdZ/pA3ju4jllrY8namhusuaHOWhrr/Ks1zY1N1iRZo6mx0aaJ9vk6VFtbs7W0NihMvdVjWFIexWr4N8aa4OnxxRf1IwwCrlDXOk+BZ9MPfbuA+nQs7dd7+JloGrqM/sJ7eFvwA2buGR8KchgY3JCQ9WFaKvhaGLMx0jpPUNG8PytvlH+UerbqkD4rtMCXbTu+BY1wChPGStqIesQlSLB1YDPOk2C7BzEYmC77ZjkAcNsBbBpGLcgu2wIm8iA/3U4oMvl1ewZ4ucqBYIWgur0Dg+JeS3f3AbS3t9cHvscDoImpShL5+kE7maI3giIk/y1Bd1eXv+PTib6//gkHCFOhbPE5z8xrE5j6uH79emuUwMRstpojkxe2bl+hnRFHpgKzwA8sW+aC84MARCTY8Yq9wSzbR4CLk8xZwl/0E83dwEFQlZVZDwSfOLU5hDgUIAQjlMp87z5lc6Uw+3n7Z26Y/b8Kg2FgYCAMBP0oRVJocH72wxBfJIg0PF5Gs77vHyFMtIzwiMIlGU55ItgSnpklliuzB1RCfxXfPycNlpqGQuRKtoQ4/+wXQqnyQJjEeFBTK4VaCmytrsiMWwTVReztj3vwREFGGUaBwRDCfV8fip6UNVZQqF6C1sfdoMIn/ShT+HkiAgnX4FEruhIuXn/MbHk9BjAjBg0hoMbS1eyNLrmQzAFXsXpA4RQeJa7WFWcEaL33pdEcMhf7Ytk7m7cjM2LUB6l6/5ViNzrGigDhqzoMRNj7TxnLrrzRp9kaQpnYQjLQX1a7cjjdsLW6ohI4coXiKTHKd8yoy19lJK8h1Ue/lNMyBhSlF6snCCAFSuXggEYMHbQjy4/ZQz4EPVH/cqHAooSRbsRTpcgv8mXM8r35cm7wQKnhvRyN7UYFD8krpcOkNYqp8MqNC14nIE+a0paYuYef+SGAeodC4cafQSnsorFSPfuH69WnpACJj7FFJvoZ+43Vx+pEp1JMq9QelaJbEZ/an736Cp/1QZQe6A3HIWr1LHVXOGn6wmJMdB7Ksm8HGRywYVYXsIrHXbQRdJkbEygPq3y8X6rfYJyAFv3rD6oD6sQVKv3oK0EXKNf0k0rvf96nFGdQcaFtqhtV1VfzKH6F2oe6wOgQ9MSkh1pHNFQp5QsjAKssakVfFYPDVo2hQHiy8aKoxKp1X630i4pbpWf2kbM0f3AAPqEyiUZuWdlpl9+31m5e0emHDlaiGGb8gdlhnwEulKxC9TmutljdXbY/3HivXXLXCutTnqEEB3V4XXirqt111U0G/hTPE36bQxZG4IbHjKdiaFRzyVPPUrbVTErdQ/n/h0lwAsDroWEL76Z4Qe9+ZoBfpzreZgGzxzwa7ag/B/zcRuCOfoLRTG2qEHy6sVp8Ia6jVqU2HRffrhTtI9+yKqhaedeKMKvpX4rnZ3uIljBMVekZxychw6nmRSvjatdx9SlPV+9pm1hhSv+SU1xkMj83RJVZUxB9ile7odh5DX2bbpvLF/BP0QF8DaMQ/DNT7L27iwZ8bBKtcfW+rHi+hQAnmsfoSjvAAyCSqBL9dAMfZrXMZK0lSPCPw0OJHgn+D4BBf0ADaJ8Em82dC0WPAAjL4TYIYtsU4OD/hxCzLds/uGVXZZkqYG+vQBl2mjvLBysUb2aBcoVqWwD9hUGUwTRX9jd3vHch/SHAFQjBnFmzXGF5ogEKbOfGnhj3N6MNBK/J3xTQwyPpHo+V1CZyI4EsI6pYYrzf5zBB0wTkHkkqAxew5D8qZZL5Rp9BdmUboVpCk4Q4hGziMSuCgQBFJpb0S8GRMuOKJjMmuiJ0+XJMhUdhZbaF/FEqWLZLmDgUTeKxkOU9gjlKFntHoREc9MozM6OEQakZkwDqn20iXF52QEUK5VjlUl5enkzIC6EQQwQGAdIPoY/lqeTvSiDx6f/cbAFcGS1MGj949kMKJWSacPIZTSk2Epf9ivCblwEgrCtlGg+8TNS53vuV+hHu1QWWymLMUB1KAM2F1/wTgbEiIpQdnwGtjOXZ4E3YaDdm01CKMBbQdlRHNmsmvwcdgEj60IqqkqXh8Sm7glyE48pS4upqzuUoSHlFga1XfM4vqJYwrnDydyOR0ulTHa8c6fN6zarVlQd+zDizOsJXNIimfN+vysssIbP8KLh8og+jBvnyfXH8asBf6dA6OFZA+MoU2hutS++hBOqBbc8+k+9tj8EgDFO0Ce0+2Q8CUJUcpPy3Ku9W1Sn3hHNagiLIojLioiD4snXVd9CsSgeNib+x1QrjG4VGEeVQvjwN2ho6C+VB9S8FtUr1Td1MzMTrfX54oH8xQO9RcNm7Tp3Xsc2iVKd65yBBDFkl55O+ZJkyCxfOxxgeLFtvb7ccW2OEj96hoFPnrkjp2csl3Lyv6SlmNqUQexrUVbSfyEb5Q78Y+6JeOEOA/f5hgEPxilr0d7oOir6HhlX3uvZLgR9QX/PwqqdCtfLxwOOukPdnfdB7LO2je/oJfZaA9A/C1yptNpZUq6Ywrt2/ptNuuG+1dfYO2Nq+QVvVLafrmv5hW7mx166/d6X94vLb7K833O0rk1AuhYBxfkOd3ld7vp61n0Hh++WF05jaeVRurJI2gY4iDC4AbMJhPuCLKf7lCTUznzoMOiXNoK3QvfM42wgy3KIl/zFQV/c+BFCO2MyhesFPbVGrAPVS8EsqXUF1Wqfyl1R/BdEGZaxUOxflX6t+V6W+jpGgSjRZMTzEIRG+MqRS7UufYRuMyY0p3KjeDQ/IlcUj+oase32vdW/gs39s+wq+yX1/z6AGYtX1uPhZVrcVY6JL7lXp0LfTNHQuOvUzN+TgIDXqM5wdAF1HuxKOMUb0yeo10aqTstKChcNPnGeoaJxdQSYYvGlK+lKCBFsTEkU9jkDnj9mIuN52+122fOVaW7Vmfbi1G+y+Zavt3mWrJt3yVXbf8tW2YvUGW7Ouc8IR/sabb/OBkIGCARbHM8yGpVLbEpRbdrdtQUWZAnBJGO7m/tsxUBAa7ElTolzoG9cAGt+E5v6xQgyY4fJn0kRYQ8GPQ8my2TH5TbqwtD9c3iyXR3ieNq3FZs5sf9iw/1cASpwgjqI5Adltji1C8CTEfV4ULhP1t1n5HivFoRKpG7oA5OBX5aHfJCqbpR6IhLCvduGgMZSX+MZyr7dDXv99A/1+wjsnn2MQ9SXgEsgA9hxLJFIaFT4z68veFc8VVCkuKJkoKHy+DsUUJZEln3X1zEQX3YDQIN6Ii/28Na4M+4y6HDObA/09vvSZQ+ZAHOXED0SjEPrz+lYFuPFAbDB4L8of4aA5CYBqM1+lIEETIc+dBEq+DY2SgqLoQvpm1bQ5kJUrg7qhelC0OSzNl4pmynNjQ701c1I7p0n7gYcxax/1UEtr+R58X65NmnKUmbK4glhjSovv7nM4Yqy4QMHzdtZ/z5ufEED5jaWrGGdCckWp8z20mYCar2hS7Xi9qGY809gji1FBil1maHAjBIYFd9F+MQuttFGSlHfsMxc+fpUSrzB+fkOdnMpMfYySt1dW1FMu2AyxAkL4cGgfJaLsHOTlBib5RVuiZ5CXbnmmr8lxUSl91ttrQgmjbHFlO4sf1Ua87EeH4KdUdQudqwZEI15vSiPLysOAox6zPKKO+Xkf8KJQAp5Jf0z1FYp8rZSCUrHaSpxGX1/nK/38IEAp3bSpfwNdfQM6JDP6B0aoMFConPLnKxBxeGAYSfNvpdMHYmVJ+EGr4MJWA2YfKRnGOpY++6FotEFJfUo4uIFOrlSnNhTNjVPHakc30AlvVpNAj9G+akf9ogYoq+pa7TFRB6DuipVyVJtjaKqrqbQ6lR0sxlgNMFS2CvUvDET+JRBWMzQ1WkNrs9XJVdc32oj8B1T/fYOj1tk/aOvl1skNqOwc+NetPtkpJWxj/4B1icfwuUdvkwyvQg14qS7pK3L091VS5M+76T47R+53N9xrv7nqdvvdNXfb/1x8k11153L/lBtfHimqpupEDwXh60ZJ7+8CZ5py0IQuvmfeHV4qM0EIqfyczhQoXxYP/VADTl8ezltDLpbqk8NwZfQZIP4/enD6nPKLfr4pkIW/Ixe/3zJkRZuAwBzAd/KN90O9y32ijBV+AKdIT/QW5fcVNf5GsdX3oGc1panp9Bz1BAFVcE/flOMLJyOipyGF43OCqiiTp/qmHIYAOVYV+eoPV/oHrbu7T/ILMsWoVamvVyusOo7Clq1K1+L4iBXkV4Xc0Ve27q5ehZdMQhr96k+cS6DxbaCPczhEq2PwG4wbGr+Eg7qk0zdjBnISOA4LD/rjxGSf3lMW74QC79MCr4IECbYC5ONkgq0MzH4ivLoTU2Hp6QNS5O++f4Xdde8Ku/u+Ff4pmvUbu23thi5bu36j3q9yC3pbfZVNa6h0x32NDduy5SttbWeXre/qluuxzu5eGxV3fWD5GrtvxWq7f8Vae0CO9OCBgyyTlNBcFkNBkN6oeEAw2imw2eNDQR4vv8IYndc+0gQeI/gwkOPMBe7njPHJwgWfLOUIqJPycMABe6t5xqyzszNmPRkkJXTlCvlUhx/OZ16nuNxv6jvSyN2kws+7SCN3U9N/OBhkP6vS4bM87W3TMt8nFjjJ68fhiihMD4Yt9D95TYhSWR3kApY0H39GCWtvi/36jx4iTZYN+4xFjsLUOs+rXi97urslOw2o60Z7IlD7DIt4EwIzy7kRfmhPcGR/MbOICE6ufCs87TQkwQtHu+XfYvb2z2nA8ydTyol4zAoR3kMTeONHFUgJlSLCJ5dKchxGFoI+5w+gmErNUAS+Ke1LkpmBlVJTcsUb5ZE8VDSUfJQR8Fb6zHYzo81eeZ/pVGauwAk3hFOnY+gzo1GQejgaJU58y59zD6J+mMlHea1lybaUwJitR2FGWYkZeJ9pFw4oVShdfOM9/54+Bx7iULJDgFa6qtvBgX7f2805BsbMc5UyrRxWGuprYwMSsPlqA18DGFDdK+zIINWpYlMmDH1SKkdjtUReJlQTQjBri0JJO4bCo6R1AT8MEDFLXe24YpBB2NerKenkwJ0om7qUY9ktShNl7pSS0mvQD8nrHa1PfEVxwwFX3qg9EPxpa2gG2uBeLzxdj680w6gjoVsRUagYa2OrQK6aoKMRJqM7jxl50NfQM5DXSQM0PC15opSAoScgHBnO3ETD9B9vCAzofZ4qRoTy4JjkCJbCh8Iznm/DwIiFkYdZe7WpLyWGZlGylUaswKh2x1ca/AsOutKHymUpq9SFnqFln0v3My7k4L1klJUHvKA/N7r6cn9Ww6i/VIve6UOs0ig1SCFvsMpqtvKoDsFbijXbONzYQjmpCC87baF7Oerft1moLVit4VVEaBGBGw+UB4aYWtFErVgg1zoMVqIZDjpuaqr3r5mUSjXWUF+y1tZWa2xtsqbWZmtoabLKupJVqr8UOKOksc6/1V/LoaBF1RsGFNHduNLikLbGlnprbmu0+uY6Gy2WrHu80lb3DdpKKXUrBnQdGLLVkun61Wf4SoSfHcG96qqnPGQbFW5Acl2sPMFQDW9iawflpj3za1TD5KF5/FTX/qTnjMlAA/5TnKANahE1MpT+cITNYwKkM/X50UHkqP6TOadzJQeqGboOhMrvgAjtVK27zFFW9ef86wB5DNDL5bqJJP0lT+FD+tKLvS95/xEecZ/hRL3Sn51+FNrrB4j+iz+fSMTX09HVP7cZmeudZAB4gMJBgx7SC6l06byCetFNK6vOVMXV4o01I8NWo/5Rqz5THB82UYnk8xGrpK+IDuicQ6z+GBmyWtFHtcJWoOCLt46JLsakC4yLl9Mn2JIGHwM/+hXbZKjAiuxTijaqPjxWbSODGi8HYhxLkGBrQlXVwn0/lN0neBDQNeXEHN778jN8MH0kcN7559kNN94sxX6jbZBCvlEKOwfzMQtED4dx8eml1avXWH3tmO23c7PNaNZgPtZrbYVBO2G/Dtt1Vq0tnlmwXWfWWn1l2fq6NtpuO02zWS21NrOpxtat32Br13dbfUOdUBQTYTBi0IZTCnokWHf39Mn1W5eu992/3JfycVoqRol+DWQwPr57nJXSHcwVBun3zhgjLT6Vc/e999vd99wvxjVivf2Dtkr4I8jvvXSJD9bbArp7+10oWLVytbV3tLlgA3KciMw3eLdXWL16rd33wApbuHAnlanaT0ZH2Jk1a3oWYvsEBBc+JXbHnfc6TbAHlYEZF/QUgvnm97mSj8uf8zC5wL6lcI8FyLNLSmlPd4+nsf9+S23WzI7s7RMLukT/ff0D1tLU6Mu0AYTL7t4+9VKEmRDQAa7dKhPQWB8rgPDz9yoz/ToHZms7pjU/pn7b19/vfIS2XS8+NGNGhwu6G7u6rL29TXUayvSy5ctcYO/c2GV1hSqbJr7F7F/gjBI4qQC6sI/yzEyjUPVZS7REheXZFVUpHSirCE+0P/45/biArT/KilDoSpnHUzjy088FQuEZdCMlEyUdgU9xPDwJKBxbD1AaffWAlA+f9UZBlTDoM+MoMwjo8iddcIcv+VWOq6ekIKTDagDHFT95ooz5sk4BYmepvlGK72a8TDhx4Bon7cPbWY7qp+wLd8qYL9GnZODs6avcKPVkhIIfOYImymDghT9l8aX+enagvnzcCFqKZdfEQwGL2X5C0hzVwtuNHLXZydpSxBCtc4PN0DBfSWD7BMo49c2sKm2EsYStbGxdYEsCO+ojP/KK/qx+zYGJHj4OYvP2JAc900Y5eM/PHxUfRWOaRPGiykl82pYXKPlcC9WUP9qZDKEXaIdwGHg8aXBRGGoUD3L2n8fhL957PRHG7zIgTYVz444eOQMAuva4+HDVX/5lBdKFeki1QeVcNjhgQyq/G0kyBdGj+g10HG0Vh+DxHLQMEId9076MX/TsWSlpNwbVspqjJlPclKNe+gqOmtowuOidr96APii/HEXkjAvfNuHtGzROuJwWgKCl2OaR0w0rBagnx0F4cWim95XqWu8LtJO3uX5eLv3DwMEnCFmtAXitKAygbD1vEYzTh5eVNiV9ZUI9UB9+2J8UrzFWncmxKox+UyU6RcmibPAXPo2J3OBfU1DdYEgrSMFjNVCUA7qjDpS/nJ9rwSqDYq1VYWhhVRFGKuoNJwbH1olRlctNKMRTOqwVGaEIqusqzr4QbjUD5Sj3VEDRk1clW0CcIrIQ/k9l1RU6jFj8n3T8goaAcRuUwyzDcZjRCkD+/pEDtLk5RG5TUtS/HGNfueAHnMYLfAPAXL8gvqAv91Me0AE/6gs/hXGuDH06vxKPU1v0SM7rE/0M6OWAaKQ8zHkcKPRKpbbo/ZkDh5noGhItcKaH05I0fgxKw+qPkAvhSR8kMWxFTftj8BbC6QF08AvDamwhK8Hz5MI4rLqVc/oQ5GUYE87eR/SDJqv1mpJi4KHPQb964a5Cbhx6VXr0UTcMKkhB8X19B1YOlH14otICX/gjfbmRQ3ZJbweDGTNn2977HJA9PTz0SF764k9/B+NQI9AQ0VYJHgzJAPCwQEeTE3N4NAaA//397+yWW28RUx+zlnoNNuIGnevWWrl7rZ1+6Bwp9rW2s5T7JXNKttfCZttldp3Nbq2xXeY026J503wAigFZA6ru21rqbc+dZ9ictqLNmVa02dNqbXZbrS2eLf95DbbLjFpb2FFrnX0wCrO6WjET5Vlgleb4iJSIAT9wi31sHH7VI9eHk3LRrXedXb1upFixco3ddvs9btHu7RuwK6663q6/6VYxSGY0xHwRQmGWYkDM2G3Y0LnNDQA9wpEls6tWrrL2tswAINbayKFHTwIDwKJFC1yo6u/vk2KwfRsAfCAUbYyovdasWe9GDb7JTpu5kqZ3XHPH81RlfnO3efipfo8FiMtMMgflrV+3TgrLoJ8i/JRjDnVF54kGQtfWdXb5TEFzQ/2kAUACDgaAB8O4dW7ockG3rq7kwgl/lJt7hLF8LET5m8bs2GPot719zMJLwFa6q1attpkzp7sywh59lvxee+31Prs+u71kLQ211tzWIQGbmUgEatWzyuWzl1JA8k9y5XvNEbj4TF2cfhxKSSgklSo/M8QSwnUPrREe2gIPgLKFgpbRIvQiAQoFBIVgqMwsddAacZz2mMnM6oiVBHFQGQerqcbIB6cfJFcpZcKVGWXneeovcBGeugIuPBNX+fPDG8XIDypTIoRFaebkfELTX+rqMAAUPf4EKP7QYL8N9HY7XjQkZaWMytwVL9JyhUhZIiiylBWliy0jFMqVUcXlHUZbn4Wn/BIwMaTQTxF+wcNXEMBbvd6UJv5uUNA7FcL3c+s1y9Apj7eNC+r4VfjWAT8AMGu74NOxtcA/e0XSVJHS5SsIGHR8qask32hfz9rjkZ8bA4QrSpzXm/xUTMcHfMNlwOy5cB1S/DZXfcgrFA3ScRxRPvHRXyV1r3QQun05ut77TCXAhQrVDS2fO8L4vRdC0V2dIKcA2hscaE8UCerVDSy6BxOnD7+PsOTg6erKCoMVI2oPKctKwrP3pfsZzZAPtO4rUtR9XD4Q3pQNgD/QlrQRQDnVcp56pBE04u1IeRWOLRjUqSv/qhtvP/VH+qX3Kzn/hCQYipZY9k97B51DI5E3YfELhUhOV+QkP3dA+bg31+qS8iYuuERY+hC06X2FeNVhcIKOXFmUc2MebQUNKF70ywrnN3zuLlfGkLVc0SJ9hfc+Lse1X3IP91Akq1GoW/LmKyLM4kMLlMH7D8VVWlF73CtNaMPTxociRh1QrkpOjkfWEt3zNQrfkoARhH6S8bIa5VdYtc4qUfQ8hamgfLw+NgV8wEA5+P+IyX0O8TaeIZoKK4s+UG3h/GpBxYlQjxyIsWUIPDLQDfdgxS/uJiEwzkPHm0kf+nzcUaaoXr1THUPphM77WCV+zU02Xl/vhhT/+oFSr9IYwCcWoVHoTBc3PEHTw0pgUG09qizKqnfOgeDQT+gF2qc9eyTzlllNI1pA1i2LFw2KBobgSYovkvT+A90pVfEOYap4TI5FaYDsTjhy7saY+geHzhIHvhVfrIn6oYw0MeUK2qGd4BPKJ6NR5H0MAGxdwHjKagDoOO8jCm7FuqI1Sl4JWtyxIBkAtg0kA8DDAh3Ne+mjMgBcd8k5tvz262xea6WdtP8M22120fbbpcUOXDLDWuolnEsYbtK1raXOGutYfqrBQgyAg4jYW+cDNVcNiL5fEWbihAxTQigas5IEq2Zp+sWacVNyVqweswc2jFhrfaUdu7jWdumotp07Kq2lZtDuv+8Bmz+ryaY311hDsdK6+kdt9aq1tnqtBiW34le7kn3vvfdbXQN7+RqckTVKeWtva5eAXmkrlq/0w7caOVtAuKyRAsu+XWbjHh8DACsA2jPB1+IE2BKfRds+O7cbAO5fYQsWznfBaGIFgJSp7RXWrttgN9x0m/313Et8y8mI2i2U0TofyKY6F9A289scHsr/sQC49PT02IoVK3zGIE/36KMOtjmzZkT/eqKBUNrYEzP9rS2NE/xnUwNACFaUhuW2y1W+nebP8z7iL7g475hyL0BAmdbKCoDsxaOAPuWDMZA6zA0ALPNvU3pz58zw1UY77TTbmkpSfIcHJZSpnyrsULlPyizLjUPoERXIOwSdQEsik3gcghqKPrOTLG92QQ8+JWGf2Ut4FgYDPwxOygLLxsMYoHfioyg0zkNd4AreiQCIIk2zk5cLV3LgkSs2CFq+B3owvpMOCD2BIuiPWT/i5AoEQp0LsR6SYUJ38vc6rQgFjnDKIssHvDMlymUT4aewdfVN6idbWAEwOGC93RslDI64AcHjCwfK49seNBZA1/mnphAclbMyU10PDShPDBqxagDDLQZg/HjGcItRhDKrJKq3UPzZ94qRDH/yICz5EcZFWpUHYwI0gEEBYwnKQbQPM2TwZ5TVMBL49gTFp46j/aINUYxQmlxRVBiUJj9MEKXJDQi0JfFUIjn/Oa2qjl1TEN4qM/vBfVk7hhvhOkuKZrXi5Uoa5QbI1xuRdCiPyuFPHhZfwtOSqBi8oYniiq8rpOSvh0n/SAvgQt2q2nwWknrDAODv+fMrYRVHP9qSNEkbDFeyKkIo0Me9frh6nUHP4Wr5tKRkAmYEyYvZaYxo1CH7iFGkCM9MO3Xv7Sg8aCP6WfR16i1oOPYex8oaEPEvSKheoGFW3ZXLA+KV8bUMtqL4pwWZBFC63l+8YsKywz30zsSA9y29cpz9O+41UpBiZU++0kBoehq0UxgRMsMB+FNVeqbJnI7AW2UmE+oROh0Q/WKyLbC83DtivKOEHt/zCUNKWfRa1H2Bvsc7VTgH/JVJU1dWTfhKIaXhxSGRaDT38yfdR5qBnxvBhKD7kz9AJSgDvjbhFeBxlVl5yKrXbnS6yUJOgQf7bAL+mn/hSIMrlDM1tTHxzTL4Cr+i3qlG3X9LOU4FlVyOtHCRCxClzoFUJtPxcAoQRjM9+ZU4kcLkdWoqgTu++XMOXibSAH/CUMECcKsaHLHhlibv6642qzo9V4WhzThXhXrmYNToO+I/OL3HGI1hCyMz/IWVPhgoMRTUFFVDyNf4qR+pR4muRBe6z1fgAKpO6822dnBmRPfAkPWyilb9oQ8+ODQqWsTQkI0LisByfud7ot1IJEsvKyM1gfkMYw2lob/QL2ok61M4voji4w5lpNS+6mfcCqWCNbVO8/LuaJAMANsGMgpNsDXh0N1n2queeYCdfPiuVtQACHPi0B5cbnGPQZ7ZEgm4ruQjGE6MPurjYkgaUFn26U4CDntj/TRnOV9CJIfEwSxJ7FkKgYdDbzZ098r1m9WUbO7CRXbz7ffbpVfeZJ3yYwDmFO0GKfsoaAzU5LVwwVxbNG+6Gwn6Nq63FQ/cKwIZsYH+QRfMwI3ldAyEs+fO0vXx7FjKKx+Mufe8H8/8txU8OZh5jxTS//3D3+zCiy53RSMf/BAeUU62BAhXudsWQLoIt7niv2bNGn+OmQPER7Obbr7DlaEnIiC8I+zWqa8WJbhsCfIewBUhgTKH8jMJeR3TX6lqr2/vP4+t3jcVBvWT0HvAfnvb7rvtHAK+C+3BU3xmw4ZsvJIPcok/SUFAMcHFd+xjZpqvMWCYGejrd0XD38PfHN8xP7Cxa2Ov9YnOeBfKmJRr53tSLCTIoShQB6H0qO4UF4EQXFCUOPivrr7Ol/sWJUzhEAjJgxkelrWX2FrEZ9NKrDSQAEYbiGY42Av+6zxYeHu+ZOAVSnWi1EW9hOKvqxQMBDlfaSBHWkC0B6oBs0XCV/dbBKUJrbJ/3/fGexlRPlAENVaQhurIZy6VUXySrMYPXyOP/LwAFGvOMMC5kp+NIzE7DI6hBHDlvBjffqG8c0crgzqGWJR/P68BoZcDr9TX+WSaG1goC8qlj1ehWNK2fDbOt/GMKB/VUXyHmz4o3DAACEevRq+XqAxXCFUWXGzDUDyNmf5VBI2j1EvgnNWt4pRHh23FiMY8gaeTpRU0wX/CowBns5BooboSltk9aFnU4nFcWdE7xmunK3Dz5lWd6UdYHsnBnaehOhI+zCgO64GtOhglQAPF2uOrrKwQcLrCT4h7HStblhi7YUt141s0lHcYAlCS4zwKluYzA1pVU7RqVo2ofyFHYGRljJ74RJ3uURjyMwK8vpA7qgu+LJ7ZVbLNZQvwocw+x6rygip+KCfxqcleG6JfDqqth+TUH5A5ODCQSYDo1yO+tZAzjwakLPVKEC+XMzqToz/7ihMqRPmQP+UL4wSrCaKvel2SttrJgypcz0C/9ZT7rUv8oRc8VLcxawzGKofwHPHD3lDEom6pZ54xdiK36J+ypT3UV/SuVun6CiHKqfQqCTNGHYQCCY7UBfJadSWyGvUHT1E/VL0TIu8jbuxS+zi/UTtiBPB34wqb/bYIU5TNLUO897z8Hi7KPf8zfxGWv9GD4+JvHjs8FEbef/K3E3jrGoQ9gVOEpEdOpuR4coOMm4WL/wqbpYXdhK9vuB8dQyEq1D7jGb+CR7OVh20+NWqrCvq96G9MyjiH6AW/RWYesXI/Y8hQ1jaeVIw3osswQGPskVyuPtKi8bWdsyMaitYhmbi9sc6my81sqbM2+U1rbbLWtlZraZsm12bFxiYbL9SZFRtsRP1wWH2qAmOm0qkqVNu4cCwr/X7xQlzv8LgN4DSc9Q2N6XlEMrpwYXwTfpSeT4QOinfghhTW+cZE/UXNoiNklZYgwVaBf5RXJNgC0HEZuOi2/BgQGLgrNYiEcC4H01YgGJ1b/ExMbFxCEst/xATwc+HMByzCeary1zgmPwY2mARWx56+Qbvwuvvt7vtW2rLOUfvtdb32td/eYV/7ze123m0Dtrq30urb51vL7F2tZ6ToQiFptzayDaHedpompjq8wRpG19nxSwp24h5Fe9Exs+2Np+9ue04fteqB1XbA4hm2ZG6dLWyvtp1aK61n40YK+jgCmYn76UI9PL55J/h7gFLR2blRNF5lc+bMsblz57rQ2d3dbevWrfOrH3Qjmt0W4EKjD+zhEAIwPqxdu9aVf06cx5996wsXLLB58+a5sLZ+Q2comk80EKn39DD7xr7RRwjqE5uKfxETIWgSouNMdJ9HnPgUqJDQrDTzdOF1nFOwYvVa65WAnieKgofyUSNJG6NjnYSsxqZGd2wN4aT+opRbVhaxz9aNjAJmG/2wscxIgICLXxgJBiTEDdugBDwUE1dG3eWz4brKoYziXAlDUFTbhzKG4hECPMoGwj3FQAyDV6NggidGAj/4r8QqBJTVKimwzJhLgESZlbIJr0ahQAVxRUK48119VkxRXoC8I8/g9+CIMOtGDuHPLJZX4JYAvBTPFTdpHlzxRF5G3Ga2lM/n+bf4Ufz0noOiXNnReMN33gulejcKUE62TOFK1HmxaA1SGutKdd4G+WcYUbTz/gNepAneUAx1xrgBMGtWkCKJUo4w3d8fX2uIL2uwB1ttpzTCaIDBR1eUTdpF4YlDFkNDo3rH9jK+wMAJ9HE4pN9jjEDRE0nDSxDYEYJpP+qjRmWoKaL4cjZDUUUuGB/1pB3BGbSpP9oiv9Ln9UCLxVV1zOjrhgHqLatzSgyOvuxXDyiUnGNG/fDWDyJDOfF8UDSlsArXfpWTA8nKKlOfCjhEmgoLNeRL1HngjlfgoD9r8fYTjnIYPGL2EgWeq9pA9e6GJ09D9SDaRdGl7oaUj9cL7Q8u0L8nHuFwZBrlYdk822/qrFm8sKWlxbcHForKU0oMtFRdDd2XrKmxOb4sURd9AVzcqFCnemfvu5IdHuy3vt4uKfycmj4gPFHWhlU49Tnvh9CA+qu3fdSX1zG9RvecCaHAXgde66pkDB64MLwEPy+JNotq84K0xFr5l9hXL1w5vG9cfGNM78vCp1dpblB9dMn1qR2oeYyQHPbWhSFDildZ9+wjdz5A7qoXX9lD/eod7Y+yTzvwCct8VSZ0GP1R/Tm7FypZu9Hnw3AQ/soXI474QZV4FphsGagPkFHdqGNDjw66Z1afVuQ/PyhPL+kgE44AAP/0SURBVPw14HozziH3n4yD38TrLcKWcfJYeVaZy1PN76aCG2MnAgP5dVNs+O9ng0yUi5AK63+qPze+4AteWXqqZ/icy9CqHEaIavVYXEGuRuFrJStXiGdUytWIL/NZwIIayLdCqE9Wiw4xP5eUDhsjOKB7EB4lXsN40ie6qFb7NUL/oq/6gnileH6Nxi9QCAMuK6LG5MdKpVjNAv3CH4Mm4E2qOaHuZ7zomX4I3ePKKnef8u0eGpHTGKWysA2MlVDwNV/Bocj96jc9w0PWpbJ0lgese3jQuvr7rUd8lYMyvXoSJNhKAP9LsJUBpiZ2kD0FwCz4HrQLDi5yhHLvyr+uvA/LZCasinkwGMUsTQzcMJdgAHBMNR3MR4NMebTSrnxg3HoGaU7lXlWw+YsW2W67L9bArUFMA9ay++6zxspuO3yXoh26sFauxg7X9RBdD15Qbc8+ap4944iFGlzHPTyfwKkrVtveu7TbK5++1I5aUmdH7FKSK9qRcvvuxLdNH19u5MJDgicc0C7X3XCLD5AMfK5MMGMpIYpBkT33y5cvt2XLlrkxgK0jD2UMyAUoYPP2zt/ljvikQ5r5DDKK/qpVqzyvlStXWldXl6fDDPCs2bNt5syZEnDjxHGMASwhvPb6W554tCV08tnDvD6mQu6XY+34yytEqwfD5mkgYMtzMoFHAYiiU4G8V6/bYCvXrNe103kcwtPeC5qtrY69tVKWFYb9t5XidwhhyFbgiuIE6uzvRxFpaGq0UmOdFA1OuY+ZbxTTpuZGm9bW4ooJ2dP2OIpA2YJ3IqSFAdX5q5xjq/fwU+gOOnHlMjMa5DTofFlCGoeseTrOezFGCEvhx6xfvsSU5eS+BFh16IoB1UGerviILUtYRWFFaSJvXB7X83IeL6FSwmnApvU5FVCiYwZd6QsnZtrxQ8F25Ur+4Esz0g44xgtmgTECUL8IvFEelqVLcRJefL4NR30W6xrUX/m+e9GaGhqsHoMMRgOlkdc/Qm9RSmJDfb2ubL2Qn8Ye3+PvM9PeEF5G3tHHKDf5UUcYralHV7TAX+WAJjAOhIGApdpS0CTo9vWX3ZiAUYD+zbjnbUx9UA8kJHAFTjhgOIrPItZaj9qwR+Nsri7FXtzJH/SgmlAa0Qb56fsuCaHYKTz4xlJ68RjV2ThHiCuu56r3JCP5nU6Ej9LD0BSflotvz49J4RR90R6eH7lmGMkP2SCfteV09UoFmCVlgNc4b0/iMr66sU0X4RmHXwadu+HI5YKoVyCnNeKyUmNCdpALI0A+Ww7G4E1Z1T5VNWqf+KwmxoSynG6dhjk4uLmhUf2vyUqiDb4ogfGgppb+WWv1ogeMSLUYZNSpi6IFzrJBNqh1mmcFSsyec+Cw0wl5Cwc3Dom2h1VXrDoRtioX9AG9Y0AKY4JvG4JeRAs1ouWi4hR1HS/3y5WtgiX2SqtWhSqpnI01BStiAFNdcPYDh/bViNYrcKLdSuGNmXJA9TQgPsBnATnfo1DPJyULKrfwFc6xxSX6F/xiWIqbUFWt0Y+zSp8ClCzalrZQfUNP1LJ4Iof8eUN6qAdDpBbvoC1Rpn60U+5orwfnOQnZO/KeyCPSiN9kSvF7aCB+UEu4oNTcRapTIS9V+OfvJnGYvOJIjd8kRgTNvxLAW6g08hToEitHom8Nqh2gUfgHdF+AvkRTrB4gqUFfjj/saTDOVIoXVKr9/DOMSmcMXug8lJn24NfKQBU+YgVoVh4lJVyna71e1anNWHvHZz3HRIcYfn0887jCEySUvo87ysO3VclvCJrVr1p0CC/lGjqBSqw8ReZeDg4Gpyz0V+JhUeLMlGrkdoy1bMlt4fOWGhdFn1GHCRJsHUhnADws0Nmigz+aMwAeuOUi6+1clXXVLA11/vjBBjLHYM2Pju9/cR/hFEODiA/qjB3O0hRITMpnIRQAxwCOoDdeXe+f4ynUVFpzYcyW3X2n7TO/3g5d3OTnAeyzsNUWz5YQ3VBlTcUKmzGtzlqbCsp0al7KKE+bHMnb89FVA6sve+MqgaEoIfHSW1Yae0YfrzMA2qZPc8GSaogzAJ4sXwGo2q7PAIBmL738Guvq7rG2trZYjiqBsEkKXUtry4TQijCPEoZSjiIG5EYCF3jlcjrKZxC9P+g97U66KO6+P1wOeOCBBzw9Vhiw1B9HHsTFEY/VCLOl/COs5vnlQHhWLyxaOM8VticSMJPKicazZ7RPCM4AyhJf5ggIfgFQ3g3rO2369I6JevMrL6eUmbvZMzv8wKrHAhwkynf8adNVq9bY9BkddvONt0rQr/Zv+vf1Dti8OR12wMI6m9tesOktJVvXM+5K/vF7tdgusxps4fQ6X3rLQWGNxSprKISrK1RaXU2F9UswQqBylie+47Nx4m3OojKlkqXulJ2l8eo6rmwA4OUKnH75TDwKE+JmzGIjsIUCHgK+hEkUEARNJHyBsvX82W/NPcnk/NgrUPyY5dp+eJ78MQiE6Br5Q/MA9AauPqPoyjJL18Nw4Eu2FbeuvtEVqk1A+Qz091lvl5QH7xPMlgZ+fkgUV29jlUdvXYmSc6Ox8mes0CuF0T3VKMS8PNwIuHq/1HWq84CCiE8d01+iXllRwW/CMMAKAIRb9TGUxTiELuoCnKFZ2gHvvB0Y8aiTfL+/t5PeeRqKk9dfrgAQi5ntyRk2yhMFIgT3LnzzrIKWJXhPq5JiWqFxImsr3lV7GQIHIuZjKOB56D148TI+90dcOTLRxWvAw+MXeWceXt8+4y8+gjLJoWPM6PmhXkoDI0gN91SEIoILtEkrkQIKY1mK/qqh+JZ/bH2hHZkdjzAcdsehdaz8I42YdRWAI4pI/pjXoYfJeJ3+nO8pTs4XSAR6wFgxOqq0VW++jUMRvf8oHQwHLPGHdmOdS7aUXvex0oASmPdNtkpgCPK91uRFfSsfruyLrmSFhn7k7X1XuNCPvV+o7cEbwMjlNK70fQWB+iUFGFc4aVIRlzRFN3qwEfgQipnjLjqAFtQWGA2GUa7EQ/ks39Cg+vHIuOMHfbJVAeMZK1LGyFs8xIsGDsqPewzK4Aee1En0pYw25OjHThl6FLpuUESpk0jl9O771vVQtbbTKjIjkp8XQIM/CCJNIN5uGibaLICc/Trp5fQ2yI38irSx+wLObbJ70pxMFyqGErcE5DH1FynmacmHcgC0BWmSbFYunokRqQARlzJ4nVE3hA3vcP4VhKg3TyxPS/U/2tbqX1RwSlBb0Tacs8EzX2DAiAbH6FY7dzFu6D3tRlLjShcqdUOoaIuvAnDopqetcKXaSqvXeFPSAEKXcgz1AnsEPZRMyJvPB9IXoPURvkQwOORfB+DzgAVFZDsJqxPYWuI0PEwfJg96jvyVZxgjnWLcYEEf8zNQHFH4K3QrmUVyiG87gz6Fr48vcpx509TcHIjvYJDOANg2kAwADwt0NDl1wkdjAFh2y6XW17nKmUnGUtzRb2Nmih9siUElOrMzx8w5E3Si1bucdt0r3vs7fx/Mt0YD2pxpVba2e9xa6ip9lv+g3WfaLCn5CA4sbyr6kiYxRX6K6gKaLxvMB+Pwz9/hz8BXUcngHMtPfQ9SoOJ7mS67eYUzwr332rYGACy1HDbW1t7mllTqpeFJ9RnA7dsAwOchb7zxNhcgmzVA8X14p2PRBGXDEMBMI/co5whTIxrgmK3nGaUxV95R5jdu3Ojvcn/itbe3e5pTHTO5zPLnfSiEw8gXhzECxb+jo8MNBq5kKC3CEId7DBFsXWhuaVLd8ylAqPv/HpjpXLeh2xUC9iAK5QnY9BBAMNZLVQGKw3oMAFLI3SPr61Mje1g9tzU3uRL3WKC3nwPghr0OMcxNV73dc9f9Vj3WZYcuabF9d+mwxXMbrbWe5cxVVl+slmKmeOVx231OwWpR2NWNp7cUbH5Hg+00o07XOpvbUbJ5bUWb115nJQll7fXVNr2p2tobdW2sso6mGmuvq7INvYMxA4RzHiohSeyHmUfKhiCXkQQF9jLT1k4XBMFT8VA0mGVEWGW7ghtTHZSYEoiZepRN/vRDKZNwh79nAL3xDolT+eLlyqtXMfwwOD25BV2i6IIHCDL4Bp2WOASw9sGHAPK99XJ/t96F4oMQ6Lxa73zrghwz/bQj6cfWhxAi6YvghRLHNRSXwAPnyh3fKRdvzZfdc0/cwLXSV8d4f/W6UNmzdKOMpIOAJcHVyx00S/7QhY8feZ3LUdaaavog+/dZIRH+fg6OnjEYxkw+Wy5ixtjLSZuSv5crjDXsWefgPz8LRxnTLrpxZZH8p1cVrUHpMcLyRQTv68pPyWVlC+fI653eeH2rGF4v3mYa65yvUOfyzw888/y4KnXSApiF7xMvWraxxw0A+ENP1Uoj2o22Un2puqpQnJQUE8K88zpUPoOSC9bbkPzw5zyKXDGI9osl9+KfLLNXfrxy5Ri0BKDKv/zrENQ9eORnCYCpl53ygEtWlrIUphFpUK78syoGulFgN5p4XGQMlW+gX3XOTKzKL8fWpJyHRvtGWOXguNBPWFHADD+F5fN55M+PTgP+OThOeubKa5ozDgsdVVCVXx5h8NIL0YcVijaOsVZtXCHa9XbwuKQTPAAlz41T9A2VA5wIBh1guOCzxpzT4MYC+jSGAOUxqn4w2M/2k2HVwWjQouiSMkNboE07+AGAUE6GM2lTT9yz7J96wnhbub7Hajb28tLpjHAe0hPin5w8FdMha04BCOsSr4U/D0CE4D9Zexj9gyqH9FytgsZpK1lkh6Dt8APyXMAnD/vQQOjJ+FNTVrqscgA3T0d045jwBuQAfCOF8A/gfgIUH7qP+8mQpFip9qtbOM/qNV41NLM6jNVKMY57BRRVWj3zVYARtQlfXmCbCrPoFfAA0eSo6tmNPMTRFUOap69skJ3rlAcrQTAQYGCjv42I1jAO8SUBlutDT4y70JrzOfUT4sIWqBGa0p0SdcVdafmqAcURIVmNcMUxwkDTRcUtCR8Nc+IJ8B1kIlGB9/Ua8WTRIv0xG2dBlvM8Wlpb/X5Hg2QA2DaQd7sEWxGC5jKio696/806rV+m3gfA9OIxGB/fCNXIJcdCpgiKY6BwgQzLJozJB1yYDfl5TKd7H4zFXXyGSoOe70VzFwMUsi6fryFc7K+UkFlTsCoN1HwmCeYZHYhcESYRtsQ4x5khixkKR+hxgIm6dMjrKcETBdas3eB7wFH8UfQ3ba9oP2bvZ8yYYYsWLbJWDWLsAUdwZJYFRX+qy5V/rrxHOdkSIASQDkvHUfSXLl26iVuwYIHnlQN45LhNKjHqMepPd9x+j/Iq+7snAjDbOqByO7YPQfA5z+A/M0DsZ6xT/U/ARDNwE+Xs6uo2Tv9mFmxrw9zpjXbCIYvs0L2n28LpcTp5vmfbBSWhkTsUWD/gTQKbf/JPbYnCF79xm99Rb7vMbrBFM+uVFoaBgs2bVm2LlO5xu7fYKfu02Sn7d9hT5U7Zt81OWNpqhy2ut2n1ldbSUGOtDdXWVKy0xkKFrmYtpUoriqWNjcAfJYyJz/Fdf5a9s9+6Wryvmq0rena88K8t+T11RRmYTWLIrKyQH6eaS2Bjf/PwSLZnHcVUbUb9jgyxx3QoU1pRMFBcw+UrDzhpPVeYtwQowUXl7zPItQU/DJCvBdQUSsJNV2ZeVcdUKEuXWeHCUu1pHW02ra1Vz3WSjwvG985DYA7FxGfLJWiCLwYQlPzywIAbAkZcyYfHQ4OjLoiyF5/zClCUwBUlkeXRwyN8DnLQyzukK4Ixgq8rk5kyTtkpnisw+kM9UBDFjXAozxNEIeerOUQT+SG1db7fnG/IMyMdKx8U0vhc1ijLbTUmoZDFGQkay2qq7P4xlcV7BgEjz3x/dfQYXclPiHm7CIccX95TRgwNni6z0/q58qZ4oexCA3Lup58nOW4bVY/QA19lCGNIjJGuQkvjw3n60hRcQVdaBAijTkaTakf4qH8BQwRbK8Xf+5Fw4WBKPt3JVgzw83rw+EpF9YzSPMJSYtHVuGhSFYQmrbrCUBBGAyWjvKK6ATeCDfUrPDUGvkpH8VH2CYTRlIygW1b+BH1gNAo6973Uw8Oi5VixQ5uydYM6FUpKX+2EUQSN12mACqHcPJNd1LfXriMmP+IKL9KLvoE/heSdsJRTEB5tVP58gx2K5byFIb3Aobxj/MFBUzUF6D+UMyYUXGbK6lAPkbbig6OPEbrnXT5eTIwbnj9lwwX9ghPpEsS3VnkasTKihpVuKotn4AAFUKJIj3vSDP88DKD37g3fjrDhwX8VniuPBFO58llqlcrfAdxBo5Hu5uk/eshTeTigXOQbuYGpaG/Kk6MsPDFJucKs+qKuKAvVT8nyfuXxRF+j9y3nEze+x59l/BjviuIN9a0NiqN+JvoaFq0XRKsN6iM+2YWRgGupygqlmnDqNxz82qx4Ta31utZboaFkQ+prY+pzY+I5o3pflqLdKV6/on/I1pZHrFd9im0FsH+6NAZPMQHRmZRN9YvOvrKvMoFXDvDVgozHY1QiKCtN+Nwgqw9yecN5KR3EnepI4Vk5QLGdjsRj+CpAsVJj06hqBJuFryLZsSDvd32SAxNsfYATJ9jK4DMXEnyZrWYAZSDgwA8/QIRZkKqCwnDgEoNrDIbjHGsCA5SDZbqw42cGhIAYzlNX6GDrzBT4ab4IJErKeaaYI1Z/lkZViXlUVuGUBwIHQqDyr6hW/rmizwCvARQhhAwQcrG8S4pwxuSHtjBQaqDDuskMRmCQ5Qc8XnyJwVCZxuCwfYMrRV6MqLwYKrY/gDEvW7bS72MWSDS2GeDHDDzGAQ6dwgiwZMkSW7hwoRSVNhcCcFi3OZwvdyzdz1cTbAlIj3R23333ibBT3ZZwAVzQFy17uvzpumTJLq4wPXFAwoBwrJeA8lBnbVAGGAZv1T3tvnuW2bz5c+MloPc+uyUhY9kDy23Dhk4X4luaGh7z8n9g8/4HHrAPFHm1tniDeAt8SDwQ//j0V6X1i6Ws7pY/xkaUfoRl1X3evqEMqCCUiLJlfYL3sEmEa4yZjY0FlaFgrU011lRXK6Gvxuok8DWrzQ9Z3GxHL2myY3dvseOXtsm121OWTrdj9p5uh+7WbvssarW9F06zpfObba+dmm1fPS/V87RG9rzHSfO1GCXAX3n6AVR+T3+NcrpRVf5VNShtzGhnM9uKi7IB2sym+yGFg3FYIbPp/ixB0dmr2iRO44fbPwTQfl4nEp0VnipxxZFX/KLavA7jfYSlffL+VpIC7Xv96+t1X/JZpHzrQsEPUpNQzH5TxgwVDqWXMQtHPP/snNJ2ZcddzIRyiGF5YNBX0PC5uDB6oAQi+I76DCrOD1bLcMM4wAw78VEU83f4eRxfiRD7exkLNdq4c+MQ7eA0k9V3oWRVterjGERUBl85oHKViiWrnlgZRgXJQUaQFcC9vOhSjNN+VgJeTofwi7xSo84ps8/+q/2p71wBZPzDiOA5eFzu1Q5kRztk+UHTMVqioKu8eAaJyJ/2QmXL4suRPm3O0t9RJeZfBWC2Wx2AlKAxeFud2hJlxs/JKKiNMfbIwfNyXKjPAYyoPb020I+BB4MU9IeyIUVK5SpxwKXwESlbLTRNGQkj+iUcaWGIgg6ErNM1Cr8bW5xmKsMooLbEmOC0gSEJQwSVQH1Ql36vUis9IC8v5fcl//KDT6AcOg3rHTIMhg+PI+d1j6FCdePGE48PXYmWoB8McMKFtNhzH+0g2vNyRHu6AU7PlV7v8q9WXlV6JwXS21txvV/Rx5V3PoYoKS8H+Obty1YRtmn4WQUqQyh8SgPljghSXit6OcQ16Aq8AJL3e9LMbyaAexyhVEa/Ark/ECk4TnLgPOh4jfoS9ICIB0aT8XLI0xRQWC9wds3uN40R9JT/Mi93E1sBBJFXPAsbasLvcwzoBzRl7PdXvU/EnUwj7iZz8voeKNtoX7+NdHXb4MYuG+odsEHR9aj4C6HUXaIeVH5ojLGCyJ6W8qCtcL66RwGhZzewiUdi4GWFiNOyR4SuKq1QV7DG1iZrkuNMGs6QKDXUi7eIr7Ivv7nBCrrWyo2KTgclgA+onUeRqxW22NggV2/1zXGuDSsZJs5BUS794nE96kect8GqA7YNsYKPcybAA/7L+V2lYq01io83iY+XlPaOAMgsGOmY+Lnmupvs3PMvs6uuvjF7m2BrQtoC8LAQjEqc41FtAVh+++XW17VGvETsiUEKJ39Yol/FBfgpWd3rnZyPjfwUdtLFIAcj8+We7heDIw6BLZbmB9O6by17lCptXjsHZcEB5U8YUsjCZCUKPxgwefu9FH24JJBfFRJx0wUl0ouQ7t87OGaX3rLKhdq9l+7mgsC2AJY6M1O2ctVqa29vc0ZNbW7vWwAw2qxYudZmzOhwIYOZbgxE29sWAOhizZr1ap81LpgyGw9AnwBlY1bLFSXd58o+jlUBLc3NNm3aNJs+fbp1tLf7FgLSwHFIHwYD/HJBbHMgHwTSh3o/Feh3hMXl0N0TXyfYdecFwqEt8/2/B76z39Xbbx3TWiWohJKSw8QWAOcZAtUBgkUsx29Xm/At4hE/0+CuO+62jrZmW7zrQrVPSfXaYIsWzJ1on8cCrPYoS8inPj1P0XBD9ZA9+ym7WoMEJzcQCocwgtLuNdZSV2P3rhvUc6XNaZXQhdSGJoyQCCN0h4CWCdB6Jgx9vdIPQoPvhXAH6vCwSEIhlAwsC57KgWoTPE19DOHOFQkJ9PXFGmtvKshl1+aiXJ21NdVZh+7ntJZs7rSCXNHmtdb6/U5tRUdNOVmNSKxG6XDQmWQz/ySV40B+ys4VaNGhL2VX3TN7Gwq1nBtixbtUfhQN8PPVV/SDhmYpsQ8+A4Bv+feJPhGIfOY+c9QJ+PCfYpIWSo0r0giZ8qb+UfBipl80LyWFkAi9YXxkiTQ4ctJ8KNEol743X/WFYEw5cDHuRBmpZdrBD7cq0L7wY+hPdZ/1bxBgRt2Dg58i+lAjfx/7wFGO8lMOX1ouQTjKgNE56odnHOWhbSnLxEy94nt+4KU8caQNgcBrWsZieS0xmXkDL+raw7g3ozE1CYJQLOXD8Z7yeCDPx5VND0uMqHnqkLbN25M9yWullGA44rA7N/aTp9JEd86322Fk8pSVLofUgQ9pDSrVdVJIw8CAbEB5o1+4AZ/6w3CkeADv3SCivuXjv9ojN6o5n/WyiB4VlpV+GDdY6eKfHIZOCYdxQe3LYX5eFsIqL74+gOHRVwZ6OBQStbXSQNllgiDwpuqiPMpSyvmQl4t3GISiPuX4Vde6P+lzpQ2pX/oMgB9lw+gwqnTwJX1F9DQ8P4WHl/B1Cx9PVLgG4cpXO1DOMIiwqgfDFQqbr5gRvZNQtGrgUwVdi6di6KP8vjVSdUi90z6el7cth5NGfAwHcUio6ihvRwVwFB1/KaLKJeQ5lUV9trqrx6o3dPl7QgWVBf0F7XGfuzylhwLVWTabTiqTYTFjmPV47sJXLuaCaPmACP9goH79cEJ/v5nj5ZTn+MUTkK+owcMV+fiLaF5SMMVQBl35m7gqAGHCL65RIzmED6XEgMC7yrqSVTTVe9xwqj3VMe/iTAo9R8a65uWJ/GNiizi0G3nTb6H/8NOf/ikNGja6lsfx+sMvS9fzlJ+aXpDTbbQFKwugJ1YfxdaDKqcxaA8/VvIwHtSwnUSuVnRarC/G1zTkX+Vf1xDdauwcER+EtjHWsVWBTwVSxFGMO6L15taWwOtJApQkq2EHyn/J5VfbueddatffeJvdevvdtmbtel/Refrpp2ehHh7SFoBHDk7OCbYuhBUfix5L48KS5cskB0dspDxsI7qODTFTIo6jHhBCTMwyMXiz5NPv5RC0/PvODPASpisrWQ7JlYEfiyADZLic2FliSLfy/+IePjCRkZgYQmGVHFcEaxeusYQrHgMbbNcHSd0x2++DL4XKgMHt8WM/yluZkecmoPL5Es7tGPxkWBc8oo4p6/YIKAsNfjoth9aVfSn0VHB6losyPhh45ydJc3Cg0tocMCqE0rLl+NAG2wUeRCObgQvp9EO5PCz4YsByeAJVP4Lwug0bt1wm4VkroYKlwJwNwAzs3XfeY/fcdV9sm+jutdbmBld2Fy+aZ0875Vhbstsia1NYPumF4sAp6/8QbFZXKPXPP3GpzWpr8lk8FIUa8SeUXngZEz4lKSEid8la4nnM0iHYSGkal2DtJ3wzG4xywbJlVh3ZiPgcsyHBs3AwSw7yGhuW86v4gMpDNcGVmNVz3ifF2zV0CWMcFsY7nwkUT9Y/oS9BDg43rnDEFS4FjYQN0hgbavkcVKU1lKqtqa7GGnVdOq/ODt+l2Y5c3GJHLW62I3ZplGuyI3ZttsWzSrbrjKLtPL1oC6YXbOcO7ku2cLoUEtGtf+9eNI5ilO9rZqZqWGV0fpspd1sC3vuJ+hIm44C9KIcqRly6KgRE0S9Ck8+iohyrHpmd9xn68pD19HAoY98mZ2oMDPT7TG4eLxTqyG+CF8mDe1YR1DeKnqRg4WLmma0+ElgLseWHlQUl9V9cXX2dwtW5gRZFEoMChgVWh7C6Ap4HjSDV+pkCan+WkfP5QPome17BbaCcfa0BWvE29lZ0Y8agBLx+DMMqo28jcIORCuBoK4yuK6skMLuwnykjkA93+nPlGgVP7TIVcuUVJSFXJKCUiBvg47T88XKcaA8B51rMapSSojGTl+QJyRLSZ/6cjgMPT08Oo44y8vh4OeiGmXu2XbCiYlD1MjYs2sGprXIDJsvsu9WWboxT/Q2WafcR96cuqTs3FklR9TqQw5CO43v5Q5z/gPyh0iBDYAAqlmp8xQhGIQwGeTxojS0yjU0N1t4+zTraW62trdlXW/gyd7Up9cB2lFpmLBswBEu5IW/Rehjvoq7jgDTKV3ZFnxqirjHsA9FHol68z3r8kIvM20yyjiqJsqlCbKy/18YGeq1qsN9q1Kdqx6VAyXFsIW1SJ8WxSfywraXBZnY02YyOFutobbTpba0qxzRr71B5pk+z6TOm2bRpzaJf0bjoHaMCRjTaCkMmfSHaDpwwxPEMHmCNrAWlRNs7DYluC6s6nQbiPeAP+s8T99B1GA7y54eCCBO5BGwahzyLel+9hSS24PUIYWrMLaeyaQiVDPr3wlLK+KnhwsuBepPLPZQAXYC6jUdPJR64EpaX9EcFRFaulqxLm8AnWFlFes7Rvc8CJIYcG/3Yt4CIvuDD/gUX6IgY2fuKca6id7bG8glX3iufMB6QHBhF2lGq8OMG3AP0huDur75QSf6StZWG4wDfgNfryuorDITwRKdnwugV71s0TnPYbX190bcqtMjVNxWs2FDwbQzk82QCDi2+/Ipr7Zbb7nR+iGyybPkqX6m4YP4c23efPezEE46wo484KIuRYGtCWgHwsOC9H4nhUa0AuOfGC23j2mUaaMOiDVOAL/jKJ5gGjAVGJKbkVkkc3MOZSTA8sTlXckPckPJvUvp1nzv84TgwpmA8ypcVAEp3XmsMkjBB8I9QBIfZBTue+BGRUOTp6fEjMH8w6khJiApPOdUBDHJguNIuuWmFC6Hb9isAA2L02VcAOtpcgAQaETa34xUA5aERu/ve+6yjo92Fm14JtMwcbY+HADY2NNj9D6xwZQM6YMbfhUfRDtbsLSn2WwvIAyXE+88U8IE4uyIwo1xwjb447orzihUr3G+Xnefbgfvv5crWEwHAvFOKPIbEVgndCC9TAUGBr2Dwubb6Uq0fsjhTAuyuOy+0OaKfGRJo29umeT/O24HezL7t7r4B8TEpulLQHiv0o2CIfqnHleqXM2ZMtz3nNFizcIE3IJyROYYMDKHM6o5IkL9t1aAVRAozmylPtINEaA/nAr0EJxiUb20S3s5u9ewHdElpQfln370re/wRH8kJ3oNwJTqLWfbs0C+ch1V6/Ni7zwyo4rgQr3R9lhlDBBHIDsSprix9uB/1Bz4uGHr63Mspz7aGal9N0NFUax1SejqaS9bRoqsc/nPb621Oe50fbLjT9AbbqYMDDyXUqSIGpYQVa6ussb7BSoVaq1a5mS1WhoivUu7L1t/T5chMzML6mEH9KozqjM+lufIFb1c4cOYuuHEoShTNne5RmFG+GZdQnL2NdKUf+PJulHJ3tJvag7GKNFXeMGTELA0H8aFMokxTYWHoC1rz4U14MvtFXVOX+LvQr3vCIgATHrx9tQHP0A7peP0qHd17XD1PKvMVrkBSBn+GPigPuOpKdgjVJWXWIsEehYF96KSpWwdwiTYMw4wiO03R3/K+kgN3pAE+4ED9MuMKYm5IUFyl4Mp035DaS3US+FNfUQ7pFWrXGOvxz+vDaYuf3ksdtpXlfm8XXw0hZdYNxEq7v7/PRjGMyH/QDwGk7Tnzo6x2yNoP/iZlCAU6lqOHUR/ZgsPMhobj04CxDUDhB0e9rcnc21D90/uaCsO+efY0E37IT1WHGsEdJQpDTvQDzguC17NNoZptGXqmzfx8D19dwKoS1bueK6pZSQOuYWzyVQTkC0ADSpe2RyZi9pTVCeQJHUEfGJFoDcrkMpOuVcKroHrSW71RM1J38Apd+ZQgB7BRt2NqF/aQV9E2qp9q4VGlOqoCB8YE1R95ezkUv6FYY6XaahuQbBNfNZAsBr8AX/IFz4yeyBegWR0vv1ZZ7dqNVt3V62UgVJQ06pFWz2M6/cqH9+GrBKa8DyAMVIYfYfPwEU6c2OvDZ//lFb6kMxXCNxwg2tR9/rTJK8Dvp3oAU56zW+qAf35xHwD8nBt5LpvEE3i94bLmZ3N9fpvHjTsBFQo9F4s2rHr3iR85xhM1ldM6YXwbrBrBDc5coSfu9Y62yccWosczuUScqS7HTf+VbNBapEGa8d4J2K/ZJRB1PkE7wOiiRqIPAhN8mEgePvygqZDBI0GKyy3RlKXfe3D9Y7tPY2Oz0skS2M4Bw+V5F1xm1994q919zwN2z70P2Lp1G2yfvZbYvLlzJJctsLmzZ2iMZLKzxo55yvFZzIeHtALgkUMyADws0NHk1FEfjQHgvpsust4NfAUAGhTzEAH6ib5iJij+fuWl0o6uzEM4hXTn9zk38ECE5cdQwDUEudwizfshccSWYoW11seACPPhRypZSu6A/N4ZlJwvUYSRukNIFvN0JhqOpYZV8g8mWelfAbj4xuVugd2WBoB8C8Cq1XwFID4DCP9rrN++PwNYloB11933W3tHmwsUfAWgVsLOrFnbnwGApea9fX22YuUan3lihhCBDpoIIfCR9ZvHAgyifAKQPHIB05UZCbe54u8ziygtcj29PdbT3WPr16/3550XzbdTTjrG6qVQP1GA7t4p4bFRSjqz+Q8HCOAtzY3W3CTHKcmq+wcBfVzAclZmDGmTfNXGY4F+ZhylHKAYrFyxymbOnG67zS755/zgRPAnlKnJn0QhPd+5umyre8ZtVnMVhzdHODnYHOzDeSU3wpc4LARgth+FhT5PWAKj9I8STm2OwpALf15OBUQBCN6odEg8WyElcd9xDgUBZSEU/wop10QHnJdKuCR/eCPCfMwAiu9l+Lm/HKc368l5u/Na8fZ8holwKBF1NZwyXSFXJWdWx+cOSzU2vaXeFs1ssgUzGmxWo1lbacg66kZsep36T5WUPwmopcohq6sathbx89a6amuRU1XYkBuWUeal5KDQC1tfbko9CB9mc32mXbzSl3izxLSY7RdXON+Sw5LUTPGm8Ai5KoSXH0fduNCqfPze64qcxl1w6+npl5IoxSo8vfxAvpQ/QMql7vNzKLx/juEXNEFcBOBcMQ4DB6sEhDPl0bjjQB4usNPkYWD0MhWKCgPujGEe0NPjWlQ+06Qa8sze2lyI5x1BEbqhUVfaiIJ+QFou5CuMAhHa6ZPw+ke9QN9hONANQJp6oIy9qpdejVWsiCkId04JZ+bPZx9JG6fUQoFU+4hWPG39ykp52UCPcA2llZVPbOfztJ13MdM5qjgs2S9YUc4nEoSfq0+KBJ/jYESfQXe8lZfqknrns3coS74lgZlObCuQuhx1Guc7UFfjvg85VhGoLUVfrEggDT5jSV2zmoF+xDkFgB8U6cagoEv9eX+njKwAYZXAWGWtz/DR9q7Mqz3IEwQwHESdqDykrx/pO41CB/RP+h9tqHBuPFKdqkBWIR5PfVEXKIS0C32avk/NVhWkPJCWkGIUoq5YTYQ+SOAROT9vSX3KV5+IpjEOVKguB5R+9CvaOxqcOg36gAe4l1oOA5zoOgtTOThstavWKw1WMmWBaA+fadZzdDVBlDVigVDQA2HDBf0533sQhF+EhAZ8ysjjcx+UBnhBN3O8ibwijGDiRiGm3E/CZp7Zo5dDLp9IAvK7HINJH4D6i3hTzw/YFMLf6wYeLroZbqy3HtHtAPeqf69ZJULfZZyHY/t5KooKHUIf0Az3FAhapMT8opbAgx4eQDr+Fr+MdoBKMXnn/RPh4+p5k5IIKS9Pngf70Pyqd+QVPGkyTKSd1Yloc0Kh1yWMkITF2Mg14xfqA3x6u1Tf4DFJYXsHyrVwwTxbt36jyyWzpeyzau3Kq6+3u+6532648Va75ba7fIJnwcJFdsyxx2UxHx6SAeCRw2QPSLDVgM7vDCInPtXymPMOGAmMCYdCXZCglx0IiJCK8g+t+uiEwMUsmwYnsTt34xqI5WB/PiwQTgyEKAxGu88q2M4zJBQpH59NUT65k4/CgQQ4TF5jqAicXMF3xY0BloOihBNOAy4DLAMdh96MjUrwRDrPmdg2hBgeJ1leMMVtn+82B5XB99GpQBMDAGXcDovGYLXXnru58smAi4LtwqgL/7ky8OggrxcXKhnEtwD4M5O/ctUq6+2L5c351wPw51yFjV0b7YEHHnC3fPlyW71qtW3YsMGFhrlzZ9lJxx9pdVtSmv8PgU9fMjs3qdj8g5DTl6c1bj2qH5YKP1bw5BBqPFmJQUp3VP/i4DIp1wjUWdu5Qim+AaeBPwUKEnIU17cjwX3G+S+lQExydESKjFgLp8TzGTHS5aTvUYUYE58cE19iaT+f90LIcx4r8LzkXIAS/6qoUV7V7N+V8C5/Zqz5xBffDeeAMp999NFP2EngZzkyfK1C/LaCFQgS/JDVuLdq8VjulRcOuQI3LoF0TErceGbURYHUP7DRy0n+rYTBXgJPLEVFKayswG9Y5ZdSprxqlUZ1lcLIv7VQtnmN3ba4fcT2XdRo+y5stL3mlWyvuSXbb6c6O2hRgx3CNoQlbXbUHh121O4ddsiuzdZWp3oRvphhMCBUKe8q1VwtaFFSbzjqhzKEMuWKqBwKt5/h0dTk35pm2X+pvs6/SV1Vw1gwJazqldUyzASzOguj30A/Ww74xCeieCjELpjDA+Tny+DJmyoXIBTTVtDHiGg9jHUKT1g5X/WhdvM6p24VUf9Vb6IXjUcoo+iR1TWinNo4Z8QNGyiGxOcQW8DLHEpEQBiQwIY0c95L+/J1HM9H/3y0zK5AvkLAw8vL6yOrE4Bmd1okOV8eno3N8vNad4InnvLA8ZwB0TAQIOiyh51D/ciGPkA9eXlV3w0NjdbU2mLFbLsUX/wo1RYohM/8spqkvpGtGLE1g+0nBTmWFNvYkI2PDIosNX6PoNCPqu5YoUXPjDLSVnzNgTL6N/1FOBz+R107r1X7sooIRXmorDbv67fyQHminWl/DAHEh3/FdgP4gdqD9ldZWLHC2EAYZAx3qkevO9UUskoclIxMlMkm3grUqSpFjpqj+lD4e0bEzzTElCW7jFTW2LD62IjahFMEoAA3mIkWkZgwGvrXlZRiGBSi3OMkpPDQLBRK2mSV898wjjCOEQ46inhxATOUNfqUnuRX2Ve2Sikh+T75yIYbXfDI0g9fYnPN24GncJEb5eZ5cyB0/AaVQZ+ijuo+cIw6iiwm05t0W4IMoccIFGvLMLVM3Of9cBI2jZqXIWoDoP6gw+ZCnTWpbxTUzrjaqlqrwVBWxJiNsh8rcZiMoE1pTeiWlbh+uOgwvAU/pZ/VKTRFSPbYew3onxsLlWn05wyLaESH4Ec8R9vE5JkPEESWb/AEl/F98kxtm8URqYtOggdTwLzWfZwULhMGhYznQSeOo98QUp5PEqA+GEf2329Pn+k/+YSj7KknH21PO+U4e9pTj7VTTznWmpsb7PKrrrM77rovi5Vga0JaAfCwQI+TExN5NCsA7r/1IuvbuFoELuaAoKUByUUJXZ1ZiFnBJmCGWPX9OuGCIfnVmVPgADPwKLqZtEDLibl4HsoLxR//YE4BkYaumb/PcuR4uQDDNWPQxFNgBsF8FqFSzNIPXEGg0XMssaqyfl8BwBaAbb0CIJShVVLc2trZAiCGKvxYwvyPnGT+fw1lKSJ333O/dbS1+4xGv4QpZuTiW/TbHyB8Q1/33rfMB1juEexy5wOYIB/McAzOgCtv2fOIz3ZJeJSQiEO45B30lYfLDQsInJ2dnb7HuV+D/po1a/x548aNE1dWB5AGaRKHGdGFC3ay9vZWW6TrggVTTs1/gkCPaKFXAmSdhJsGCfNbE5i5J+3m+noffB8L9A0MOP3SFvkWAPbCc+6AtzLClZo27lHAo23X947ayu5RW9Re60vgXbgXLyKcn6iduYDgSb5XW8Keb5fymcvgXYAvhYZfucIl3qWwaIXwWPKsUHujAXDGgPMzhYHFOX9EOIf3Kj+J/oqjBFHMELwy4Usv/T34wQNRDPwsAgLDNz2scJHjmvNXJSSn956XnIcNP08POtZvggerDjD6eh7Ob5WO0PUZMu6ZOXQlKFYVNKruGopV1qT65isIzXJNUv5ntxdt59n1tsusBl0bbJe5Tbbr3EZbpGdWDRRUvsYi8av8rIN6KYB1ulZJIO0bRHEbEz4VMVstvCjA5HJ2KWYYg3XPt9HrRZeFogRw+ftBgbRPFhZDh+99pbiqLhT6CQWc8uOpevRVcSqVn5Oj/ulbEtRmvCZMOEIIFD++jMNL6kpecv6ZuSwOIZW941wvmmk10TfB46Xj5u2k+xjPSCryoe14Dy25/Z13nnHQJvcqnSuykVm8FOU5Isxud7MCQP2rVm2NHYItXYyXKOf5bD+t6MX2NAIv3gwo3bVjUqTlFasQoOkoI3JEbQ1f7qmhW9mQ+p4bSQjLO/Xjgt5hKOAcBlZkMVuIMYF881USbnyiHKo8/+RlDYo29DqmMMJX7chYxEF/0CLxULx8hQBGMrk4pwMDDQY6ZBfwjPqDXtxIIt981YfXq3AcHpUbjj3/SlZpxix+bkDx8lAggcdxbyoqnn0skMuyUTyFIV/CKH0Uv2HwUwWh8ENPFIqZU3hVWagOK98htSFY4EaUHasmcawiGlQcDjelPv1ZbYLhBTxYhQGoVN6m0EqOH/jQtemn+FX0l61mQ7/jBr4Eoy155nOtUUNR1vCN//ndJAT9R2jShi6mxoN3jlmZ8qsPF+EVHhIqy2HT9MLRByI3/zdxM3mZkEH9p+cKFOTJn+dAmb2/RL45RMrgm0OWqAP38TzpG34ZRn4f/3VVBTL1NCxZjxbws0vKQ34OyDAr0coYlISreDxtUlNVI1oYtmKBMxyQO6BF6FRtDL6epNLUw0QbeiOxkkCyh2gHBkB/RraFnkLe4FOA0CAGXeHjW23Y6x88hTRyPhNjgO6zPKJk0Q8oi6908ffwW9WUtyl9Re/1HKseYszkqkgKTZ+tsYbGJmLi9aQBjM8333qnzZk9wxob6m1aa7Nci02b1mK77rrIzwE47NBDbL/9H9k5AGkFwCOHZAB4WKCryakjPhoDwLJbL7PeTgwA3u1FgME0gWCsGuy40sHjzn8T+U2BGEBhEsFMfC8kjMKJWrFiZPH4Eynon6fixB8Myo0FMCMlxo8ACDoM2LFMc1JIC2bOoK6ripwPOp4V2Qr6BkezLQDb8gyAcevu7Y0tACvX+HJ5X7IqJNgDvf0bAO6b2AIQBgDOANg+DQDQY0kC58rVa/xb8yjn0BT+XBnMuI5IkMKhlDNzyIySf0/avyceSj+OGXwUeugKR1zi5I4wzOivW7fOBVaeMaDEns1JwwN74Y868mDbTQPJ4l0W2u5LdtFgsp/tvtsuNvuJuN1C9dXXz+FnozZdA+Dm+///EaAtEPI3dvdac+NjNwD0SsDlu8i0KWdzzJg53Q/Cqy/CAzIGAdOSYDgkKXtd15BdeU+//f7i23xfbV1Do81uLXoYOA4quGt0LkAjJMHfJGRPaUfYCwISAM9zhd/jiZuhTCiMC1AkqLrz70UjoCmsgkzwQOrAlZSM15GG71FGWch4oys0vIbfKR+K4nihPXk+xJHwrTi8dPYIc3SH4sNcHJEDP5goyg15wusdF8VlpYLzZYLgwMsx4DcJEwrWFJgQNsEFJ1SoA+ifGVv/EgFO/JK9zbNaSzavI84iwFAwa1rR5rbLb3qdzWmvN76IwLs500pqm4LNbKmxOc21YG6dXX2qD5Ru1aeeURqVlWPJ7C4qR6CXC8Hy0TMryTxsVKCHBx8fy+QVZYp6oR7ypeijw5N8wmdfGZuyevWxyvP0mFGnPlMeAjS+pCvSswZhX3IlwEO6YSOvR9D0W7l8PKUdUWy55zBJ6CIP5PGycRBaUAw0g2hX+VAPneq3vVIg+RIAsgKO8ZozN3zsJh756L0vg/fkosUHxkdt9XB8Uz+fbXaeSbnIS3mjcPgyepQC0SXhUERCmYGOxCfVh6DvoLFMweY9/cnLAN3xLrZZsDw/V8R9e0FtpRXEFzhoNL+yOqVQE4YGp6lsBY5v0/A2i3qJuo1+5eXU1elBN+NVBW8rp1E3PtRMjAfUTc7TKbOD4sjb06GGezu7baCPQ1vLfkAiY0YcKKi6Utiob4011I/y5PyJ+IxawYrgKzzRrlzekfOtDsKbnupGR+hUtOnji94PEU5osIoCfuR7zR2UdmYUoYRRpaTNq0i7QnRQoz5DG9E3onamQu5DpNwB+HMfzCfkwvxdBl6v4YsjBisAMCxgACA3x4uwm0CeNn0k7rYUahIejPVUIJXoN6CksBNJRT6TGE6FHIfwD0xyiHdRujxc/l+pyWu8qSEi0dZqK+iWiS3vDnKUnk+z0lasZvLxQO9zAyTpugEZLdtTVm6s8KK+PQG9z2bnnZblR78IGUSv5Qc9c0ApqwyGR4eFQ5x1wWoZ3kc/qnI6zLfOEJ/koBOyxo8+U1nBpg3yz95l+XpfJj/9g01gxGJlDIdz1mvsJEbUy5MD4ANXXHWdHyo6a9aMzDfADc9q6zlz5tje+xyQ+T48JAPAI4eK2uNeERSY4MHAwCA3rkGq5y/f8wHxkcCFZ3/GVt51rTOLYEJKg6Syzs4dXXiCLP2G5/Dxu8wvvPgXsZm1CmYX3hOx9M9ZPxE1EPDsb7IsXQjyewYX/OOFf9NacYjmwqlzWr3Qez5v5eno3pkfEbJ4qyXUf+bHV1pPV6+9+AWniyHDVLcugPMDK9ZYj5TB66+50XbbfbHPbgCzpDhPa2n0++0RNnb32R//cp4tWaIySSBas2at1ZeKtv++e2Yhtk/o7Oyy8y643JavWCVFtt8HQ2iHz/px2r8LhAIUfGbnHwoIx8CAkNne0RGDqPxj8BSl6r1/Zk39C2DQPGD/vayNz+RMAeiSk8lzun2iA4LDyrWdbhhZOHeWype92ErAMus7719hM9pavf84v3iUsGb9Ruvq6fP2uVoD995772lP3bfVZklphN8NDDPbP2JrOvvtohtX2to1662xtc1aWpu9PRZJ6Txi13rnPb70EW0tax9X4oSTlzvHTa98CbGHlROPAm9fdukBPYC/UwWKX+GUtt7BwiJl/Vc8gsCLAYQ/55H8wffCV07CGY844isdrydwIz8Popc4TysE//FxaJ20MiUSHNDlAOJ4dMUB9/BVGHCIa/4MVDIV/HcgcNKNC4+Si3lG6OHZ+wUz2lFnjh9KjOuWQhqlDyEaRcYRkMvAcfA65HvMY1aWUsQYkL9DeOXb1as3DtuKzgGnWRLxeJRNrrtfipTaFYMTgi2x/VBcpHUBYVwhVRzuvV/rnvHNVwIoHFfSZBYbpRPhnXC0tStd1LueWQUAMDPrgjQ46PXOlXU2s6JofEqLvfUFlTfiCQjnN1n9K53AQ7jpHcqzUo8y6Q/BPvbhgy/454qvcNb/gcEhu3fDRlvbO2D1KjOHOpaUHysk6lCiURJQJhTZTyUHV48rWtNd5/iw3T6GUjHuh2zSt3C0DxkUlGacdxHKOriiAFN+eCx9CXzYMgOdh9KB4hJ1xlkR4A35UiRFmODN1FXMOKIOU1biBZ7ecv5OaSo8bRQHDSpfvVdmdDmPQ2TyCYUr8gLYQjJS1eB4eBt6e8npD9px+lQcz0NxvF6UD6sU4jOUVbZKcgDn5DjqJCq86aMqNZlbSWMBSiHnFoBjLXStxHLZhnokHfcDJ66wDw4uJA890zX52gKzzKRRHhq0urqixxti9YIKRf6+qkNtipHQD6UDaQeVW/2ran2XFe9e7bzHS6OEnY48Np6K6HdRf+Gz6XtMXC5/bQb5bHEOUG+PcBhV0CZ5Y7BTy+pNHje/RtqRG/dAPG0JnPazew/FCoAp+LA6hKJPBMpS4nBH7xsKu2mZgE3zDTfpFz2R0k2Wjzyc5tR+fQvm2JjqGqMabU7bMnRgyBlWu9O2fJKPL6w0NtYrXJx/wcoTjALQqG8bo34UD9oPS69AebicnpXRyyA65ZlxImhTOIrYoW+2HNL2+ddQKC1pV/GVLvkPDpYl4wy6wSzOY1E6ShMjG3iCr/MS3XN1+hB9xTgnP+9z9G3iCB/h3tDYbG3TZ2VhHc0nBVAe9vozIbT/vkujfJsByv+LX/ZP2dPDw4q1G2zhs98kImWyEL4UbZrgwZBWADwsQIhy6oiPagvAzRwCuNI7tLGH36VAGA1XGKmYJH5ysRQxH/jCyVM+/IL5ueDrnR6GEYzPB2gNRD6TVC3B24UC7L969qDBtPLOBKMRR/SBz5cFwlh0H0wwy0+oEAc3MUZ7GbI0eNaVYas3OwSQWdu9l+7mzHXrQ4Vt7On3wXfNqrXWwWy5Bl4qqbFUJ+a7na8AuJdDANtdcIkVAFXb5VcApgID4m6Ld/YD6VasWO30C9UgvKHws0cf5Z+ZFhc+N3PAyIgGc923tbV5OJbzExeX7/Nnr+oZp51sBx6w1PbcfbHtsfsu1trS7AaiqQ7r/PYErKhZs75T/anKWpobvK9vTUDgZgUAyxtbmhqdjzxaQEFhqSwtu3LFSl8BsGh6yXoHRu36B7rt2jvX2W8uuN06h6psY1evzVuwwD9ZCL+jDY/fZ7o1lRDEyDuUFHhZVTUHfmVLg1FO4DTOcxAN4ZPycTrJB3XxKpQgKR2xzN+DOJ9j60AuUCIEuEGAW3nplfpc8EDfj+1v9C4uSNkuYLIqAOmLmXoXJnIepzp0yRP8HBfGBYV33OQv/umsHnzgsXpN1BDeBfQJnKeTXTM/giCTZphPAHw87x+eDziCe8bLqa/AFVzAQX8SehEiffzI6g98WEqOUuan1Cst/9xrljf4cO9xQETCL8olY4ZXS1arGBtaGqpsXlvJ5qvt58+oswUzG23BDN13lNS+1X4Y7fTmWmtvrrGOphqb2cKXEmqtp3/Il1vTYJN1zyoAlp2Hku4Hv0ELuoc/xjYDKYTQBq6Smev4qgNJMA6qGBnEWDZNwnidhH2qllPDfbwU3pSBUkzUp9678Yhn2ouCAlLAJwzixOI8Bz3kKwZI19tfdTs8Mm5d5QHrHx61gtohtkBUGJ/ERBmNbRXkGXUeebCigqsUAiWzoQpjh+LKkTQzXz7LrvsYz2N1hC8/zvbaA/QfpehKOavlWD3EqqjBMqur9CxeiQJETm4s0E1/uWx9/RywG2e1oHhAK37oX5Y2yYfSr96nez+Xg7QVjqXS1LEDder9IFqTevbP3MqhAHGAsAguKz8uqg284XOOWFSm3nEN+ouzOSKvcn+/G5AI5ganDLyr6b3zMaXPJw6p31o55u7ZfjE0pHob4qyK+GwcX+DhymcTx8qDNtJftmFoUvesJsH4Ci7IbfAjpy1lnG9Pyo3OEI7TgdqRMvlr1VW18qnc2BPFcvqhdTyC/6d8AfEcT5PveA6X+00CSupUIMyoyg5GtcKRGDyFz4Pjbw45Zg+GHMcI44aOKUB1e/+hfP4qew8OXidBCwFT42btn/nlbyLspuH8v6el92rbQY1XFIsacjkVGVrv4dNuLFTVsE2M92xJhA6h6RHxGud/Sshn/53B6gGGoQsyCvHzFWje10iPq/ocdEsfcVCUnG55R14o9Ty7IZucFM+NSMobWnH8lT/nWkR9KT3RmRsEMLJN6TvkSSr+tRaBG6b0rra2GNt7JPd6wCcRUL7+/gG76ZY7bf782VuU2WbMnJ1WAGwDSAaAh4XouurJj+4rADefb93rl6kjx75Knz0RsyAdGOREDxZhOj+Aj4mhwST4cXXFW1cGRBc4clpmsGfQzAQbFHUOPPFDT2BiCHB660K1mCGDl39WS2m54KNIvq/I8SCPwIZH3vGEsA0rjPwQthAs5QMzclfpZwBcdENuANh2ZwAw08ge0dW5AUDCHwhzBkDd9r4FgK8AtE9zocw/AyjGt70bAADohm8qL951oe2z9+6207w51tXV498Rb25qsOOfcoQddvD+ereH7SvHNXfzd5pty5avVFcZt1mzZrkRgEP9GMShsXzpaHNzk+hud9+HLIp0mn8yAAL2xu4ep+2mxrqtXrIQZitEf0O+AgBh+dFCn38GcFh8ZMxWrlxlHTM67L7VPXb9XevskmvuslJzmzU2N1hjA18lKNj0loItnVOyJbOKtqq3whbPLFojvEm8hC0OvqTYlbrwA4L3hMuFIPoJLxCqfcZQ/M55HuFVLl+i72Epo3tP1F/ON/NDTp2fwVf9LYHJMPglKws4+FQPHgZ/ly7h4c6X9c7Vsuy956IrmapOnKeTH8qW8nJjRp6Gh5ETv/ZwOKXgsmjmJoCw2bPHB6gfsqZewNXzya7CxWet5PywVuXHqEIaLDcFD186y1XpCTu9UhghgbLvykpMqzr4WKFHrgis1DWHaIGDt4ny9XGGvOU8sIDoDcUaa2uqtWmNBZvWULC2/NpUsDnTm2znWc2282y5WU22aBbnFNTZwhl1/jnFPiljKM3FmkqrL9XIVVt9gaWgleofSp/xiLZTGbxavV5VHtU1k9L5mOUGABf42aqAcSFTvoWfj7PUj3CulOCej4neBpk/z7QVvChmCqPcm451pKf0paxulFLdL4XbFX7oWfVco/zJN2agMQTwrHdexyH0czuoul/H5ADtQjz1CWYW69jqJqG/UCqK99XKv8YNmxhviJvvEXZFQ/iyjB68Q/GBBqBZhYnA+jfmy/5ZEVEeLHs8jDleXgclpj/KjBe8ln6OQhKHqOlZL8g3ajL+E3uMxuBeD06b+kEvSB/GQcfQm4I4z8EpHGm7c9yArO4FQfPgoXIJVyHj5fb6pB30FqMR4aKPiX+yR1vhYQUYKnhX43kpTcJRT/pBr5Sb1RmValsMUJTJjQ1qQ/gbih8GDNojN5AALg/pHWlAD15HiHf0aX6ig6rOHnKhehyiRFuCCODx/F54eGjw5X/+PmBypRIhK21A9AUt1Qo12ILXcfYL2DznLG2HqeE2h6nxFGZKvoD3I+p1AnTv9ZOHC/p0/83Smhxz8tJFKHpDvOOOtIJePB+123Bbsxsuo955pzyElx/sJ/6EYciNuorJV09o6xHJDRw8SV4Yt1xZJ4zSpC49aaHnNK0ff8SfSoN5WXM/NwSp0n0STfXPdgOPR0TCCQ/6i+cRHT3u487/e1aeXpZ2+NKouqcPxOpFaC/nZ3GuR8njPtmgvq7Olq9YbdMl42/pUOZkANg2kAwADwv0NDl16EdjAHjgpvOtd8NyxaTTkwYEKKYD02LgyDo9P7GyYGaMWPgxsKmz0/n9NGtndJ6smAIW7lga6MxDjleeOnE9iQxnmJQPajFwZcH9FTjhfKmRP3vWchleGdMJXKITxTvnex6+rzxuF9+wzC3pKGKbCkVbD7p7+nxGgtPbY7YcgU4CphjG9m4AuOue+/xgQwYSlFwOcnoyGAAA6KWo9uFcgNaWJlu6x2I3FC3dczeb1tbiiuGWHAfA9A9wsv9aa2lp8a0DTU1Nrvi3trZakxR/VgEcdMA+tvPCeSIFqBHCfnIAM3gcAjh7RpsfIra1gfpihos82HpSlDLxaIFDAMGTmY6VGrQ7prfbegm8re3tNmNGhy9/7uvptv0WNllL9aAdsWuTzW2pRZeyezeM2a7Ti9ZYx8F+4n3iNcG7MuYE35IiFHwTAV7PvJODV/lsDUqIhG2ChBKKkCY+ybMLjXLwzSkuBEZohRoIvsd98GUELAR94eQCtYREpSHxLtOHFU54VTJD5OnonZwiRprg47gTWH4SMiuUVq5wulQnBZFxpCJXEvD3dxmQhcqBP6hRCz7rxjNMF+A9QqfGCl/K6mXXVZiSdSjpzOZKG8nAcaV8mTDJCEYMP2BQuYz50l5yAwFdfExgtlP1TJqMHXIh3JMe2OuajVcoSXjkylE0FeXAOxPA8HePGpUhFPmiSLtWyEjPlYuvILC4q15B5kwr2k7tRVs4vWQLptfZfNHLXD13NEj5ra6w9sZa62gu6FpjbQ1VvqoAxX9gKIRuygONtErRrTe2pTCbq7oXHtCKi/oqn9cL7egIRn2ryeTCD0MQVQIQh5Irht/HyiYg2osD6Ho1FoJDLXStfGh/Zv4pL/vTUfxzcHKnPXWhKVbbiPXhqT+Uc8Z58nD6UThwos3j6xfsw6+NzwH6YYxFz49yx1546jhWTYQSEXF9z7/4KI7WymcpyZP40YZZ+6s8bHlgrz00xacfqVO9VGPn8kO0O/IIjnTwd5whHsqmQJy8z0GelNb7L/68Jy7nHki55zmXaTyOnNOayk1uNQpbo7biU7l8XtFX8OgdLUWtEt5pHwOYwoJHGIkUR+ExAA2pTkOeIWvwq7AShONlYVuLxmX943BAjANMoGBwIU4uQwHFhjorydWo/qsL0IjaR8TLZwurRNRVGA/Wd0Vgx8SzFK5xH4DP5DUoIe6AqCXMc14S93OgbjO/Ybk+4VZQouKu7utBJn5T7+MpHBBYhf+WIY9HuuAOofJzfp29z/EBvP3wlV/gzD1v8jDE8FiCPP+pQKyI62/zl3wlRvRZbG2yQnurG8MK9SVvBxR9DGJ8+aIo+aFKNM+qQe5p6pw+SRH8XKHO+jzokoXeOM7wAugz2lmY6GWMG/mzaEL9OMLRPvEewyNpwE98C5PzX8Wjf08UIvrXBB15HgK9Jq4bweQADBT4+5doRN0Y/gD6fPFJuAIAgEfdd/9y65JsN3fOzCn1FpAMANsGoick2LogQZETYREYxTJEgAyAMYi7sMksjDqzD+YlDTBFXWthXrUKw/IXDjIJZR/l15ewjTDjxjeGNSghUMjV1DBIiUlUwfw16IyzV3NY+TMLMCIhOYS7EIyjsb3BYYDgATOkk3hHiWsuULt1lKCK7wdpacCMg6DIL+JOgEsz2wbyrsvA8GTrxgwELhDJ8XuyQgycmSAq93DtSFjcyMjIxBkBnB0wb948NwB0d3X7gM4MUMCTp96ggw2d3V4/LtrqBuVgWwCzJnxu8LGCC3s4AT0T41zF6LCNdK2xp+xWsuccNssOWlBvx+47y5rqOcE8+B7t5XtupYQwGw+Miq+FEhHbpSQKueOHnD7CsmfxQP9MnM/mqH5QsmqCnlwJdt6lq55RmILZcRV2m/gpVeHNvs6YSUS4hDaFk99zVZrihwi6+KHEVbPkHBoWL0c5cDFVvNH31Qvghv5eZVQUxZUwJx48Osby6/g2u3Mw4e1GYG/XEPP5RCx7WwHKC+elZt0REDxQ5OD7xKWcFb7A2SP77BcrMob41JvqJ1sVEeUKhZFxo0rlhpdL1ZGCP+T17ooYIH+EWj7hyIF2jD2uIKrex6QR+V5Y1Ql1WeFloN6FJ/EywZUSUEa9Vd3oyQug0vjYIny93gQYTOSEua+lqJ4Iy0vGtiorikb8U3/kl/0aNVYuntNou81psN1m19mus0u229x6WzKvwfbfpdmOWdou12FP2XumnbDfHFu8W4tV1tLoKrvaUKi4U+05Lv6GscsbDxSp1yw3cKLuc7piDNezRHjHE6wcXf0PxUdJeDnlr6vrB14vqnMKTf1lY2nMWuN4IV6n6BuyzxZicGFZPl++wRCQf0oPmmB1EPuK+/vLfoZMn67ICY6N2hpXw6qBxgbfgtXagvG00Y2orCTwQ/ww+Kk8GGbbpk2zluZmN9iBI+2RfyaQL0MU+KxgQ70rWeQyxlJqtRu14KCy5IoLcgbvuOdrDawUoE+zCgG5xeuA2vOwqgPqVY4+w1YBXhM/f++geqRfYrBolILX0lCyJsqmMrU2NlmblMHpszps5pwZNn1mu01ra7XWaZQ3PoXI5yErxCPKSq9fuLBXfFD4UKd8JWBIZR1kxh/eMjxufNWALwjQTgXkK4yCKHcqrq82onxZ+/lYJuIF9/rmBmtowihQkFM9FwoTZaC35f9VMr+fhLiH3ghBHXCf+5MEzleH5unpwpYMv07E4Rrv87gOeslT7ogx+V7912NvGbwPZD/CuTyb/fxrB+I7/vUV0d/4SFxJEwc2/qSsJnOIfCefCZPjMhWmxMjKCd4Vqv/xtZ020tsr12+jZVavKLQap2p00IoVo9ZQnRt0wCJSR5mGD+ITNKd8s/6nyF6vYMI4QH9khYlvOYLHKSzvwYGuTZsrkN9zOKR/mUN+8FHi0gdiewrjhp69L2T7+JUeRjjSYiWCGySz9DFcjYgex4ZVxlE9c3W+LBwgMuUH7qQHwJqejMAE0H33LvM6SfD4QPSWBFsVfMYJgRKBkAEMhiJmUaUBuFpKPntdEeCQOmCe+cEzzgR8kFFHhxkpXqG2YMUi1v5i7KuDkUi4rESoHB40k+M6xl4+uZHBQRuRIMh3r9n7NyI3PCKn8OyDDPEaBhRCGIwZfuLCrm5gnPwQgPPPQcG4wB0DhTzcyu4W/8cBfMhyJgwXnuR8TwYe+CTl41sFaG/6Qw75oJDTHc9POsOJioLg74CAMnnZqgA/4VCxKd3pUYPjlSWA8DOvpcL2aB+2V52y2Oa21dq8jvqYPWNff23RHUo/vEVSjRyzKOJ9tKE6OW0JuCirW9qZJcesMBoqD/vSXgQg/zqAeFDulJDH82S5lYuZdHEyeSBkxWtlIoW8UpkRzb/PnKfjvPjBIEzc5eDGOuGAAMeZA9wjmKGwwqvdcOAyYgh2lCu+4Y0Qh+KFcZcZQwmNOBCWQh+IExYX+SE0+onrcqwEic+xKa4yQDD25fiiFT555Yp8Xm69r4BfVzNWYGQJRZdkwd9n9pmsRYDXm1zIZvUAs9jMkrrBWUqSryjQy8Ap62skRl7kr/YZ19hVIeG/SulVYfBWkInw1IVXCI+Ma7QhS7RVevlhTAF8ebUcsXhBHAwiXs6wiPh4lNeTl4Myu8IYwnRtTYU1N1RLSayRclira7XVyUFvSh2kAi9wl2Oc85sYYMg4rtAiygb5Qm96gyO8ao5S+X/SjZlQ+JB8FDxGU8ITAwOT7siGeiYN3fsp46okigOBRHhW/vAN/eywMuFVS1vrvk8KD648MGCDUnp6e7p9tdhAf7+vhOrq7rTe3h4ra9yHdzBhEN/rV59hNlvlIBfkEQwZGJR8pYNoqrZYtIaGBquXUt0gRb+hoc6V5wY5Vlpx6FiprmRFuZZpLdbcIj+Fq1McDlbFqMDByJQTo1jePrGKRn7ZbCklxKgEbcWKkrzOqE2FgWaFm1+zNAJUO3qM9Md9hUgtM/+krbDl/gG5so8TKGLVhRpfEYES3tBUb03Cl61IlGtGa7PN7oiDT1tbG21GR4t1tLXYiPpVr7LpEb8pQ0vKh/oaopOAv/J2B62yx1ttExjCi3QHM8l5jTu9ksvLEf8BWjpv7dzlgH/AVF8gf2biBbwgV+eV+oMmmXt+cJzAAxwCf+55QwxuPAQejwzoJ1uCSbTV16O/u1NwfwWdq84i9pby3PQ5+nj2MAGkFGWnv/hXQOB55SEb09gwJtm3ghUX5UG5slWqD5GE98dh4ipXtSOGUMYEN1aJ/uBTOMKRfijv4ikeRbWsRLiHx7tDMXd+MFGZzqP9jA71JTdyyj/qnbfKU7TlK3nxy396iHECTzJT3s6D5GgrpRljVvA/eNyIxj7ikM+TGfbbd6k1NjWq3N4oCR4HENUm2Nrgn+1gYNSAVMkaRwmbdOgxCUr+iSMxrlGYl88eISjkhoI4NAeDAcvcXDaUsFSBhVFMb3wEhld2podl3ZV8vonKt1A18DNDID4VgwQpa2zCwWhYmjQ6FgKGz7bBWOTn31bWvQ/MMByCi5n5DD+DmwQ7ZiD49jCH6CCUM5Dj95ADw9aECV4QzDWuwSC3Z3ALdAZemsejLrcTYKD0azT4JpAPDp3dPXbrHffYrbffMyH4Qpu4CLNZ3Ier3idQ1SMSN7G8VILDJO1vXaiT4M/p7Lkg/uhhaoUhgI7ZPjs12GF7znH+5cbPGin8Uv45AIyZSaLQLBTJFTjnQcwOwrPk9OwrnobEz+A14mvDuqIAMuPM4U4ISKDr+5NxWxAUUG7Ajnr0L6b47Pug7pmFFF5yufKfC8iOlSOHQ8ijTJE+LhcCvb6YCcQvi5uTKAIqvwjLnZLS6OozUAh1zswpA56hjLHai6XRKqDfU1fVqjPGAa7gidLv5WcMkRJSIYaOEOurJeTciKvMvCwaN1hJ5kZmtUEgF0YWVnygDOJ8Dle4o7D699PLI77KYmxQ9cWMv/oS5fT6IAXHG6cHyjZCPSDck3reWwMIiyECQ4Ur/wDpCGdFinuVd0yV4+OK2p2ZWV751gG9z9uWOiW9mIGnrpWTZ0Y60C3tFHk6jTmC8snwpv0Z+1B7FCDaLcNZkbLhi/C0NkULA4lno39qSa9rjB0eVIGC5oSfCu9n+/DE1bUJ1xkVVnmCE3d4T/Sx8PNyTAUFQrHBYA+CxOfLQ6wW4PN7mIyYIKCtiU8Y/Hg/IsVnAINAb58NcTZHOb6PztJ9XL8bEFgt0G8D8ucw1t6+ATesjSgPVbXTHRMMhULJjXbyskHRAeeEIFv4ieXKE3qHtmqgMSk+tYVaq29o8C1arBQoFgrq/9AuBivRs2jWtxzAy8AbgP6ULwam2IIAvxYO3pcmHUiQJ30JHIeUVr/w5Jv3tOug5CH/DnxPv1yvlTf22ODGXhvs7reh/rLK3O/psx2irljjhoqi5LGmupLVs91MuMIHG4X/zJntNnNWu3V0tNuMaS02raXJD5Hzuua/8EEBc0QF/l//eA+VeMly3KFBlW2ivH7N7wFoAcrKaSI4R9zFPWm4U3p+Lkdk4CsB3OHFO/nhpogSmwEv6EvxBHbx3ynMf1uGh0zwwfAQQYWe45hl6ZepAAabRPaybh4wr6PwrhDdVvQO+LP3XWjG+Tg9P0rnV/dXbIyN0C1+qgSvBwIDfsnuuaoSXeR1lkVYr1kFD54SxuagPd9moqQxGEDL8Af6pvMJeAmrIpSv8xXlyRjrn/DkPbzRy03a5Ks/ZTFh/JLL+SarAThbBE5IuHzF3EO39/YNrL5g++ctt92Z+STY1hCUlmDrgoQbBJpRCUq4XMmGeSDQxay+BlwNjlj6NcZLcBCjgmlIKEKwG2HWXor+MDMDEgz8m+kakFHEy2UNgBqg+WRQzCKRgBgU1kYJi77kFUlEzAbGgQvmKgYm7jHGVZ4MXSMSJTCU+vI35RefL+nXAMpp6z3WV+Y7/IPOiHx5biYge9rOyLYt+MoEL0cwcC+OZzs5OGyfEHXHIOODEm4HBwbdbgmrCJ4PDcGyBodEj6o76P+u+1fY3Q+ssHseWGn3LFtpazd0W5eEQg6QdNfdaw/onQsAUyAe9X8z//8rYBYPHFHOXeDcRkA9U+RuCVQoA/8YBN1yaF5lDYpB0aqlSPgJ7RgCXIASeB2HgDsmxX9kDAUEgyKObU6Tp5ajHHjPQHHOBLAK8SmcK5c0GQ4ZK3cIZbqyTYlZ5vFR1eXIkFWIr8EvmCuLvoYQR3z4CbgovPiaL2F2l/tl7+XHoU/y8R+KvCv1E7w1BDoX6RVekSiovJmlrBIbnnTURZRH6XDv6eBCwc0NwZVVtXonZR4jQLXqs1LKCOERZZU+SgCfCfTzBCib0qjyLQrEjbQcKIPXB7hlZdQPwTU3ILN1wI0vchiBKTvx3fHz+ygqM6BRz5EOL1zY1jWbHHXDgrcbY5DHzXBxwA/Dk/LypdjgoPw15kVdIyyrfchHzn9ePzkChBuS0+BK/pvAZD68oRxezxP/dVUelNUDuHAe7eaPuRMS8BVwV87yEdZqc3zx9vFIN4QFwJG0+OEPlTH0sv9ejae2Q3EAqLEoo7IVgBNxMlDyLLEnfZbks1wfRbqurs7qG2MZfqFUsqbmRnccgtra2mwtLc3W2Nhg8TmyOEeFs1d8q4iSjfaRWDE05KsIygNlXxU4oH4/0Ndv/f19Gu/Fc8t8zlF9T/U2JN7a3d1ja1avsY2dGz2eG4gy5JEFOGyQs0SG1I7eziqnl08OWcJn/Glf6Ir2hWadNmkblH+++Y8/NBdX2gOAZryPiYc4bemdyygq0bD6wWBtrY1hsFA9MANeLbquUprVSqdCdViBAYsVQ8qXrwHUSLaqqdT7ihG/J3yFwo6NDqv+MRBhsFG+yr9YW+3bDRob6jMezAQN/JgAUafycvBVDNAZfcvLIScePnbnsslAWwRqSvWi2oqeRNhwTmeC6O2iI/JUpvQtIeBv3MPluKAn8N8UlE7mNXmNtMOF5+axJsEz2wQwZm4RHhzUgbQ9bzk/ZNN9omzZ27jNIQucT0IBeSjiup9kaV8VpjDQgp/rgNFfL/lM4JjaKw6ixKlNeVbb0OejHqjL7H1UqFelg94TxnPysHqnNndjFuOxZGsm9vIyAdy74UoOY5cr9/LDeOqUouL6QZzCkwkfbwPRSKwMgq5DR/C0YORc4XHQJrQEXStdHxfUF+qbmhQiR/jJBxgLDz5gH+uRzJbg8YGH6tYJ/hFQH0VoYPkP1u9add6iBi0UfvZi+vdG6egMAero+ezX4KgGaSn+KPtDLgxLOEbRZ4+nmIgLWQhXNRoc5VD2xXnk9II/Hxjk78ImwjcDF7NMnC0gIZJvlFaVdM2EYQZe5ceKgjG2CyhfDuXB+OCzc5g5xcVCeNSA6oIXeMvf7x8PEGN03ghznRgKBPl1+4Js3JkAL5HaNhd+diRA2ByRwLZ2/Ua7d9kqu2/5antgxRo3Ajw0hBDBYWAF9bHhQSkx6js+y6kBk8G3c2OXrVy73lauWW+r5Fau3eDfrl++ap0tX71Wjus6u/HWO23ZitUSUlkqG0Krn45dHvQ8Hm/o6ZWgrfpQB858ti0E7WUPjxKCjqFZBDaUVwkqnGEipcdFV7332ZKMd6BcIOjDssh0xGcAs1UbUvrhf6QTgr+4k092wKXiF6D8kHjhA3LwTucJOP3cQIlUhRMOlVXiedUl4VYSL4xtV7GXOxv2iEdYXXPgjrSgJVYmuFLvIIGSmXgpMeCY81zP03Gg2VQC8WNfskwQeD1Lvp1mw2EEqHblnm0DwoV7CZhuMNEVQwrvarIwE+nwU35+Hot+4MCSUIwErBjwz+YpbOQV5ZpYyi6IFEKAdeEShU517uOPykqZycBnnygbGdMOrr+qbicUfz0pHFcfxeSHKQ568C0IxOO91wltEvmDgRJXfspTeLkyqfjghKCuWpVOQyIeTOWLtCjz5PjD2TaMO5Qxw4MAjHmko3tXHuX8fAfVX+NM2l1BHOFoJ5ClBNAnd14YvSBcfEaM2e7Ag7aMd2Gg8THW27Va47HKo/jeskqD+vC8SFOg6Dz4c/hl/goExgBZQweH7jnLFsxsMun9ak/lpfJ726ttkCHYAkJfUXUrGdGFAoZSEjPyfB6s1NBghWKd1RZLVsOJ4XKNDU3W2Nhk06a1Znv+G93AUIP8AArUidqDlTcjvvdYmXqBVDIhxydb+/sxFPTrvhyyCasH6LuiH5xvP8CQx7P8UcqYoKBPQx8YBPyTlDiMcioTNO2KEPWgfMDBKzGra29HXiCjKB71hOGL8wn4HCA0RD1Sd+zXL6iyatQ+1WoT/EkUeqINUKJLNZLD1BcxABRVsKLkmIJ4kg2WbXRAdCV8x7Ml5FXKr1qyGOVX7QgtWlbp0ZehB54yup7gPzxn+KOI5m0dEGEB7zN6N8okka5KUVfVjzuXCPULA6hKYmpl4Y8RQl7uxt3owaF/1crLjRlT0p+aK7QCWjmu8XZqiMAnSjeZBr6TTvE9ytT3U+AhvKPD6QLOXLN8Ke1UfCfAX+tfhiv4BG55rUge1bV6AwapsmnUl+I/YgOiu+6hcetSlXUJ3QHo2eVrQHUM31IBULAhC/DJDy71e7WVt6n+sHL4pB2GVWRoN97xLioyaDTzklPVByhtjNp+C03rZdQp83Li0RjHwEFpsAoAegLo04Ui8rnegafS9E9uKr4bhpVR8PFYaZDX4ZMWVDz6MzzEx/EE2xyy7plgawIDDifWVosDhHVWDGycw3V0RZnXAMkAiqUdK7kr+mUNbHIcAALAnBC+wqnr4/IBUw6GQuoxWCKUSnisimV3fgq1CytTmhchCmvkUL+NDuI08GkgZ9aBQRYmF3mFYMkSPoTSYGAYEiIv2Bo/X/74uPAj5al8vNTKH/CiMxv4uOS/dSEbFydgYhDZQYC9qd09/e4ekMJ/573Lbc26DVJ++6y3t98FuxwmBZe4j+do9D3nFOzIRWbD6++3jtKI7dRSZTu1VlqpasiWr1hlnes7s7qOHsO+Vk6v7+sf9MOzcNB4v/rc/StW2/3L17hjFcEV19xoXeDTPzDhyhKQtwXkNO0ghFmyyv78bQUoZJQ9Pq25xsoSeh89ZO2iCyJa3EpwQVhxhZhZPwkto8wAhkOIQZnZS+1WL8bInv4RCd3E8T2aKDOZYOb/3NrpSU+A04DCT9JC8KLAAcfecglP4oPMiOf7+/2b8fAw7l2s0s/TztIgO08lx19+mwggwhF0KK/KEKu5FCbDD/kRhcadeGgo4+SjeArr27gUj7YGP37s8+YwLfYzs7/YV1CI1+afOfMtQuSDEqWxAmWKWVwULcdNvD03FgSbBx/wlnNlPQRe/wRsNm4geFK2UdUtCohffYTyBeVKE4OE0nWnGCSgrMjOiyq8NCDoHYYJCsqzwjLWgDPvp4LyUgoB3GBQlvMDGBUPWmesiVjKQWWGBsJFHWYN5fjH/Ho4DtoT1WRO9+Dq4QK4UrfFevWlCSbLuJkrFdSPYtJm9DtFoCZ476iq0G5A4Zm0dcURnrEXegby8INqn3XiE2plr+P8wFzQ92IoDZIIPFH+srh6xmvmtJIdvGS6nbjPLDt2rw47cf85dtLBC+wp+8+1I/fssMOXTLOZTZXWUhi11uKYtdVXWmupwlp0X189JuV8SH152AbKnAGg68CweNuQDWaKOooFM5mcJM7yfQ5WZb9tqZ4D8+qt3j/ZWWecOF4/5SwAPrfLLCi4+pcBEM4pO7hTASqnn0XhM53R7zkAU2QZ7QjtydHPkT9IhwLHahil4ImgQNGvqD338HCTfV1X3TPjS92PsiJyoM9bcVR1G+dpkF7QFIf3YRQjKT9TRVcUCwxviuL1zflG5OTtI08+u8i2S1Zh0l9RsglHn4gtNMoFWsnakkSj7SYdLysKqt+dZ3vbkwEhPVPd8X+MttcN9+qm7sbZ1uOh+M+9Ks+B2ggKhz5xsEinQfwUvI58lObDA1gEJg8FpEdKechJ5xStAA8fHwCV3LH3nwSjTHAX5zAPDV6OHIK2ohborxFb3NCqJLM2y7deNMtXbBqdfgthuFMkVsUydsQ2LNJUXE87SoOS77Qnf+pWxDnBu4LnZG2pXIPPw7t5VhpKx8cqvacN3RfadPrkXu9Jh7GMdAjraSs3jHruH0YGP9iWvikHvw76j/GQFQA+FioeeZIuW4QchyczqHicK8JnoDd05l/RSLAt4e9xjgSPAVzE8GWuLG+Uo6MPsne+bAPDuFg+R+dn4NSwaWNYlyU4wjS8Vej8zmLk59ICzAC2BZNCSc/212qgQyBjoIrwAjEQZewDNQr+2FCcG+CWdB/glCADGfm5QxBj3ygKfwjOvuRU+WwKMSDxU4CMH21bpuRM/MnK91SFPgvCAPEk7IkMXMwAwcxvvOUOW7F6vS1buVYK9yop26t8+bkv/dagzqeaers6bZ+5BZvfHp93jIF7M8gUAsSBWRKaX3vG3nbyPs121OJaO1Lu0IWVtv/cCtt/p0o7aFGVHbywyg6YX2nrVtxnd91+m/riQKwekKtRX4tlyFjYEWRD0Jkxc4atXtvp+K6U8+uaTlu9Drdhwq1Zv8ENGr6/T+VkJQ/3KGmPFPIycuWWgz7rJdRsTQilT+3Q1Wt33r3M/nLuxdapNhmBN8j/0YKLVo4vgho8h3qDt6Doy40MKT/VK8oryoHql3qurRq1+dOYlYl6ouRhpCSNzZ3e+kwOYl842t5n2ZUfClYurOMHz6qqyngYir5/dzyUwwCwJh0Ut1DIwd+VYgQ98EGq87zzS5QvZoIQJIkz8TLLl/6rfoywh+FVD54OShJCm279M2hufMgFe8UVvYdBF46u1BWO2X1VXNQPM6iMGUN8kxyDMcKhAiqPSgm+fA87DCZZW5AnQi9NQVpK1KtWOSBg8k104lPv+Dk4jxduKOGs3lCaFRoHMCAzzzg2jgNnvVfd+jkFKouXg/qWmzgk1hkY6eZ1o7K5IB2QK3O5v+Pm+DOTG/j6ygmNR37ugfy8vaLCVYcEIl8pcZkxJwdvRxeeQ4AGVDKnAz+ZX3HdmKAUQ9CmXRWGNDPIn4lH+Gy4dSBv+pAbhuQZqpLuRdtu2PF0pXzoH8qFF0txPE14OzhQdkIy8wu9kTD5xJ23OSgWC1VWKlRbXUF8oFb3uJoKayrV2CG7d9gRe86ww5e020ELm+yQXVrssMWtujbavjuVbK/Ztbb3nNyVbN+5dbZrR63PkHOqP/2Gq5prog9OHBQoNOAR1CXnT9Q3xKqBVg7/a2XbQZM11Df4XnqUbD8tXY7nUkl56FoQHbHCcYzti4N9ouEhN1rR9tQXK62oS2gOpRo+6TyIulFarIThmgM1Q3sRhhUKrE5U4oofNEKJhkWLvUp3QF1tUFGHVbjxmio/uJDPxI0qbGffoK3Y0Guru/tsTU+/bewftF71q7L6BecZkbYrWN4eZBF14/SbuUlaRhkFeM794+qOPiGZDNrhVSztDtpTDo6zn+KPgoyiqrKPUBfyY/uLV5X8Y4KH0MQOTsbEEr0RLLtV/n49+NZR+G8GgVsOXpq/4wLI5+8BKOVuTPm6q0R2ZYUGfUPvMjeBCFlMNukkeL35jVyUM0B1yH/9m+o7qkxZLT+iNqtctda6O7utc32PdatN/bwYtRn1j5ErUoiU3BDrecGr9V8V7HSeIziBbBZH9Osrs/ynOFUqgMrJ29woCo/3Ay7lnPcqutemF54+D1/NjAlc4f/C3/mL/NyIzE8EwQG3RHP+pCvpe3pK0P3oT/LAAJWh+KSGNvGbhQvm+UGmCbY9bKlrJvgHgYGNfcwDg2GFH2A5vw92Yhbq2M58GBjo0OrgOHhU9G8xCQ0AWFBdNOSFmD2zQ1U1UowkqLnSDzMhuhKsEreIWSY5DWQ+a4SQASchRRecxIQ8HTEnNxog1ClNOZgUAxXWTuLls3gxcAfDY5WBYyhGhoWaQSwgv24LEP4qQ/4LmMzPx9btFLKmEWiY83vKtR0XKAOU4LVSjvsHytYphfPu+1fa6vUbUbmsc2O3LyOFplH6G2rHrKGqbIMbltkpezXYq05cYAft0mzTmLV7KMjoLq8yH9ydi8lHUuzMafV23P472WG7T7edO6ptl+nVtuuMWnvZCTvbG0/f3Z55UKudsnfJ3eJpwnHFXdZWP27Tm6t8hm18pN/WrV1n/X19QWlZk9CnN3b3+ue3crdhY6/dv3KN3bNslZfzrgdW2q133W9XXXuz9amczLTnKwjWrt/gxo6Hgn7VRzef5duKZEB+tMPd9y6za66/zW648Ta7/oabbc7cOX5o19y5s/0078j0kYM4gte7170/hbDjvEW8AvRRSBHe/YBGF+AxSEqg0ns/JFWO8GQd6QS4QKV4hGW1VMxm64VchZ4rxdtQ/F3oJbrzNPEz56Pyld+oWFV+ACqG1bEK5c0SUniaEkMAdLMrz56nnKJvsdrVOSlH8NLAk6xAHflsQvEHI5QqeK8ctqQR/KSEqtRKX3xzsphucIBefaZfrlK4YDTwrwuwQkxpuaMOlDeKNjO3fMbNFX+Bn7CtaERFqSVJYEKxpS7l4NXeSspKHN8Fy2o+Y1UseHr5wW1+ToHe+YoJ5eez8xhUfLyB/6vAqCJSwKsq+fY+e82LSpmvG6gOVOESnxUWpxypIMoOXl74oA/83RFGvmjMFXzyTziF8h/4Ai5sa+zyMw5Q6MkbGlIYnIfzKgRv8JeTn568uSqqhVEBPGgrKYfUif94rTZR2wKgl88akqfjqv9QCIqIK3ZcFd8dIVACGLt1z/8qJYJyrwTkQ/UrbuY8vJeZ+P7SwzgN8Oj5KhXaQOX03AkD7QlFN1D54WJ4R45OiLoyc71Te60t6CjYgrYaW6D7+W3hdptZa0fvWi9XZ0fsXLIjd6m3YxY32tGLG2yJeGPJBq1oQ1ZXMWx11SPWVKywllKlFX2LQMgG0CCfJhwUD2RFAVul6J+cTo6Rz+tNiIE/nzZmph2lhxPS+dygn2lCnXq9UGekLYVOZSqLR/UNICtxJkCkkTsvo4D687MbBNSvSyD0e4WpiSCuUNGWhKVeKuiHvQM2XobvVEjRH7f+oXEbVDLd6l+r+wZstfhtp3jzgJ5HxThGhXO3FLL1fYPW2Vd2o1lgEeXzZtPP2w/83DgmmnJ6AWe/gInC6z6DDEW/hpKoPqkw7vxRcdWukGIYBLiGP/l5XN2zagjK4EefLgdFZikHxHMO3ActP7Tj/2Qcz21qEg8B4OW/DE+AdHKXeT0kxOuoM8dZ/YvMSZN3lDcvGz5en+rjzL5TV6Y24/R/vgTRy4rCzj7JFz0Kp4DeQLooSWbe6aOeOP+pe1V0vrrHjYw8i8aZAPDxRu8ib8LnV405UV0aNxQu67dBy8oLp2dPj76ge1wOMS5GffmWL8YN4cWhuW5AVR/2bUty9BVPP8+QMpNaFOFJDbQJ/OaCCy93o06CbQsZhSXYmgABM2PDd/idEcAd1HlhAHB5P7xJgxKMzBV9nAtPYiZ0egRprJC6OoPBkRCSHksolS4HXflSW6U3rEFxREI2jnslrZz0D8aBg6kgWDEwelq8RZJg1o7lfNyDaOQX38LGCZc8LTlPC0aVOffephDMPwflntXD45D1NgbaOr/jL3j79lYqlI4YSFFW1m7YaKvWbrA7pXDev2KNz5Ln+7lqRH8cannP3Xfbrm1mBy+steN3r7MXHTPP3vb8A62jpcbqShUS9AZdkQJCCNwMGEEFTotc1ZfQtiokNVVq0PQ90pCmV6skAARqCaQtTSVray5ZQ7HK6mor3O27a7u9+Xn724lLG+zY3Qp21G41ts/MUVvYXLbdp4/ZvjtVy1XZ4vYxu/uOO6y/r4euKYdKpz4uPNkP64dhSTjmSxxAQ3OT3fvAKt9OcJ+7VXb7nffbAytW+7kEubt/+Wq79bY7XeijjpwKvHhRxkcCyCdTQ5NWZ1ePp3/F1dfbBZdcaavXrrOunm7rmN5meyzdzT+LxfJ/2o5aejT55eDCk7cFDsVHbed8j9l+Zq11HWQFFLwFJRkhR+1Bk6hxYi+9XM7bnB8FHiEo6R5+pXtfTg1NZH5KiBODrEIKBm2rRCQbShDnqsRIRWqJlG/Rp5gs81MI88Pil/4pVHik0suXygNOT45I1g7uEDzjyrN//1v5wxYxXuSKPwKjr/5QWt6W1IdicO/nCCiuGxHwRTiFPiEk0qUBVXdef8KHNBw31Ru4kQ9Coh9EpWI7r1ZY3tF+OPJBYI4ZQqVPvsIp3yvNNoQqXfmUGtVVowL4fmmVBcd2NVeqKRP+qt+a6lopbrV+GjrfOneFS/G48ozRwA0EdDayzJqP4kVdgqwyo//lWzCoL6XvRgB+5FlNOrUWnywM5Z96ccW/IuJNbEHDedpRd/RCjNEVrPZAWeVefuQdYcxq6yqsvlXvFZKD8fJZOwDWwcwie/lpB98vLH9/Dx5ZPjlOUcZ4lxsf+GXJuXJSUw1O5Ja95R1Kq95JfyEZZaUwEIjahACQtGoiwusdV6iFsDjydAcNZfl7XXh5CRPxHF/vD/Knj3idVVuB/e+SJ4rCjb3wpWyVwby2kh2zZ4cdyxaD3dvtkF2nuQF2/52bbOlO9bZ4VtGWzK63PefpeX6L7TW/Wa7Jdp/dJKQ4n2jQygP9NlQuOz2iaMHnawslKxTrRdPjVhYP4GyBaj/4uGSlujqnM2rIK8fLhUFhzI3C8FGqDHBjnfoCNFcoFv0Z3oICRsFVbKfVYlWNaD9WFVCx9Ef/koVkMFZBolQVRGMl0bOfraH64TymeuHDZxAxrPEJTK8v6k/OTbVKn9Z0HN0pXclLdFk33DlAcTSmgnkbqu8JMfVgomX+AU6tigfe+psChJj0hB4IAwQtBU3lAM1Xq26Lyla9RD/+q1xuHgja9zwmcAQ/7rfsnNamwmaPWwLHbxIlRXmoSAoU1bMJUJ8ePY/mtJ3dy5M+QFxKB5XDr4JvURfw2UgUvuXlF0IY4Dw9+fEa/o5h0PtM5l9dFO8qFcUXSlZTL95WLIhPhrEVGiYo/DQMsIxn0CDR4eG6ZjhycSydz0H78vEC6V9+9ff+4PFJ3/kXzxLS81Um0Lj7y9HHiYIhM/q6/uTB1zn8xQ4A8+fP8bE1ajnBtgSGpARbG7zTZvcZ8+HRB3kfZMQ0NBhr9HJFn4P9/JmBkYhyPuDAkGA6rCYd1sCCgC1mhWUM5sFZAihLdBNPVy4EazFEOZ+doIXdZIpSxTVj97zwmZrcEV5OV3ANNJSO/DisxPfQuSCYC2Mk8jgBCHsh/e/JARMFYTBTO3ujbB8Aqix97xsYtEuvuNZnwB9YsdY2bOyxnv6ytbS2Ou2yfLm2ctgaqoZsYVO/Pf+wdvvnp+9mhy9ptkOWtFnHtDpRoxQzCV/DSm9EwiIH4a3vikMAR0bYRx7GACAfEP1e6QdNhDDuVn6nSxRB9S+2stC/5EeYvF95dK/v6F9oAQiL4wieymrJwnY79Yhd7dDdO2xxR7UtnlFt++xUsFectMDOOLjVTtmr6G7f2SO2+u5brXPFvdbWUGHtjVXWUV9lg+U+27ixy4XZyCf6Mqd2sxJo3YaNmeuyjT091q86uuveZbZqzQYK4+cUrF3fpbCD7vozxzaKMBJsCiFDj3varCC4/qbb7UIp/eeed7H78WmrtvY2mzGjw+uysb7B5s+ZZbNmTvd+/NiAis+B+3Gf5WfVEweCYRRhGS2VTVOEICpe5QZHlSFvO/3jcDdfEu3SlQQhMTxE3tzIQlwUb5/JqVX7SYEJ42gQwiY1ojTzGVqve/FIlC/SRXhH4RrHMKv2pt19eS480pMipampRfoA72PWGf6sZwqlqLmSjXEhDGGerRzl8piRL+lWypEkjBNNkM3L49Uqd5XKj8CK8EdQ/VP9QLcs84+zWLwS5U+YTLl3p3uEXiVMnRGdo6JQhHxWkfGGq+Osa9Y/fLUE0TIAnYoqjAMSosXryQ9+72NINsvNCgGUsFKp5F+wYXY3Nwz4SdmsIKBdGMfAxvHSHRdPn3FD5XBwDz2rfH5Aba388rqI7Qf52KSRJwuvhEhTzmfwvK6EG/Ws8nq76zX9HH5A+VQLNBMB3LHv2w0WlN995B+3fs+3zL3WFN+N5LyWc1pWhkT1bBUWKlX1i3cJFxpbfwDtwEOWLIQz0c88D9LjH2GEh1rEaYQuMaY6wRiBwYowfvicp6t4BBD4bKHq2OOCXAau9NG+lJ829ue46p/KUen2BhyIc7Bctcpbo+qtrmLPPgaSrI6Udmt9tc3vKNmCGSXbZVa97Tqr0RbPbLLFs5pt93lNdsK+c+zUQ+bbUw+a7/dH79FhR+zWagfv0mKtdVXWXKpUGrWmP2somrWJN7Kyi36EQQ+FrVY0QX41yg8jBfUUq2iC7+PyFRUYm5CbaBc/J0YVQz/jyCSW0FMsaM4/c6n0/VR4OaZgom+qruTIA5mGds5pheuI8uTLBpAYRgWMBX7OBR70R7WUL+VWWNoC+osVRawsAhfHgKZwEGlm/pmHgDRUCje4ocj6lhc9q9t5e/A1KLalUTc+pskBJMGaJziiUoyyymHWIlV+fs3j0S/cCeeJ91sG3hFmU5h8Jp8p1LxVgar1q9KPfHD6n1nKHHcvk+rK68w5gdO1f4padV6EV6keox/qZQbUEvUf8oNyUDpUZ1HKf6m+aEUp/4W6Ol1L1tjWZE1yDW2N7uqmybXUW12j5BPaWuk4zycB/TkNsWIJmoSeoVvlTb/xvpfhTVkIy72XDmLQLWiOjI2IfzNpJzydnmIsIQhOpYm+XkkeSlNp7ygwe2aHG7y7e3oznwTbCipqj3sF9JhgSwBTZxDW4NDzl+/5PrdHAndf9zfrWbcsmEPWb3Nmhwc//iaAHs/F/wucCcTgwTXS8Fh+9QCZHxJKMLdgOBOpEC+LAZA/LHUSsnDuT7gsdJaWv3CXhRMEc4673vKYXXjdMik8g7bPPnv4oLq1gfKz7Jqlh6tWrJISM92ZIi8a6+t97+H2CihLt995j7V3tLkQzXeLOfxtzuwZWYgnHoQgFYNUT9+AugaKD3QWAI25oCrBqKFYKwV0wNrrKmzujEanLsiKgdmFJ12dulyQ4nncD+Rbs6HXrrx1tQ+8KBrTpk3zQRQYUT/s7NzgyvXinVpt/sxWJ9EQH/Tf7/lHyhmQATBB0wL5gUP+jiWqjUiqjmD0I/57P9BfjL3kkQkD2RMztsRxpUJ9C79rb1tl6zf2W7uUbg60IQmEk66eQastcL4GsfMU4pL3XxckvHIiXc82gvjnuHaaN9sVs6lAGISh9Rs2uvC3evVam9bW6oIOAlTwj1CaaK+ZM9o9Tqf6FUp7U0ODfx/70UBvf78fOIaCsmL5Kps5a7otnlGUsJ+1hMoY2CtP/QcHHl1fES4A/70meeehAA/gdwQjvLcBdabrZI1EG03eT4LfZx5ueOCeC20NrSodp5NN+FUWwdPH5c+kMSVf4ukCyuTv5fo74PjnVw/Oc+7y+PQp3ed9ibCZshEe0VfImF9G0RkEdjkuWXYR3gF/PU2klUGe9RS/yC/zIC/6MgHlx1gWBpCob/LzPDOcCBtJZv5TIOoAF2HjKerfFVSPOaVN/QIu8YwRw401nm7u5BevQW8CPFV55P0UKHcP20AXxqVQDp0+p0YS8BS40Z8ny+i1m+WTEbBwwS+wzXmgHwLY1+fL8X1WUoocyq2vqOCqOK546ho5Y9gCD2yVVVZor/atMbwlZa96WlrXnHbJ2+NHIcnccYyy8vPgWR56InG9wzf/T5h4G348A/QJwofBAA/cZNx4jgvJurEhe8sqRlbbeES9DGWYl1kkB/bbiz/1MI6EQQW82S4TZyJUeR2SRt4+OOeHGV5+0KDS1lPUpX7DnOCfA9nzc/y4gqF7K3v+h0IGV8LQwLgLjjmGQH4PrcRSbc7BgHcSDvykrGP4whDpeMnDi57lpetIT7+NrljntBi+UwGfPFLeBnmPjrqnDA4ZzoET9465XJWVddVoEuaxLHgOWbeZgMhpyxCUvlkCjwDibAM5x1GgZ4xMU2HTVDfFgGhezjx7eaD04pfzBud0nkikFLiKfjQGdtcVnQboV/TpITnatk7jHvTFoY6k5Fta1dael8IWODBQfTToXL7e/pvi5jlBn3LlPsZtjJ0YJgH9J44cTU57Y5DFSOj0hvOQ0Q/ASUE9PGmSr+eHp8qZp+P0JS/sDAD3cfhm9PHaQsHqG5v93l8+iYF6v+XWuyQ/Ff08AGDmzDm27/4H+f3fgxVrN9jCZ78Ja6maIdo5wZYhGQAeDhjI6ICP0gCQIEGCBAkSJEiQIEGCBAkeH0gGgEcOm5rsEiRIkCBBggQJEiRIkCBBggRPSkgGgAQJEiRIkCBBggQJEiRIkGAHgGQASJAgQYIECRIkSJAgQYIECXYASAaABAkSJEiQIEGCBAkSJEiQYAeAZABIkCBBggQJEiRIkCBBggQJdgBIBoAECRIkSJAgQYIECRIkSJBgB4BkAEiQIEGCBAkSJEiQIEGCBAl2AEgGgAQJEiRIkCBBggQJEiRIkGAHgGQASJAgQYIECRIkSJAgQYIECXYASAaABAkSJEiQIEGCBAkSJEiQYAeAZABIkCBBggQJEiRIkCBBggQJdgBIBoAECRIkSJAgQYIECRIkSJBgB4BkAEiQIEGCBAkSJEiQIEGCBAl2AEgGgAQJEiRIkCBBggQJEiRIkGAHgGQASJAgQYIECRIkSJAgQYIECXYASAaABAkSJEiQIEGCBAkSJEiQYAeAZABIkCBBggQJEiRIkCBBggQJdgBIBoAECRIkSJAgQYIECRIkSJBgB4BkAEiQIEGCBAkSJEiQIEGCBAl2AEgGgAQJEiRIkCBBggQJEiRIkGAHgGQASJAgQYIECRIkSJAgQYIECXYASAaABAkSJEiQIEGCBAkSJEiQYAeAZABIkCBBggQJEiRIkCBBggQJdgBIBoAECRIkSJAgQYIECRIkSJBgB4BkAEiQIEGCBAkSJEiQIEGCBAl2AEgGgAQJEiRIkCBBggQJEiRIkGAHgGQASJAgQYIECRIkSJAgQYIECXYASAaABAkSJEiQIEGCBAkSJEiQYAeAZABIkCBBggQJEiRIkCBBggQJdgBIBoAECRIkSJAgQYIECRIkSJBgB4BkAEiQIEGCBAkSJEiQIEGCBAl2AEgGgAQJEiRIkCBBggQJEiRIkGAHgGQASJAgQYIECRIkSJAgQYIECXYASAaABAkSJEiQIEGCBAkSJEiQYAeAZABIkCBBggQJEiRIkCBBggQJdgBIBoAECRIkSJAgQYIECRIkSJBgB4BkAEiQIEGCBAkSJEiQIEGCBAl2AEgGgAQJEiRIkCBBggQJEiRIkGAHgGQASJAgQYIECRIkSJAgQYIECXYASAaABAkSJEiQIEGCBAkSJEiQYAeAZABIkCBBggQJEiRIkCBBggQJdgBIBoAECRIkSJAgQYIECRIkSJBgB4BkAEiQIEGCBAkSJEiQIEGCBAl2AEgGgAQJEiRIkCBBggQJEiRIkGAHgGQASJAgQYIECRIkSJAgQYIECXYASAaABAkSJEiQIEGCBAkSJEiQYAeAZABIsAmMlHvtjnseyJ7+cRgd7LE77lpm49lzgscOAz0b7IGVG7KnBAkSPJFgfHTY7rj9ThseyzweBYyPDtntt99lI4lRPiboWbfSVm/sy54mYXxsxO68/Q4bfAxtkuDxh9Ghfrvj1lvs9rv/vsyw8r7brXtgOHtK8GhhsLfTbrn5Zrt3xdrMZ9sAbXr7nfdZ6oJmYyNlu/2uVBcJnhiQDABPMPjr9z9mz33HpzcZ/MaH++ylJx1lF97fb596y8n2kR+dl73ZFPrX3m4/Ovtv/xBzWXPbhXbKy/8le5qEW877nh39grdvNiiP2wdedbL99voV2fODYeOd59mpz/pXG8qetwVc/Yez7MAXPRjnJxvc8Lcf2Vs++oPs6dHBzX/9iR3y9DfZYxWX1t9zme278ym2Pnv+R6G84R5715teafvvvaftfeBh9qlv/tJGxoK6vvT2F9rOu+5mu+++ux121Mn2gU9/3db2lP3dg6DvPjtgj6NsWd/Dl+y+Wy61P154U/a07WB8bNR++eMf2LryZE/552cstJ9ftSp7+kdg0N5y8r72o/Nuz56fWHDNH79pR7z4bdnTjgfDPcvtpOOeYSu3QKo3/OaLdsoL3/OQSs3QxnvtxBPOsLUPQeZPGBgfsyv+/DN70ekn2R6772HHnfos+8r3f2UDW8lyccuVf7QLrrore3rk8Nf//Ih95peXZk+TMDqwwU474SS7tzfzeAzw+//6oC3ceRfnR/sdcqS99b0ftztXdmVv/z6Mj4/aBb/5rvA4wnbfY087/qnPsc9/+2c2vHWq7CHh9aftYUt2W2zHbSd9cmy43/75OSfa+z/1efv2j35nI5l/Dr/7yXfEVyd9P/pPx9mfbliZPT166L3nb3bs6W/cxOh25a8/a6945/ezp4eAgfV25CH72h9u3ZbG+BH74HNOsk//1+W6H7Pzf/4ju3HlP0DEm0G583576rEn2Ke/+B/28z9flPkGjI9122n7zrclovc99lhqpz7n5XbpHWuyt48eupZda8ef/jp7vFkbY/45F9yYPT0xoH/N7Xbyc96gkXzLsPzWy+1Nr3iOLRWfOOKEZ9h3fv43yUXZu2v/ZIsXLHI+tHTv/exV7/iwrepRSoPr7bSD9nN/+vv8LAzuHWf+JCInSLAFSAaAJxgcdtxJdukvfmLrByYHuvX3XmmXrW+xg+fV2TNf9X577pF7ZG82hZ4HrrJPfPaH28S6uHCvI23V+T+za1ZPsq7BtTfZj8/bYIfsMiPz+b+BRfsdZ59628uzpwRbgrlLD7cz3/Maq8qeHy00Tt/VPvOV91tj9vyPwlB/nx32rNfbJVffYJf9+ed2wbfeYWdfG8Jc94a1dsZHf2i33HKL/fk337fFheV21HGn2b3dW1DyCx3271/4qLUVHr5kN138aw2mF2ZP2xDGhu1LZ37IlvWOZh5mr3n3V+3QRS3Z0z8CNfaq93/Gjtxjdvb8xIKF+5xoH3vrK7OnBFNhpwOfZu9/24utInveXuFP//UJe8NHf2Hv+9J/200332Q/+vonbNWlP7RrV/RnIf4xuPT337H/Oeea7OmJAQM9G22fU1/l/Oiyc39vT9+33Z55zOF23s2PzKh341++a6/5xC/t8z/4X7v5puvtO59/r911xcXWO75tLQBf//XN9ucffNJWrd1aZtttC31rVL9r2+xHZ33TPvW+14rbbQrfPPN99kD/1ptKGB8p26rVm9bNYH+Xrd3wdxTt2kb72JmfsX3nNGQe2wKq7Pn/+v/s9GN30f2o/fRzH7fz79oYr7YC3Hvtn812e56d9Y2v2r+87JmZbw5jtnrFuP36muudXj/68sPtuc9+vnUNbmOL1VaGmy/9jZ31eIz5WwnW3na+nfCM19hTX/dhu+7GG+1///tLdtH3P2Dv+cZv/f3o0ID1N+5j14gPXXfVxXZI7e32in/5vGSgNvv1Fdc4fzrvZ1+2yo4D7Vrd8/y59zzf4yZIsCVIBoAnGJTmHGhPW9xvZ192X+Zj9ueffMdOeOlrrFbS42/O+qT99vK73f/NT51vH/nc1+xlzz3Vjn/WG+z17/mM3XndL+yg/fazZ73+fdZ1z0W221Evmph9v/mv/2mnvuo//P7WC39kxxx2qO233/525FNOtv8573r3fygoTptvL37KPPvp2X/NfMwu/v3Ztuspz7OOuiq77fyz7dijSG8/O/yYE+0HEuI2Hy5u+u037NQ3fSx7MvvZp15j//KjK/y+c/kt9uZXPM8OOGB/O/q4p9kvL7nF/e+55q/27FNPsP2F57Ennmq/vm65+0+F5ddfYO/97Lf9ftmNF9jznnGSHSA8jj7+qfbzi+9x/6nQu/JGO/WEY23//fezgw45wj70Hz8OK+vGO23Ogp3tc5/+hJ189KF2wKHH23k3bXmG4Q//daYdceiBSkN4nXyGnX8TeA3Z647Z3X58yf0e5ocfebm98P2B15obfmOHnfY2r5P//PBL7NADD1DcA+zU577abl/V7WF++KFX2wv+9cP2jte+xA47+im2rMfs8nO+Z8cfeZgdeOjR9u/f/oWH2xzuufQXttfJr5aYIAw23GG77rSr3b4OQ82YvfWM/eycG1fZutsvszee+XXv8Of/9HN25Okvtve99TV24H572ekv+zcN7qGwvvrYOfbhz37OXvDMk22ffQ+wz/0kVpuUO++1V7/9Q76C4IGr/td2OfQU+8wH3m6HHqR6PvmFdve6AQ/Xv+E+e8crn20HqF6e/aJX2YLdDrL1ow82STXNXWpnHHeIFaorrdQy03ae3Wbloc3nfMzqW6bbS97yYXvr0U32wU9vYfVDda+98zVvtSHWXa+5xmbvtq99/uPvs2MPP8gOOfrpdu0Dqtv+B+xDHznLzvnvjzt9vuvLP5KePmDf//wH7LgjD7UDDzrU3v7Rr1lZVdCz4jqbv/Mh9q2vf8qOO/wQ+8jPLrO//OhTdsTBB3lfecopz7ILbl7mWTNj9c1PvUt0cJDtf/Ch9qZ3f95+f9an7Yo7ltkLnnKQHXDI4Xb96rJ9/RPvtBtW9NpVv/qyHfbst9po1jE23nuFLd73BNuoSu1Ze7f96+teZAcfuL8dfuxJ9oM/b0kJqrSzPvlPdvndCK3d9owFC+y973+fnXzMYbbP/ofbd3/2S3vn619uBx+wrx156itteQ+tNWLvOW0ve8U7P2RnnHKcLV26r33sq9+1j7/rTXbUYQfagYc/1a6jjgg50Gmff9+b7IhDDrSDDj3KPvmfZzuuK678he1y0Gn2hTPfY0cefKCdddE9dvY3P2ZPOeow2/+Ag+yMF73GVveZrbxZ/fDT31JCG+2EvXa1K+7PZ0lH7UMvPcq+8purfUn2b7//BTv52CNt/wMPsle84+PWOTBpLMlhfHTQfviF99vhBx9gR59wmp102M726V/erDdj9r2P/7MdciB970A7+Zkvs5uWRT4//vQb7Bkv+Gd7+fOfYfvttdRe9W+fsW997oN2yrFH2D77HWw/vehWD8dy+//5xpnqV4fb/gcdbG94/xesb+jhzaZj/WvswJ13tmvXqE7HR+xdz9rPPvGDC/zdZT/4iL3wA2f5/fjYoP30G5+2U4451PY5+Fg75+p73X/NLefYez/5M+//I+Uu+9z/e7N4gOpZ/Odd//6fiqg8Rgfsv796pnjPIbafeM/fbnwwr/u/hLGhDfb+j3zDvvKjb9qe8zusoqLCZuy0xD76lR/boTvV2/fe81J73vs+b2979fPt8JOfaRv6R+yyP/zQTjv5ONtPvO5Zr3ybPbARvjRq337fP9tBKv9+BxzoPPCOVX3Wt/IG+8zXzrEf/8c7vZ/++88usJHBbvvqR94hWj3I6+qDX/phbLFQG/xGfe1o9T3Gm7N+f5njuGWQAqX2PkE8fb+Dj7GzL7xVZem2U/dZYL+4ZnUWxuyzb3mmnfnTq7OnLUNtqdFOfN7rxMNfaO/6f58xFi1d8I332zGv+Bd731tebQcfephdt2rTuc67rr/cdll6vO08s0V1VmU7Ldnfvvy1z1prZYX1PnCFHXLscyy3Bdzwi/+w0972SeHXay85/Sivh/3229emNdbb6z/+XfvbWe/XGCqhP4O11//W9j3uJfZ3yNdh4/3X2tOecoSnefDhR9snvvW7bLJg3K4554fqk0fYwYcdZS9/zkl28jsij+Hetfb/3vxi5+fPeP7Lbfed9rG7BuHT43bjBb+xZz/9JB+bn/b812ock+Ksdnndifvbe758lr3sWafY01/+Vq+jqdC3/l57+yufYwdq/D3mxGfYry+kX/fbu1/4Ortd4/cB8n/f586JwBn86QeftHNvX2cvPPYwx//aNSQ6blf88af24mefavvsrf74X1mc8VE77xffsqedcIz404H2vNe+21Y6L3x08OMPvspOe/tH7E2vfL7S38de9Z7PRz2PDdhHX/8au2PDsP3xm++xp73lSxFBsPbmP9h+x73My7zqzivt1S84XbKIxo1Tn2V/uz62Vn75Xc+y177n40r3BXb4Uc+0VV0b7MNvfqkdKl53kMaMf/3od0SxY/bzL73LfnnVKrvjwh/aT667y8581Skq+2H2+/PPtT2XHCCeG+Pl+HC3nXHwErvozgevSFh52+X24tOjjZ76rJfZlXet1WCzzF70po/alX/4D6/Lb1wQPGqLUFFpBxx3qlWtvc829MXkz+o7rrSXnnGyyz4nn/FSu+L26EOjotlvferdGnsPtgMPPsze/emzJuhyVDzv6//+PjvmEI3LT3maXXt/4PrA1b+yY484XHjsL5nnePuv38UqnvU3/cH2OOTp9q9v0Hi23z52zGmvtl/87Hv2wjNOsX32XGrv+NwPMrpaY/vP2tW+eOb/s+PVvw867Hj7wzUqj8b8D37o2/bHH37Cy/hO8Q3w+/qH3mqHaXw75Ihj7BPf+LWv/hjpWWm7z19kn/nSF+zUpxxmex1wpP3q4i2vsvvTDyX3HTRFFrglePRlP/2CHfyMF9n73/Za0fU+dtqL324bESgEa++62l78zBOdFl+t8W7LNqxx+9a//z877V2fsacdtqdViTe0zFhon/ncZ+xHZ77fVvZv2sGrakr29Oc+266/4cGrnhIkeKSQDABPOKi0F7zshfaD//wuMqGY+0b77o/Pt5eefqy/HRvT0JCNqKOjZRtsnG/f+vFv7S9nf82+fua/2i77nGFXXHONnf31jyvEuI2MTArX4+NjihOMZOcDT7M/nHuBXXPN1fYTDTRvffO7/s7y8Cp72Wtfbb/56U9CgdFA/5Mf/cZe8qqX+duFB59iv/8z6V1jv/nmu+0D73i7PWhV9thk/sC4nqMsw/a+f361nfrWT9uVV15lv/rOR+z9r3qDaXy1j77zTfbKT33frrpa/j/8us0uVUfkKTAu6SlP95Pve7s9U0r3VVdfbf/702/b/MYHh6/rWGw//tXvFeYau+gvP7e/fPk9dstqhJdxGxgYsgOf+nL7/XmX2Dfff4a998NfyGJtCkc/5032twsus6uvusq+8rbj7J3v/pxqu9ZOOOVIu+jyKxhV7Me/vM6uO/9nNqgy3njxhXbgCcf6DOCL3v4fduFlV9hVV11u/3RI0d77lVDsWT6+safKPvKl79ol5//N2nqvtlf963/aWb/+s115yXn2lhed4uE2h3lL9rVRDcqr+8bspkv/ZmOlKvvlBTewRMOuvKnC9l443cs2ktURdNA9UG3v+NiX7YqrrrFd+v9qv7g0jEooIaV5B9r3fv57O/dX37Qvvue91qloCKijoiVvej30beiz5775w3bJ5VfZy/Y3+8J//04vhu0Tb3yxdZz4ZqV7lf3g65+0tuLDz9hc+Ntv27+8/hU2sNuL7PkHzct8N4dKO+UZT7Ur/iqFIPOZCjleINnbO2gnveTt9reLLrcPvXw/+/Cnv60Gn2cf+sCr7OQXv8/p89/f/EK79Owv2f8u77Dfn3uxXXbx36xw4/fsu+eE0Wm4Z60tPekV9peLL7MPPOcQO+L0N9rfLr5Uca+yz/3zifam9/y7C85//f4n7UfX1dqfL7jUrrj4fHvjc4+w417xTjto17n247+pfS+72PaeUVSdIs6N2/4nPtsGr/u93bMhjCXn/+ZHdtizXmctNeP2iXf8k+330g/YpVdcZX/8yRft8298jS1Xe24OY6MjEwL18OCQ7XX8C+13KsP/fPGNosFP2Rs+/EW7TH3ombussK99/1wPN6r8OxYeYD/9X9HRX75jX/nAh+2EV7/Hzrv4CvvYaw61D39GSrvgp194r62cdYqdd8kVdvG5v7UbfvhRu+K+zmjvno122qvfbRdefqU9e6dOe+tn/2Q/V3+/6opL7PPve6VVCCfCjahPW3WLBN9j7Evf+YOnO7D2TvvhpWU744R97c5Lz7ZP/WqZ/fycc71+jqi72T77k8BzKtx4zln2lYv77c8XXm7nnnO2HbNnO+xDUGnPfsuZ6j+Xe/950/Ed9m+fDfzhJ9Y4y776vV+ob19i9/7iTBtdeob99q8X2q++9m/2/vd+wnncdX/8L/vWpSP2279dYFdeeqEt6vqr/eefHn6paGVdm518QLNdeuUdNth5v/31LuH28184HZx/6fl23OGHerix8bLtcezz1SaX2E/PfKH9vw9+Kesz4n1RAPvZ595hlw/sZuerDJdc8Gd7wQl7u//o2KDtf/LLxHsutf/6wOn2/g991f2fKDC08ia7p36R7TejLvPJocL5Gvyrt3vMPv7V/7aLz/mlVa+/xt7yyV/Zd87+vfjkFfa6IxvtXz7xTYWssuf/2yftEpX/6isvt5cfXLQPfOEsq5+1lwT+k+0Fb/q099N3Peco+/23PmY31h5sf73wMvHEP9iK333G/nzjSrvnit/a+8663H7514vsonPPsRcet69jsmUo2z4nvMT+KJ7+p++9z979prfYUGWjveV1z7JvfPVb3j7DG2+zb52zzF57+j4R5e/AASc90+6/+gIbVmdkiX9P54C988yv2uWXXmL7zCxmoQIOOP5Zds2vP2LPe9Vb7Gvf+q5dc/PdNjzBiyfHLiCnk8raBvvBr2I8/fVZH5MysMTe+foX2CGnvdzu/M037O4ejesag//jk2fa6S95ndU+AkmuafYe9pPf/sWuVprn/vq79r0Pv95u22jWvfxGjUlfsK/97I/ihefZm597dIbTmH3j/a+27kVn2OXiKWf/13/YnNZKr6+hjXfZ69/5FfvSD37pY/MHX7DUXv++z/g7+J0V59q3/+d39tv/+qJJl5kCI3bmP7/QGo/+J7v8qqvt7P/8iL3rNS+15f1FO/P7X7Hd9zvO8fv4O07Owgec+BIplovb7UfqV9TJvtNJdMQKs5fad37yW7vwjz+0sz70PlunrFfdcq6982uX2H//5k/iT5fZC5b02v+TAvhoAXoeHCzZJ7/2A7v68nNt5a++YH+9I2bhR8WH1XR22NNeaDf98ixbPkB9jdv/fOsrdtpLJRMNrrdXvPAN9sqP/addqfr54efebP/61re77DSu+uks19u/f+MHdvEFv1R7ft0uGlxoF116pWj8z/bSE4OWg9eP265HamzcZ2d7z1l/UNkvsacefYw977Bm+9ovr/Jwt174a7u96VA7eOdp/jwBw132Ty94oT3n3V/1Nvrs20+xF7349VZumGvf+8K77PBn/JvX5euOWpBF2BKM213XXmqFhfvY9CbR9Vi/veklL7DT3vll8d+r7Iv/erq98EX/ZH2q93P/+9N2Ud9i+6PGw8su/LMNXPg1O/uSmIAZH+y241/4djv30svto89dYh/6j5+5/6w9T7Tf/eVc4XG1/fZ7n7IP/es7rUzFynX1D9tbP/YVu0z5nNB2q/3g3LUu61599bl2uehmeV/IFqP9g3bos99gf1L//uG/v97e9Np3WH9xnn34Q6+2k170Xi/jp9/yIrvgh5+2H9/TbOdKNrjgjz+3K777dvvR+Xc7zY6M9NrCQ07TWHGx/e+XX2sf/OBnJgz1U+Go0yX3XSJZgPp84wn25kwWoN/291XY2z7yRbtCfWWvcbX5xZKpNB68TTLyc977dbvqyivsa2f+ixU3X9oCjPfaBX++2445dFP+0zJ/sS0aXW+3Ltt09Qe0edFfz7Gjjjo180mQ4NFDMgA8AeGgp0i4uPCXdn/3iC2/8WK7b9ohdsCC5uztVKix/fdZarVVj74Zx8eG7Zyzv2dv/+fX2hv/7RPWtbHv7+7Rmn/Ys6xpxQV20/pBK6+/zS5cUW+n7yvlUlA5PmTn/PwHSu+f7DX/8kkbHlg/sXfp74KEif/5yy32+Xe/3k499VR70evfbRvW3GzLN5RttyWL7GPvert9+/s/sdtXD9sBix9+u8Fuu+5in33f2+2b3/uR3by81w5Y+mClslISyfUX/M4+9G9vtxe//A12T8+A9fqshlmhvs6WLJojoaXCZszZ2VavnlyJsQkMdtlPvvs1e8NrX2Hv+vQPrb8HRcnsyJNOsiv/dpmtvecGG9/3dDtjzoidf2+vnSsF8fgjDvaoA50r7dtf+Zz908tfbF/46d+se0OP+wO77LO3NRTDaHHtX86xeUc/1eZPq5eMXWHFUsn9N4fqlnl21C4jdvN96+zPf7jAvvSNz9mffvozW3/vLVZecpDNqH8wfcxduNDaGktWUVltO8+dZ3etWpe9Kdh++yxxmmponWE1Q6utcwurexvn7mTzO5qEVqUtnr/A7ly5xkZ6VttPLl5vLzjtGK+/2kKdVT/Y/rIJtM9eZIcfdaTde82f7PrlD72vtrZYsLGRIa/jh4PGadNs5zntPjs5R2mveIj2+82v/sduvejn9sxnPM2eftqz7E/Xr7Rbbo5Z94rGubZ00YyJ5dqjA932U9r6NS+3937+u9a3sVfCwaj9/hfn2HNe91or1VRZVXWt7XHAwVZ4mK5YUTfbXnPG3vaNn1+uDjhg3/vRH+3tr3mq9JMV9stfXWnf+ejb7Gmi/+e+4m22qut+u3fNJF1sCaoLRdt36a5WpbK2zZhnjW0dtmhGzDLOmr2Trd0wWfbdDzjQatSmxRmzrK3UbEsXzgwa75hlq9avED7j9qvf/9EuPPvL9oynnWqnnfECu+buFXaDrzZgC8gimzc9eFCxsd1mjt1j73jnB+1nvznHqmfubdM3Ww174vNeZRf89BvWpW511V/Otj2f/mqbXaq0S3/3a1t258X23Gc+w059+mn2vXOutiuvipn5qfCrX/zEXvCSl1hdbZVVVlVbXdYngHLXSvvu1z5vr3n5S+zz/32ObeiZXLK7ZMneVl+otsqaRuuY2WZ7Llls1cymTJ9uQ8vX+mqoC377G7vnhj/Zs057uj3t6afbzy+42S6+4rZI4CGhyk46+RS76MrL7M5rz7VDX/Ypm9Z/va3p67IL/j97ZwEWVdP28T8tdit2YGIiIN3dgkpYGGB3d3d3d2B3YhIKKDaCSArS3bmcb04sLMuC+KTP+/G7Li524kzec0+cOTMvEqGh0p31JUHKtkcHpmzbksFbSmqokMzm48b5JxgxahjTxiSlZaGoOJieQ0NKqjF6dWV1T9sO3ZCc/I0ZnP4ulBQXEjknZUvSVxWdFVWY8qf5/PgWon4EYeRQW6LXLbDl5D0EfvrK7FTKS48hOnAbxo8aiQOXniMjh92FIsztu7fx9sFxWFtawMp2OPxCExEYGo3Xz25Dw34imtaVZnSQrIwM94Qo6qFH1/ZMupv31EG7vG/4UVQMwxFTEPXkLH5kl+De8e3oaTICTX/yKREfMSkZSJfwUMJVbutefdG4nug0tO9vgg+vvWCl3gPvvO7BdZghVExHIb0GW6rzU79j5IjZWHfiAro2q4O6zbrASasF9p58gJzEEJzxzSaTPA3O988oRcCLu1g2bzrGuM5EaloS6KNVvr25j/aqzujSvB5TlvXrcf1MYQZO3X6PkY62zBtJSek6REZZBRfhexfBsZGY4GTP9NnL9rgj6k1w2W7DvsqKjL6pRF4KrvpGY7iFAVMfzTr2gW6rYtz9+EfOSJFCvz69IS0pjroNW0KWSkNKLvDu0S3E/fgAJzsbmFtYYt9VL3z+GMJM1H6VDv0VSX8sBYk69dG1lSTi4tM5F5YGbXpj+CAJXPN4j+LsOBy/+x0jhugg9XsgAiJ/YP30MUz5jJ25AeFh4cjiVm97D+hDdBvbTtp27oZgj8tYs2M/PLzeQl6x308+1RODw5jxOL93M/LJLPXMkf0YM3UOpISaZXb8V3zObA99FXmmP+ypZAKpBB8E87v6aknGBBsrmBgbwnHxaVx2P456JLmFROb80prDSKkbE2aPQXpomvoWgQkFuHX7Oj4/Ow8b0lYtbYbCMzgBX76yb9IlG7VHt/Zsv9yxe0ekfItldJsYqZXnd9wxd/okTJi+DKlZeURDssi164F2zeozYxS5Dm3QoX1nRrdIyDRHM+kcpBVzrwPqNUSP9i0ZeZIfqAaJxA+k/6z8Ouuhx32MGu3M7DqUrtcco+xM4PHMg3Otj/69u7C6t2M3pKVFlC20C0Lv3mLGfa6jsZQbC/DlqmXXLmjekB1Tybdti6CYJBTGB+JVUksYKXZl8i5N+uyKC2IcpaWg15CkpYQGTOIkrSQdxdyLvKzvvrAxM4OhniZOBTXFgVW1n9zV8sf59ZljLX879dr0gl0fMdzy/IwnNy/CetRUZvv/X0cJljgZ4uq7ZEyevwonjx1Aixp8ziYu3RjOZv1w5OwTvLx+Gv2syABdgiSMTIaWTbDBRb9ETFqwGufPHESLX1mU4PEgI9cdl27cxp07d8jfA0QnxqNPqzqYv+s6tky1wY+vrzHeVhfrz1Y8sEaYaVvOYu88RySEfsAkMtBacoR9CynIvUPLMXPnDZg4T8bJM+dhpFDd4LEyvII02Ohoks61AZas3YbzB+ndFiwtemuhNM4Xr57dh9nIEbAZaoZLJ8/CL4CCcu82yEsKYVZtC5r1xPodh7B39QTuycqUlJRAto40Z6oOSZgaauO5vx/eReZCfzAZEEa+wrM376GsZvGPNXL6TVgp6kDmF4S1p6Ie7Ee4YbRaU+w9/JSzFYbCm5f+6KZKBpV/UTsoLqEwd/MRTt7uwP9zGHbOceJcy6FK8zHKTB+BOfVJXW/H8d0ryGCYdaM75Toyopbzq8Z65ATcPLUbUe88EN5IHX3kSMOjSiHRtD0uXL3FpecevsfGQ72zqEW/vw9eqQy2nL5aViafwmMxXq8r51qOTOMO8H73DoYKreF5+wyU+gzE2x8Vv5tt3lURhi0TcNc3BKdPXcWsacMZ+5JiHmxnbC6L47nvZ9zbPZlxE6S4pJhM+iu+SaUpzIiGgbYZchp2Ju3nABkATeFcag6dhhGL95WlwSfgK9xXDOVcq0bJ0AwhL17i4d3nGGmvCxvNdjh51RPfW/dGt6ZCA7cqKUUJmSVJSf3R0zj+PWSJjm6YGI3o7Op39fDhkXJWs59aVs6PXrzG53t7UZIeAQN9K/Ca98LG3QexY+FE7onKlPAkseawe1kY70O+Y66dCqnDYsg0EL0gWj0UKDLJlSBTD8lG8hhl1BGbDl7E1v0PMGmKS9mi38/48cEHDXr0QZ0a9nMtO/bCqAlTcfTMFfi/+wC5JE9ce/+TSW9pEdbPmwD50avgpN2DtROTwMQZM3Hj+AGiR3ZB0X4a2tWtWRoubZ2KpUefwHbsLJw8dQID2zZj7HlEIOvUEzEAoCgUUpKoK2JRpJT0TQr6I3Gbq5f7j70R+v4CftqTkskMPZWhF+H5SJKJEX9X418Bj0wM9ccsKZMZD693eOW+rlI/KCkpQ+ItrrBAV0KelaxiIUckYpJwmz4F50+ew5eX99FUwwHdG0uRcEtRv7MqbnJpuHvvAVKiAtCEHi8J0VljGF4/vYQmpZk4uX0x1MxHgfsir0p6qJujfdYb3Lx/A1cCAFdzBc6lHGZHFJF1UrwM9D4dMTGK20n1M1rg8LWbOLNrGbJjghGXwS5G02+66cVQds8PCZMETksHXX88njiW7jldVu4BQZFYPc6Y8ScaHjaMM8Ox52GYMHsZTp06ic6sSP5xSPoo0kYkyMRZGLpOBO0lxCXIJL9GhcFA8XIx0lQfQbn0uG9nhbFAVZSWlpAmK/tTf5Coj0EDGuBDYBhnwVKQFIdv4nXQVY49Q6hhR1VcJ2W7eJwNQj74I497cVVLLX+En4llLf8KknCZPA7uJ0/g0p23mGCvxNlXD/29dHFRFhnI01v/SyAlUxe85B/IKixltpN9D+d/65WHj+9TMGPqJHTvKIfi3EwUVb//n0MMNk4j4XHpCA6dvAGnYdaMLb0d6WPID0ydOwM9SHgluRnIq/jai0G2YV3ERScwb01KigsQGc1949q0C1QbpeHumwiIS9DKWwwpMRGgD/yNigyDmqkDVm3Yjh0rJuCtP+ntqiEyMoIM1IdgxbrN2LNmJt4HVP5GKvTTFxiOmQX1/t0hLVaEFHqP+y9QlJOGsOT6mD5tJNq1aobM1PLvSCVlmqNf41Ksv+QHG+XOUNS3gO+ZnUjt3h9tyHg1i66P5v0wyckCLZs2QGpC1Qc09RjYD0H+r5FbTDo10pEkxVd924KSgTGubVwGmYHmkJVtBGcjOSzdcBLmNpqcj78fqXrN0K95Jt58or+Rp5CXmYScyjdzMcRGhSIjt4B5C8AjsvDu01fI9+/MOgpAy23khydYccoTq+a7cba/TsOGzZGTl0EGMGzb0NfRx7Hj7iimyESAyFxJfhZiRVyxSJWmIyShDuZPHIn2rZshJ50OgziQQYamnhJun7uEYh6ZVJA2EBsRihKiUhvVk0VGThFTZ/QWTkHaKmiif9FHTF26CU7jp5DBL7GUlYNa11JcevGFBMvKf3pCOLgdjv8MZCCnq9oHR47fYCZIdJnkpqUgLa/80E8+BUT+U3Ml4ew2DXuPnoFt71IERwq9ViKDlqnTx2H36rnwze0O1U7s9tQBujp4cvowcoopMgCXIHWfj6j4ytdQKfUfhGfefkz50YcfJSSx21Dy0+OQ1qArpo6wRSvSflJSfv2As0F6Wnhw6jBz5gOdhpKCbHxPZLdYJoa/xYEzN0k9Vka27UDUz/fEw3fZ6NuuMQwt7HB8/Xz0HmBa6cCyqqkLXQsF3Lr9hNHTpbxiRER8o5vLb49E3fZwtVfA7Hk7kMsNPGk9/vz6AXyIrbxNqJe2LgLvXkRybjEpZ0l61kh0/ncUpkYjp1l3uDpYomWT+khNL5edJo1bI5vfTnk86Gmo4PCxy2SqwMpkfmYakjPy0K3/YLx7cpfZgk9PYH8kVjeZplBM2jz9P+GDB1JaDEJbbkfJ8FFjcWq1G5I7GcKoZxPGrjroSVVKdDCmzN6MJcsWQ8R8rhLPLp/B58gEZms/nYaCnAykF9VHv05NIFFHFlmkneXx6D66mJRPFCcKFDxOrMLD+DbYO9eZm26xtFG2xEDJD5iy5SZmuNlxtoJQKGLOU6GQGBeJxo3aMrYfPn3E6MnToKzQFRKlBcgsZNt2u25K+BbwCHkldD9D9Bi/Pco0gHYXWXi//sKkqSAnHdlZ7DOdlPQQ73sD39PzmV0hYhQP4d/Zs2+qpW4zWPRpgQdebxg9mpMUBc+4Yhj2ac15qJpGzZohK4vVq6K2Z/Ppo6OHVxdPMN9g03JHX8/5/Qd7bosgsh0GonXeVwTGpjP54xXn4fa1ZzC2ZHfq1ZQumkNRN+oxVu8+i2ncIahN23VH85T3ePY5DhIS9K4ZICYmku07hEj4EYl6cj0xc8FSuF85jdLwIOQXCa4AiKN5O1nkkUk4LX+03hCTboJZrjaY4DQKyvaj0UTEIk0Due7oUieKTMTpcQOF6BA/5NYfiJ7sps2fIkF0Y6veerhxaiOm2tsjMCYTdVp2Q5+68fAPod/gU4j5GoA42e7oLScLPS1NHDl2kehOtk8tJHKekCx6Zw9LAd6/icb4SVPRq0tbUIWZyOO//v8VyCSe1hV0Hj/5PUGdblqQayhB+vwWyM1jP2Gj+3xdLV1cuXmPuW2opDAbNx48hoaKFhtGDSjlZeBbUl0yFhhBxgJNkZ3G7vqsDtlW8mhb9A0RCdkkeRTSkxOJLuIcKyAB1zkLcGjtMvzIyOfksRAn921CH9uJ6NKE38OIMe3NcPR8rHbqiSFOs0k7/rXxay218KldAPhN6aFlh0zf40horYXOTSq/CRNF/Y5qMOqSCmNDI7jMX4+6cn0x21YeVgZ6cBgxBh5lV+Y0xLzVLpg0zBzWdsNIx3WaWZWvCR0GGaBN/DO8yO0Bw35sTyImIYW5Mydj1hA9WNgOxYodZyoMWPh0VreFet0gGBiYYPS4KQhN42IVk8Xec6dxZf1EGBuZwNTEBK7ztoHeIXl2xyzi3xAmpqbYcf0rVi5yYZ+pgsv7V3D+zbD+vD/WLJrBuZRjO3EqPHe6wcTMEpPnrUFWzZbEy5Bt2hFzJwyGva4u7IaPwD53gW+YxSWhb9gbvAa90bqBFCSbdIdRfykoadoyZdKymzJG9CmAnq4hqRMXXOEOJhNFy/4WmKZRD4YGBhjmPBo3vKveptxSXgmlGeGkPtkTfa2HOSGW9L2aXf/Bt8iS9bHlwHZsnmIPE3MrTF+2AwVVDJBjg7xha24CE2MTGBkZI6XLUMyzK/+O99rGaTAhcmBmZoGpq05gv/tdDGpXg20qVTBQxwr5H6/A0MQUq49eg8mE5TBtEsa0FToeiyHD8Sas4nd2NOISrTHbdTBM9AwwhK7ri+WHUw2ZuhbdyISQllcjEyPMXn0UPDEpTJ04ErPt9GBmac1sjRREjJTR1MmOePYpH+Os+N/7SWLjiQvwPDAfxqQ8aFl3mboC3BlP/xiuy3ehafhVpj7oMrEbMRlxZMAtTGFWPNyGWcCQ+DMzs0GewmjYqnbkXMvpazISRUHPYDHKFfzx6QBjF0wzbgkrU0MY0+VuaQuPD5UPoTIZtxh4fxYGRB84uUxEYDw7kGzYrh/GKslCW88Qw0eMxeXnHxn7X0Fr2AwM78uDmQmXBpth8A1nr7m6eWgDHn9KJDVSGXHJutDsLIcW6lbMdli5fjpomxcHYxsdzkdNEMOEVUfA+3COlLEpU9+r911mBny/PWJimLX5BFQahcHS3JRpu5ZWtjj6KBJtGlfeqdSipxF2zrOAg6UxKWdjmJK2fPLBa9JPKcOhhwS0DYzgMGocbnqVX8+pbzMaYQ8OwNjUBHtuvoLj3M3onv6U9AtsO7V1HIfw5DwMIrKlLP0JevpGcBrthjeR1V3LV4CVM8bAzNgY9tP3YO+hHZDm3kB3UzODSgtJTJo1o9rBkO/tk0z8JmZmcJ64EC6bz8NZl3sr/xPq1ynC9JG2pF8ieSBte+jIKXDdRMqxdR3INu+JyWZtoKtjCEdSFp6f2D66KCcO85buQHZiOIZYkrImca84dJlxg1gdjB3njFZ9TKEq35y1E4RXgPmjhjLPzNr5ABvXzmSsx01diuOLXWBqaYPZSzcjr4iVujZ99OGqXQf6ZOJsY+eAi55cfYhJY/neQ7i4ejxJtzkmzFqFTB5bbnXlFHF8wyRMsDNj4jE1M8eOi1Xt4BKA6MdVh87A79hS8pwxLIa7Yvqmo+jW6Oc7Ysa6jcN0Ep8x0bWfEqtuMZ2Uh2DdOCXYmRkxcmdmbomLL0ToCYkmOHJoPRa62LF1a2qFgn6OmKBf+W16dYhLN8TYIYPg/6MuDBTkGDupBm1x8cpB7J4zkkkvLTfzt5wQ2c6/f3wKMyN9RhdYDJ2MUcs2oZGsYHlIwGHKbFxY7kz6Gis8D2JlRM/BDY3oHQhuIxmzMGIyzXD0xD5snObIhD1mzm4cOn0E9arok6uil85wHFxmDktLB0TnymD/8YPYNsOJaf8j52zHoVMn0IjoQ1vSH6ogoKxPtR46El+EdoZVpB7mrJ+OleNtYWljj0UbD6P4F9PGkBmP6W5jGHmaufUWjh/ZyuyYHahlgcJP15g+f9UR0q+NXYoB2T4wJHrAxMwKdVRnY4JFXy6QnyMhJYfZ45RhzIwFRmL/5cecSzVINcfmbfMwzsYYlmRsvOnIFZRWkcceuqOwf4EVxgwhbYqULd0/+GbKw33b7MrjaTEJOJOyN28RguHT1jILobXU8quISeu71EpOVdDbg+gtRSUlyH56BjLSv7bd989CH95Fb7ESF9i2RG9jogdi9LdK9IGA9Pe+5GcZ9Gon7Yf+lo/dZsceMkSHQ//RK5b87Xf0YT105dPhM9ujJEinQzzQK8wS1exZouOl6JVIoW1WZeGRZ0tJnKLCK0sfeVaM/Ka4vAi60YiL8/PFpp+1o7ezCWSWg3mO/LHpKfdPx8EPWxg6Hvo5Okx6W5sYHR+xp8ucSTcNceeVhSsMFw8Jn/4GW9AfHR4xMmEzZjou4qcsLXS4dBkQs2CdVPLHwMYjqv6EodNO76BgXdnnROWluvTRdciUBRdFeXnQ4XH1KBAWDRseeZ4vV1zZFudEQ9t8Il55P2K+wxaGjpd9Q07KUEDe+M/zKZcF0VRMY3meK8pFeXyCcsGX2XI7oXJjYO3oRDBlJBBmmRtBMJ10mmjocCq1U/K8yDbG2FcOSxDBsJi6IuGz3uh0lIfJ1ClxoetEOH5BGRcuIzYcfhq49iYivXSd87ft8mWuclhcGkXkhdEh5HE6fL4cCsOER/JBWhfmD1GD6noPDOvbjEtPeZvgxyncfqorH5ryNHC6sjQfdsoKWHDlLVS7iH4bXCkOumzp/DGmimVbIU46zVw6WSc2DzT88qvwrLD/3wxR9SdcNnz47blCXXP559ch7S4YDl2nZfInIJMVdHpZGMQf8SMqbhq6XNl2QKeBq2uOvITPUNKdCM933sxtNqIQlHWa8nSxCOs/UfBlmaZyv8TmT7gs+DqED+3GL6ONbiaQttyOudZ9GLMw5WVeMb/8eqPDocu5Yvsg6SNxPD+0ADfzlLFvHnuFGL8+6NPm9Q0tcfeFNxpKVqwr+jm+rDJtQmhcIgy/PATzxKahYhsVhl8movQqU89l+alC7kRQVr8CeaARlmfB+CrqFi4MEoRwey2XHRIOyRftXzhcGlFppeMjwlIhfrqo+XkM87kAx02+eHN3b1k6RMGvI0G5o+NiwqpCZivoIgZWPvj9Ej9fwvJFI7pPLa9Xpu7JX5m8cP7pfNG/mXiJe4UxBl0+dBlycZWXfxL6t9HHi7B3aChDzAJ5pKmcd07OyZOCclYxv9XJIfc8CUtw3MeWZ0UdJiw7xJlxp8utOhnnp1k4jUyZCD3Lr4cK/cZPwv9fJy45DZ3tp5HGKMm0H0ZgaxFJ7QJAdZDGRf/9WwsAtdTyX+PNlUM4/z4BnVs2xOsnt9B9+HKsHG3IudZSS83IzwjD7Jnb0X1AD2T8CMKL2Hp46r7zLzsDQhR5se9gs+A8Hpzbzn6aUcv/PDf3zsWV2N44v2k8Z/P7U5QWjIEaY+Dz3hdN6ohetPglSnIxf/JsNOnWE1LF6bh4+xnO3n6C3q1kEfbiHLbdCUav9i0Q+OoBZJXHYfd8h2onnLX8A9BXkQ5Th7zbCbgZi14E+v8BuwDgGf4BjUXcEFXL/z9qFwBqTu0CQHXULgDUUssvUZiThg+fApGdX4IO8gro3rH6WxtqqUUU9C0lIYEfEZuUgXpNWkNxgAKka/LBdS21/ALfPr5G3Y790K5xzT6z+x3IS/2BT9G5GDywx180EacQFxmCb5GxZEBYDwMUB6FRXXasU1KQhQ8fPyMjpwCtO/SAQrd2tZP/34HSIvi+fI2+g9VRvyZ3QP7PUgQ/77dQ0lAVucuwlv9/1C4A1JzaBYDq+JcWAKLDv6JJu25oUMMriejV4G/B39Cxey/I/CdeXZEBR3gopFp1Qov6NTnlvjJFeZn4npSNbp3acTZ/DbFkIFSvVWc0rvvH0vVHifr2BS279EJdbmvlX0FyTAR4DdugdSOhwS2vEEHfotGjJ32FHGf3N1KUm4mIxEz07NKBs/k5WcmxyBZvgLbNGnI2fz+Rod/Qpms3yFQ5kKAQ8e0rWnfpCXq3cNjXYHTo2QvS/1AHk5eVgqQsoFM7Ed/9/iIF2amISS0i7Yf9ZvXvIjczBRFRsWjQvB06caeO/yr0JCTsRxp6yld3X3Uttfx/hkJK3HfEJmdBrksPtGzwazfb/J3Eff8G2ead0aTeXzF+ovAjNASybbqi2V8SXtWUlhTi69dQdOzRG3XFefgaEoVuvbuJPB+kFgLFI31iCNp16w2BW1v/5yjMScf35Fx07/zXjj1p6AOmQ3+kolePbqhdz/hj1C4A1Jz/z0uHvy3LJ9rAP7r6O8ArUJgGR1NzRGb8k8eG/xl42DHJGecD+IcS/jrxn59jxNyNnOmvY/OcoXj8+Y/cSVxzeMU5OHvyAgoElt7mORniS1rlI/PDXt5AP92xqHwW+885t2Y69r8I50wCZP+AmZULsmp088Of58fHp7CfspIz1YyXZ7Zg8xUvzvQPQFGYM9oJUcLX6lClmDRUE7ufR5KfJZjqbI3gtBKU8oow1tocMcX094T/DIEvLmH2hguc6c8R5ncZLnP3caa/h4LUMJgameDgsRPw8P7E2f466aE+sJ6wgAz9/zy7Zulj0Z6LnKmWX4IM8F3tNNC1e0/06tWL/RuojWAyGP6d4OWnwXRwbzwNq9iHfvM+B/PxazjTH6c4KxbKA7rDL6byzQd/GKJ/kkK9YO+05A/JedjLKzCxG4vjJ0/ibVT5bSa8/FQYq/TGs/CKh7GFeJ6FxYS1SPzsgYHKFhBxbTqhBA/OnMC35D+Xzx0LR+LOJ/aQzXKILrVUwo33FW+2SQ3ygKbVRBRVqVaLsWG0Pa58EA7vr+fB8VWYuvMKpMhMrCQnAVYmo5HOuf2v4HFuHdp1VcC76PJDNNOCH6GDnBx2PYvgbGpIcTbGW5oiorrzOIX4/t4Ld/2DORPge3En9EYsq/Gh1D/j3Go3yHVWRnhWeb/+6fFptGvTHc9C/pgMRb29B8fZ6zjTX4uElAS2TXHA6RffOJtaavn7qF0AqKWWfxheUQY2rtsq8qpEYdr0VseBzbN/4ZqxWv5SxMQwbek22PSr/ZThV/nmfQ31tcbjwN7dcHPU42z/XWwnbsRY6185tb+WMoi6ykhLxkp3LwQHB7N/ZADfq0U9zsPvgYRsE1iqdcF59+ucDQ2FS8ePwsDGkjP/cSTrNsPufUfRs8Vf95Z91UR9qGjZICq9umvTqub2xfNwXbUHe3bthFnf8l09ErJNYanaCRfcb3A2NFxZ2FqhcSdF7Nu9mrnVojLFOLthDd5Xe5L7H0USpiZaOHRYcEGTwq3zJ9FX0xD/9q72guSvWLzzIU5uW/w//elRYV426kpJYe32M6wFxcPe9RvQqEE95PwDd8yHeN7EiYflVzv30rHFpgWj/7KJSV52Blo2LcGW/dwNGijF0aPn0LxeKgpL/rnF+5oiIdMIG/Ztw5Z5M5FR/FcseddSS9XULgD8lpTC6+YpONqaoP9AJWw7/5yzplfkd8PUQAfKyoPhPHkZUnIrLt0XJAaiXfveWLd6CfQ0B5NBhRm8uGtjQvzuwNrMAEpKytAzssCLoMpvuj8+2o+Buk5YOHUsVBQHwtRhOuKy2Thivnhi9FBLKCspwcDMHp5f2Lt1sxNCMcXZGirKStA1scadl+x1dfHvr6L7IDMsnz0RasqK0LNyQURaxWvRaGKDvUm4VlAiz+ubDMHzQNH3CQe/ugcLfU2oDNbAgi3Hy+7q5hXl4PCGedDRUiNuapi/+SgKeRQOLXLCtF33OV/A+9u7oe/Crtx+eXUbw22MmbIwtx+Dzz8qXwEX/dkbwywMy/y84+469zq/FJrmkzFzwggoDRyIIa5LkF5Yec2aKi3C1UPrYayjAWUVVbjO38jcf35y63xExn6DvooyNHXskcy83i+Bh/sh2FsaYYCiMg7c8mPCSA1/g1GLtzMNlc3nHGiok3pVVcOEmduYnQGb5jhAdbASVEh4Q0bR9VXznSC8wiysmGCK2TsvkuFXPuz7tcParZsx3MoYAxWVcOiOP+OvtKQAp3cuhJaaKgaraWHhxqMoKKHwPeA2FIzG0HMDFKSEokvbTghMpuMvwXTTXrj5tuIuDzq+A2vmQFdTleRBAwu3nGDf9lAluHtiK3TUBkNT1xiH77xkHyDkpkZh5lh7IvPKsHMajbbNByKWjpAMVp5fOwILIz0iOyqwHzcHsZk/z3t8iC8crE2IvA6Cpp4xzj0ov4aMgYR7fuM02LqtZgYJx1bOgmdk1TtyeIWZWD17LDRU6XpRx/RVu+kXehXhFWPZNGcMJnWkrKICuzGzEJdDt6tSbBilgRGzN2K8ky0G9uuHuWQwRsSXwff+SehrqmOwhi62HBOc0JQT+vIKems7gX8dcH5KGHr2VEYCEY4PD45CU12dkWEtPTPc9il/28LH98pqOKzgD5CAnbONsdP9HfM7KeItJpB0qZDntY0tcf81u6MkyOsyrExIuRNdoGdsAy+hXTP5qeGYvHwPfN23MH7ufUpCctQ7jLQ1JfWoBEPzoXjxhW3nn2/uh4LZSKxbNA1qg5XxNLxyWRdkxmPVbDeoqwyCtuUohCbSbyV5WG4/EEd8y98iWmv1QHRuEUrpOpk1GmqqKlBWU8esFQeYMr1zcg3O3HlPfJZgnllPjF+wCWOGWWIAKfflB68yckwEAN63T8DSRBeDiMwNHTsLsfR1iERGL2xfSvSMKlOHti4LkEMCTQ4PgLOtGdGLdHs2xGmP8gHt/wtKizFEqzvWHzwNR6I3HCeuRXzwK5joajB1r6qpg21nnjBlmxP3CR3l+mPrtpUwJOU4SN0IPiGs7BTnpWPTwkmkjlWIjtEkevwIsaUQ6H0NQy2JriZyYzl0LILiKuvqiohhuMsEeF67ggKuIRVnRuKyVxqG6dLXfpXi1e3jsDGm9YYy7MfMYO7eJlLL6L9t+/bDkfQNQ+ZsQVrUe4ywM2fkX0PbAMfv+0KsKAvjRjshJkeC0RXPLh2AgTbR8YNVMXrGaiRzffKiofKYumA9xjhYk3bdH4v38+WrMisOPcXzG3s4UxVQZFxA4jIk5crENW01UnKKEO53D7sveWLzTCcokQlUfL7gmEAMjmMn4MX1ywJlEYHLPhkYpq2A/MQvGD1uDYrIHDfsuTu6aNth28q50CTtZs2OrXj0PR5LRtD9pB4CfqRjrYMezr7lvznNg7Vyd0QxfXohlowyxWBSRypkbOLgtghpedVPIDXMHfDlkTtJL6u46L7hzK33GO9iTZpnAea7DWf6NLqtDR03FwlCYx3wSH0NlIdvHL9UE6HVQxm5TIfCI2OlnTDV0yL6RgWjpi1DRgHpo0sLsXfVTGiTfkxFWQ2j5qxi7oUXxvPWOSjYTkYnEVcw0/3wRjdLTFl7ElRRBnS7tsfyzdthb6GP/v2VcfLea8YffY7J5X0roaXO9nWzVx9APukzU0MeQ0HLkbk1oDgnHv07dMKHVJI3ol8W2argtF88ovzOoY+6HVbPnwINFUWi81wQU8WWvRVuxqTcB5H8qMDBdQHS8tlyf35tH4x0tZm+0dR6JCIzRD+vaOCEDM+j+JCYj/Tv7/EgvTuGKpV/bvXkwkZoDh7M9CG6RNe/4MZnj06ugsHw8Vg2yw2qKvr4mlFe3xSvEEfXjsOQGZtAz2MzY0Mww2U4VIl8aOiZ48rTj8hL/oYlBy7g+ZEVjJ5YuvMRov3uYgZ3jfS13bNg4jges9xGQ0mxHxwmrUE+J8OR759jiKkeM65ydhqKzqZVH+JpOnEBgm4cQko+D8mf7yNcWgUD25Qv3p3bPhfqdD9BdIGxtTM+xKSDlxONAfI9EJJE6wU6P/kYo9MLV/1iGHNeagzWLJgKNZWB0LMcixhu3JEV/42MVch4jM6nrhkuPab7GuDZvgUwcnKFi5M9FAf2x6jpq3By9zoydtFG3/6KOHb3LeOPRq63NszaJuCubxhnU05auDe6q1oTDUaaSG4iBnRsC58fdPsrxSpnZRz0CCd9ZQwcLfWJzhqEwWSsPGPVQWaMRfEKcHzjXOhoqpFyG4whzovwC/uMa/kfpHYB4LekBA27quPctQfwvnUIe1csAd0/RATcwfor4bh6/yle+7+CdYdkrD0jfPcuRTq0Yli4zMMzbz8cXzkUE6fT2wrzsWzyDMzYdh5vAl7j5oUDaN1QxBsMMnMpgDQWbzkE/4A3sGgThbWHrjNb4JzGzCMTxXN4TezPb3fFwmmLweMVYck4e3SymQ+/129w7fAKLHAbRSa1tIoiYZWKY8bqXXj1OgATNetg3np6UFcOryAd41znYe6us3jz5g0u7piIOW4LyiYzfErzYom/xdh89h7Juw/WzRxZ9i3es3Nb8apYAU9evITvy2fAm1O4ExANy+Gj8ODsIeQyc/MSnDx2BpMnj0JhSgjGzNqJLSdvMGWxeYoups3ZxITFhypKw3jnMXDdcJKk6zW2TDOE86hpKCT9D33dS4lMA6zfd5KUhR/65nli78XK29WDH5/C6YBi3Hnqjde+3lAofo0dl95g7Pyt6Ny2O56R8vLxvAb2RVIhWvU1waXbHnjsvg1blqxEDlMG9LUubGE8d9+Oi18b4onnK/i99MK8EQbMgHLG2uN46fcG/v5+MG2bjE3HfRj/P4MeoGxfOgGJ8o7YNos92bm0uABt+hvD/dYjPHLfifWLlxN5IJO0xyex41E2Hnq+xCvPByh4dRT7bvpDTr4fir99RCzx9PXNM0g3lMVtD3+U5qbAJ6IhVBRaM3HxeXRyIz5JKpE8+MLX+zHyfA7izptofH/3EIuP+eHGUx94P3+IMSbK3BM8bJvtgtYmM+D/+jUuHNqMZvVZtZX41ROLjvjD/Y4H3vj7wkURWLKTe5NRDXtWLoDO7IN4/SYAHrcuoJ+cLOdCIAP6u4cW4nywDNwPLIeMBHc9IzvuEEng/SN4mtYZXq/8SJ6ewc1Og3MRQEISizYfha/fa7z2ewWtxmHYdZxd2KOv8pFt1gEHzl5DwOun8DuyFj+yC5EXG4AJC0/hzN2n8Pd5jlmjLBj/wsgrGaBVii9eh6cy5nceF9HdZCxaE7lS0B+Jp55eCCBt9tz2qZg2bynjpwIkc+y1Qyz0b3pwWlqYDhfHiRi5+gj8Sdu8dWw5VsyegeKCDEx1nYsZe64jgNjfPLcPbRpW7Epkm3XFvhWToTVuGYk7AOa9G2LmqNHQn7EHr4ncn14/FpOcxiObGZlQKMwuwKSl2+Dr/wYGXRtwoZRTUCyFqat24SVxn2vcHLPX7mNkn62b8rQzZvL/PRnwPcvqBJ9X/vDzeg43e3XWnT7ThfNP+23YpgeOXbyNAL+HuLdrDVKLeMiK9Ma8fU9w/uZjUh/+GKdWD4s2nUFetB9Wub/Dg2cvmTrcMnc0xMRKsWvxOKiMWkfk6TUe372M/h2bMuH/r7JoqGbZJwAzNh5l7OhrrmRa9MV5ojcuHl6Olt2UcPPhc6bun149iEPLpiKae5FcUpoNnWHT8NjLFwdm6mIVKVuai1tmIEhyEDx9/fHK6wlGmigiNyEIo+ftx86zt/CGyM1G18GYOX834786WvY3Qy8EwjeafaP+ydsDTdRs0L6hFFJCXjL345+88Yip3ym6TTBn0xXGH63/Gsqr4jxxu7FjHvYsGY9+Q1cw8v/0/lUM6sKev8Fc0UbEKImE5brmAs7eeUZ0vA90G4dg3tbznJ8SyLbthaPnb8LX5x4eEPlKqGJvO309WHVX1dEkf/OBy9oLOHWT9P8kLv2WkZi95SK6qlpgkr0GVh64igDPm5CTrbhfrOUAc/TgfYZfDDvc/+j5CM00bNCOlAWdCf71hHS7KMrOxYjZa+FD9NSKOfNh0lEOG857kHp8DqV2jZgrx8pbG51Hfn6ksfTgVfiSOvL3f4n+pe+xzyOQcxNN0y4DYNgmAw9fsdudk4I9kdFKDYqtiOKSlMHKnSfh50/ry5dQlv6Ifacr92vs9XmcgcBPT4zfVWy5HY7rj16Q8YIvjFonYc1xTyS8vYpjXnl47OMLPz8vLJ4whPFfEQreHj6wdrDjzOXQi/oHV0xAWGsL7FnqwvSZvBIeOvU3wuU7T/H8+jZsWrmK9NlAuNd5rL0VhQdkXOLn/QQy365g0wUfNOqgCNmUr0ggM+Pod4+QLy0J90svUFqUB+8f4jBWJH0myVRmfjEmLdsGH6Lz7OSTsP80GduIYNGOa6TcA0i5v8IgiUDsuP2ZNLIEzF14GKfJeOLNaz+c3rUUUlXsZJCUbYaVMyyxfc8ZXD2+B1MXLahw24rWkBl4/vIVkYHX2D3LAjOWbGUmoLS8ZOVJYv7GfWTs9ww9G7MjMlrHXtq7FNd+dMaFHSSs0nzMdXGGweTNjHw8pMcVC2aitFk3bJjiDD23NYyeWD/bhMk3vy+iwykUb4K1e46Tcdpb1Iu4gqchaaCKMzBxwlQsPnCF9CW+2DSP3jHAl8PKiNVtg4k2PbH13HPsWLcVkxbMqvB9vf3k1fB66UfKyR+L7Lpi8eozkKjfAW62Cth9nh1fx3x6Bs/cHrAa3J4x5+QBE5eScaf/W1h0jMfx62T8x8vH/DHO0HbdyOTz0eW92LxoFrJ47BWBFEnH/lOX8MbPGwmeR5HaxgS3HnnC69ImbFy+hoyVmaAJkhgyxBz3vN5w5nIatVFAw9QwhOdSiA30RH6durhy8QEZr+bg2adSGKp3gUyDNjh++R7RWW/x0vMuwq9twr3gdEZXbbgVCg8ij/5Ef2yeOaxCW67l/x+1CwC/JdIY0Lc7JCXE0bBJK1AlsUTRAgHP7iIqxBtWpkbQNzDEriue+OIj9PaSIC3dGB1aNyWDUzHID9RFwZd3SIEM+vZvi2WzpuPIqfMITeKhRzvRd123aNkJjevJQExcEuYWJnjn9Q6JEZ/wNSIGc0YPgb6ePpymrENw7DcUZibg/udc2JlpMneeNuvQH0rNc+AZyg68mjRti2YNZElaxKFjYIAvLwMg+I4258dH+AdGkskNG67DtHVIiA9CPhmICxL7/inyOumiV9tGxCQGaZnyxYv79+7j3b2TMDY0gKGROR6+i8Tbb5Fo118HA8SD8eprIrJjPsDje3OYKHZA2Fs/REaHY6y9JRPn1BUHEfCNdJoCZMV8RmhRN6j3bc+UY29lI/CivRDGfV7ZulV31K8jDXEJGViQ+vDye1dJmd67cwlf/e7C1MgA+obGOOPxCSGffTlXYeqhf5/OzEm2DZu1BpWdgByhl9kP797HyEmukJWSIPFKoafKQNDvJ1JjvmLXhpVwGj4Uh275ITe5Bh/hkcn/gRWu8C9Uwf6FY5g7bRkk66JPzy6QIOlo0EwOEkmJoGvy1aMnMB89CvWkJSAhXR+jna1w38MbUo3aQL9rHt5+TYLHwxfYf2QbXty4jZQfoajTcwDk6lQcdNy9dxN+tw7CyFAfhsYWePr5B4JCI/D2xR0MHjIBTetKMbJSR5o7hDE3Ee5eMRhuysqXlHQdSHADmQ8et/E9/DVszIyZ9rDp1EN8+fytmqEAS+/ePbF38VTsOXwKb0MS0ad/F86FftuxCavuZeLCkS2QreGBjK3ke+P7s9NYsnYn7jz2QcfuA0geOMcyxJASFYidG5Zj+PBhOPXgE3Kzyr8o7dyjH2QkSdnWaYHW9XKQUliMD88eo4OOCdo1liWPV5R5QcRkmmLaWFMcveBBRk2FOHHsIqa5sYNX+m3VjbOH4TZuFFznrkdSbs2/186IC0FAaBRWT3SAvr4e7MYsQFhUNDLEZaDUsw1WzJ6KY2fcEZ5KQb5jS+4p0RTlx8L/R1046XZj2lPbgSbogSCEZrDfFzfq1A3NG1R9Envj5s3RolFdRja0STv/5vcG1R2/0KZHL0Q+Po+lG3biNqmT9j36iDzwsguxlyJ6VlJWDs0lMpBKRu7+9+7ge+g72JoTudI3wLojtxDw9ROkm7ZH/bRATJu3Apdv3Ee9Np1RT1wCvQcOwKENC7D3yCm8Do5D3+7l8vS/yKarPmWfAOxZ7MrZAgMU+zJ6g4EqxvO7lzBn6ng4jJ2BzOwUotNZJ0nJ1ujWsQUjB3KdOyMt9jvRnXm4edELI5xtmYmKhFQd9B+ghLAPvvhOdPVoO3NSF0RXrzmOr2EBPx+4isnA2cEIR4/dZIw3L12C84TxzITtrd8TRId/gb2lCfRI/a44eBPfPnMLuET/9e8tz+VDnNTtQBzfuojoihPwC4xB3x7dWH8cIe+foJeaI9o0YvtLO+fRePX4NrOABkigZ/dekCZ6RFq2KRrK5CI5548PuYPe+5C4rJgbC+i4LIaNxKsnglv7q0CsDukbDHHs2C3GePPSZYzgykKYeu26Qq5xXc70K4ghPvwDtq5dBsehdnB/EYikzJ/oGpKusW7OOHee3Rlx4+wxWI8u3/6dFP6RTNiWYtiwYTj39Ctys2v+Bf6j+9cQ8dEbFiaGTN+w97IXQj55o1G7nsgNe4h5yzbg2p0naNG+R+XT48lkLTSpBP3k6bGGAGRCemrLdNzP7IsDKyeVPSdG9EePXl0Zmakv1w7FaenMJPa5xwMYD7FDfdJnikvJYridLR4+vg/JOo2gLS+FF4GpuHvzFrbs2wmfu9eRlRoO8cY90VqaDbdV685oyeg8CbTt2AWJySLO8yHER3zG1jWk3IfZ4ezTj8hKyyFy3Bg9WuRj0tS5OHvxGtIlm6Fdg6pP5tMZORvRdzbjhFcW7NS6crYsxblpOHd0D8aPcsTs9YeQR+qVPzrrIN8FjWQFDkwm+b5/bD32PyvAlb1LmT40PzUK98iYbNuicUwbtnZ0Q3RoGKKyft4WOnbpjAZ1yJhAXAodW7VARGIG0r95IqaOEgZ2bk6kTgx1ZEh74PxXha3LFFxfOwHPeYqw6NeCs2XJT4/Dsb1bMGakI1bsvUH6ZXaQZzNmEm4d2gx648TFQzvhOGU2ZLiIWrZvj1Zcf9SlXWdEJ8UjPy0Gd9+GY9fS8Uw+rRwmkH4kHFGZbEfVtW8f1JORZHSbXMNGpE/qyshQEzLOysv7gWKBDTNte3RHArdDThAJIjsmA+ri+ZsYeNy5h80H9uL9w1vISI1GYauu6FqfTWCg72OsWDgTw4aPQGB8CtJzClCvWVvUiX+LKfNX4tptDzQifeQ/d8RyLb8jtQsA/yFKeTxYTtmCp0+fMn+vAoLgcW4O5yoaiuKhVEoKkqSqlx1/hs0zhiIx7APGWulg6/Wfb1UtKeZBgih4+m1Zsz66eMzF/fSZF9K/+nKryrQaLoeeqAm+UeTDI+mXkCGTZs5MQ5Xy0EJBG4+fcOE+9UIsfaer0P3GpbwSovykRSr6Ep4Ylh66UlYuH8N+YMNIHaIt62HKxGHYd+ImXty+DB0nVzSUImkjeemuY48nnP8X3n7IfneHC40PReISL4+P5EmM2InqskpKeJAi+RJOG49MJlyX7C5LV0BgKM5tmsG5/jolpKykJSt24jnRvtAzG4VWA4xw4OgZrF8wgnOpnoyUEAQnFePbe08kMVvRq4dewRYXGCiJiYszdhCThrGZAXy97uNVUAHUVAxQN/Mt/N6/Rj9tWxFlIol1x8rrKjA8FstG6KC0pARSdUVMAMmgi7gwg2hh6DcvBuOWlYXl/ToQr69u/qlSG7X8IM5tnoq8pAgsGGeNqdv529/jcfPOV+SE+iM4ln2bXhNa97VAgM9ddGhYgqtHNkDJYAQKhbaVZkT6wMDaFe0UTXH4xBmsnDGMc6kaur3UIXJVEwwdXeFz9RCivr7Gq8Je0OrVmjSaAkyx0oV3NA+L1+6A+5lDaF71HLsS9BsYmfYqeMSV79Onz5EW8xEtpGWx5boX1k22xo+vb+BsOhh7bv9cl1BMG+JDfouxb0Z+Ffrtq7gkvVDEWYhAbqA1qZM7aF+/BNcOr4eKsTPzWVBNoNut3oiZZXLl8/oTvlzbDckGHeFD5FqHlK3P/QtQUVJDZGYJRiw6iYu75xN5CsfS8daYuPavOajxv8zRFWOx+1YgXGatxOVL59CzSX3OpSoo0p7pjTIVWy+9+6m3nmNZXbzw9sd331uV9IooDKwc4HPrHDIyo/HwQx4cNNhbSGj50bEvr19vv/d4d4fdySDM8HlHcXX/EuSnRGLFxCEYt+JUhT6All96EsBHnPz+IzJdE+jeRzAuooTpBHCG6jGydoDXrbOkLL7j0acCDFer+Y0sNSH+4wMY2M9ANw0rHDrljtVu5pxL9ahYjEDk86tIzIjH2duhcDBXY+yTQ17AwG4KOipb4uipc1g6yYaxryk8IkxDJ60uq2P/D0G4c2gFZOUG4d0bb/RtWxePrxyE8mBTpAm9bKChdzoIb8goKQmB/7sMRL99joSsyp8yCkOPgeixEB92XER+iElC30wbL29dxb23YjA0MkV38U/we/kcXfRMayTbfFK+PCTlNBXyGtakX7mAFVP4u8Tq4Mzz9xhr0h9f/Z/ARF0FD7+ynzCKQky6BeZMHgnn2atQT+AmKao0DyNNDRDOa4E12w7gAtGlEkLlIkhJUQGevv2CxMgARNBX1hDosaN0Q3lce8TWxdNnz5GSEY0+jasJqBrosaCkND355ixqQP22/TF/jAGWLpkNwZFlSdZ3GGgZIrdRL2zZcxjHdy7hXMgkvJcmNJrE4ujZCzj2MBGT7VnZrAq6v5Sq3wVX+fl8+gzJJJ/9mlYcy9YEZrQpqm2LScDA1Az+T67hgU8CdLVN0LPRd/i/eYkOKpbM2Mf38laMX3kSRg6TcNb9EoarsG29fqueCPj4Blo9W+D5jZPo01cZ4ZmVZb+W/z/8sRZYy79CX3UDeF4+gNTcIma7YFF+FkK+J3Ku5dCKqJhMjujJ0/unt9FO3RBNUIivn2KgZjYUK9ZuxZZ59gh4G8o9URFeSTEZeFEoLc6H+4U7MDLTQYtOvVAn+jWeBcYxgxD6RPTIiG+QrN8CBt2kce9FAKOwMuK/IiBBGlrc6nkpjw6rFBT5f/vaXWiZGla4RqdeWwU0Tf6AJ18SysKNDg8t+waaj1wvJeQG+SI5p4j44SE+LrbsTa++rjpO7DuOgpJSppPNTU9EXCq731TVZgyC7hzDzksvMHMCewBU534DkPL6KT7HpDMTWfq6n2+h7LkFfBq2U0B7iW94G5LA5CvsoxdKWw5GV253b0lJEdPBlxRm49z1h7Ay1GIdBDDQN8Ml93PMYTr05LkwNx0REYkQl6iPejJFyC7ggVdMh8M98BN0tbVw8eQ5FJF80p1g1JcQxEcFQ1ZeF8PNNNG4vgyS42p2sm3jlgrYe/gc1jv0xjDnKcikv4+sBhV9bTx2v4L8YjrN+bhM8mygrcIMVjSNjeC+ZyOaqtuirowM7LTaYcHai7C1UGIfFsBARwsHDp0nkzG2rnLSkhCfko1uA1Tx/vFtxp5XXIjv8dx33fWaQ02uFK8DI5kBcHZ6EvLy2AWLPnoG8L90AknZhUx7KCnKQ1hUFONGfwe/69Bp5Ik46Cc0LBwKaqZYtHwt9q6dh48f+N/ftcbeC2dwfd9cuNo5ISqV/f7vZyR9D4dYk46YMnsBjp05i3opX5ElVKlpMUFoIq8Pe1MNNKorjeSEyu1WmJ6D+iPY1w85ZIBKt6P4H+z3h6Jo1LYvzNumw3X+etiMnQFZWrMXZyMwMhdurmPRuU0z5JCyE3Wuk2z9JkgICWLkmb5eMzKKHSg2ai2PjgVfcMs3nAw8SE1TPOIWhtKifHyMSICW2TCs2rAd6yZa40NwxfYjjLRsGwxslYWb/tFMPdLbfYOK5dG1hm8baXkvIbJB64eHN25B1dQIUiRN9ZvWR1wIkQ2S9qzkKMRxO3TiSTolm3bClFkLcNL9DGQTv4mUBVEM0tdDwO3rSMgsYOWqkMhVeBgK02ORUFAHoyZOw+5DJ6HZjofQ5Hx8C/yKHsoGjDwd3zkPQe8+kxwCH7xv4+rj8m87/yeooa4K/BIMlylT0K9be/DyM5FZ/LNFxrowsFTAtZuPmW+yS4l+/fYtCF16K+KH/yMExmaW6erwb+yb0OK8FBzZsxvRAid8C9KqtzoG1wnHvu070FzDFo2l2YF4vwEaeP30ImLS88vqNzRE1LkzpQj98hXdBulh0bI1OLlnEb6+Z+uWT7d+ugh6c43rl0pw/8YlKGqa/NLkpKb07KOG4DcPkUj0Hd0HPr97GQM0zDjX6mmloAEV6VDsJ2XRUmsIGtXolD0ptOwog5zMbNL+iN4nzadBU1mEBBEdS9pbZlIMYrPZ0ogLC0Obwfqw0R+MhrISiE2o2QKqbDN52PSVwOqNR1Dc2xC9WrArlKkxX9CqpwnsTNTQsI6kaH1JxgtN60sjJPIHM+ZJJm2ef/+Bjo4ZHt52R3p+MVPH9FgpPDQOGXGRyJVqBteps3Hw1EX0kElAYr5Q30cqT76lBL5EVDz8UFKyBw5edMe2CZqwt5uIlJ+ccaBD+qen9x4gj/SZtNzeun8PBprsYaiDtfRw7dw2tFa3Qn0JKVgbDMK8tedgpqPCuNeU+JCvaK5kDFsDFTSoK4XEeK7cizIRGpMNK2dXrN95AFPNe+NNSPV9js3kNZhuO4AzsVClGUTHyWLWOAe0adkE6UnJdNVXiaSMLLYddMeFjaPhaD8MUWn5qNusAxSbpxJdSO+SpPuRUkSHRTCfUzaVa4K89ExGfxcXVV+efJp26g8q7g0Ss0g7IGElJiQwslk9YnBbexxWihUXvuhv+dPF5DFupBVaNmmAlIRYzoUgWRezp7tg+dTx6GLqjA6Nql+Mr9ukHZTkMnDpIb1DiVYApYgJj0RBdQVWBYlREWjZi/3cQBgVXT08OLsf4gPM0VhKDDZGypi95DCsTFUZ97DPX6DpOA5ag3qRFlyMhHR2sSovPR5JRXUx2m069h49BuW62QhJ/L1ucKnln6V2AeA/hIKOI5YPVYCdmSG0dXVhbmWPBx++c67l5Gf/wDSXYdDV0cGKM+/IwIVe1eTh7LoZpGPUgR7pmPY/S8W6GaJPRA7/8ADDbc1JB2aIyKa6mD/SADKNO+LK5V3YMdMZurraMDAywbr9l0CJ18Gmk+7wObiA2OvC0mk6Fu06ATlmBgLEfvOF81Ar6BC35yly2DR7OGPPR6pea1y4sAs7Zzky6TUwNMbKXRcrTYqlW/TDphm6MNPTgYWtA84/YA/aobGatApaDYNhTAbudBpsHCYgLJHtvOs17woHRQlkNFRCj2bs4KJ+24G4cGgO5oy0IXFqw9DEAnsvVvy+TkymBY6d2IO1k4YyYbqtOI0TZw9ClhvYffY5jyGWptDVN4XYgLEYb1ax46RRspuJSSpSMDPUJ+WuB3OS7pdfU0kn2RDTRuvAWlMLZlZjkFLDO/4sXJdhIM8PBnQ+9fQxe8NptFW1g3rjEOho6cBh1Hi8+FLTKwzpN7BisJ66FjZdsjBi6maBb9Aqo2juCkeFdBiRePX0TZDU1hyzHdnT1Jt210STrFjYO9sSkxiMLO2RkJWPQR0qf2JiN30dBuMtDPXoutKDrdN4hCbloa+eAwxbRkFLUwdDR7ji/Xf27QG9TXTtvr3YOdOBlLURZq7YTQYObCV0GGiFrdN0MNzCkMiXDozNrHHVi/3u9NWN4zh7zx8yIl5XPDizg7QBbfKMHpYefYody+dyLqRMxMXQ22gMNk3XgPXQiUjlDlSqjtQQXwwhbVJHm8imnQucFq9Hc6E3mR2U7NGv7ido6+jCacxE+H6r+m0MnxZ9zTBLvwn0iIzaOozAff9IzkUE4tKYOHUCvPzDMXn4YNZOpjlWLBwBFxt9mFrZYfvxW+CKrgK9tRzRPvMZtEh5jJ22GPyznCTrtoT79dM4u9KV1BXRG4ZGWLT1BBm/FWHf8unETpvUiSFOBRRhyVi67qtGTFIWu08cxpklI0mb04XdxI3YduoYGsvU7O1IWkQQRjrYMWV8MbQeti4YRWzFMXbeBjzaNx0GxmZYsPkUpLkdDslfX8HG1IApb/rKS8eF62scV4u+Ftg5zwiOlkaMvjQ2t8HV54Eozo2H6zBrxs7QzApNtCdBt6ssnp7bBH09XVIe+pi+4yHWb5jKDP9e3jmFg1de1HTO/N9AhPyIYuKsZdg+2Rb6xuZYtP4AyPzxJ4hhwqojwKfzMCByqEv6nk3H76BRp0G4uGcKZo6wgi6peyMTc1Km7Lfg0W/vY/mRR2hRv4qtzeJ1MWa0FVZt2A+nESPLkk5/fnJojilG2pgQedKFiYU1Lj6rfDgmvdrxwn1rWd1O2niL1O3MCoMmOQUdbHPTgZ2pPuPn7EdZ7Fo2tqbFVMYKVz04TF6Hb69vkHB08Syk8kGHrUlcu0hc9uYGpHx0cSZAkrRDF871J5CyGD3KCis3HICjs3MN0yeJcXPnY98se+jrW+FtXCYcZy3E090ToW9khsVbT0GGO26gn5Ed5FNeQUtbD04uk/AupoZ3wYlJwmmUA45t3wAn10llZdtFdTi6ifkz4TmPnYyACBEHP4rLYN6GZdg33YrR/ZtPPWI+iaPpaTwOy207w9rYgLRXogOs7fH4fTwKkoPhaGPK6BET0ob7j1iEHg2FJ3Zi0DBQxe0rQrsCxcSZRSiTCUswRrUEDm6rSZ9ZdevuYegCNyXSH+rTfaYhwupoYtl4I8atRc/BaJOejKHO7E4JNSMbJMamQqVvR8ZcU3qZOKJ3tg+06XJyccPrSO4zidICrJ3izOgqfQNjvOf1xnSTnqzbLyAu0RrzJ2nAUFsblrbDceTGC86lauiFfSWLiVjvOABOjlOQUVoPRy9dgecBMkYkcqtP+vFJK/aghLQvBcMRkHh7nNHTaw885kKoHvGG8ti82BbW+lowMrXCvouPaqyXhGnYQQkTzJvDREsTNsNG4NLTip/UqthNQNe6Epg60+3nUUjVx+GL1+B7ZDHThvX1jDBx2U6U/HIHwMPN6/dgpjmIM1ekfmcVdCuNx5CR7C5CVX1LJCUlQ7UPKzvm46Yj9OwKZvw+cc4ypBSwi695qd8xxt6CGWfTh/B2cVgKw261HwH8f0ZMWt/lf2p88pdCkRkR+aNKSpD99AxkpP+Zy9joVU3BrX70lnV6FZsPvVpK/9ETOPqPsSN+6M6pIPEzuquOw7vg12gqzW4Z5Lww8A/Jof2KUmgfH+7D9BNJ8Ly0isRBlK1AvDT8uOlABbe30Z7pN4iCaYp/fwWm8zzw7vEREhe9pa5iHugw+CGUhUtsBLeaC8Mc8sXEzURZFhcN40b+C6aBhg23ol+asjiZ8Fg3uuyZjp4xlfsRDNPz3BLs9OmCGwfHEbfq00tDh8lGUzFdTF0QMx131XVOlyvbqfLh57OsPEng/LLnQ/9m803HydoJwm5x5DuQ5xkzvQODlSM+lWSPibtynis/JxR+FXkQVSbC+aDh10NhxncMJoOLN74e4H8RX6mOqBLMs1GC/OQLmGTWm/NVEVHx88Pgw887bU8cGJkQrCfBPFdKgyiIe03qSZQsMOGS3/w0i4auR1ouKroL1hkdP1sPdHoFwipLGx1vxfTw3Wg7wbDpdNFUpUvo54TTK7KcRPirCJtW5hf9rFB8/DDZuhKoH85eMC7aTEObab+ktMhvxqqSDFf1PBtGxbKgw6Ktq4rrfwWmzEj5CudIWGZp+GUirFeEdQO/3Phm2r1y+VauixNLnPCt6wRsGm/AmEVCnmFkXqBe+YgKU1gGaETVbSW9yA+L2JXlhC6rauRLEH4cfATDEaYsPRXiYhJY5TMMxI+osiivD9q9op6mEaxH1szmlalX4lZW71z4/DKi65D++fO0sXVeKc+VwqOD4dqtgAyy6WPlhWLCKffPT6tg3fHt6DQJ55VPXtxHKBu4wcPfG225BYJKfRpjFtVnCvojPok7iY3xK0j1z9FpZPPLmGgDQbAsyiBuosqdb08jHDefqsJl7blwCIyuJwY6eSSZTLmJerZyngTbCVtmNILpocOh/2g5IqEyZUWHKRw+Yya/+bGx5SqGb57nMfNcGB4dX8W5lMOGUZ4PPsIyVNbHEgs2GtYlJeghDCadxtsXFwTOivhZ3ZTns0ymiR8mJWXPCMdfXvcpoS+hOXQZfPyfonmdqupNoN0RqtRHjJ/yuPj2xKFK2f+vE5echs7205iDl+l803mtRTSipauWfxXhgZSw8qaVCG1XrnBoOa/KD2fBQdsx9pxZNLQiFH0qMT/cSsqjLD7hkOmwWDdBaDtBn2XhCnScoqDzycbNhisI4yYiDUxcQnY0ZXEKuLGdUDl8P6Kf/3l6afhlKRyGYNxV1zmJX+g5fj7LEEgj/4+1pn8zPytRMd3s88wvwXAJFeIhsHFXDrTyc0LhCyWkqroSlY8Pdw9j6vxl2LljOya4TMDQiYvKJv80tD/BsEry0hEk2QdjTEVP/mlExS/4m4afd9qe7yJYT4J5Fk6DSAT88P9Ya/o385NBlCwwfgWeEQ0dfmV3wTorrwehsMhvNh76Z8X08N2Ew2btyDOcuRJMOBVdaXNZfviI8FcR1r3sWc6WD9+e/V19nfDDYX+z+eUjLMNVPU/bCZcFHVZ1cf2vwJQZ91sQYZml4ZcJ81ugbIV1Q8Uyqqp8heqCKsDbT6mYMkybNVcF95woKoVJEJYBGlF1KxxmWVicmYYpKwELUWHz4cfB/xMMR5iy9HBmGjr+6p5h4NIoTHlZE3fBBHMI1iMNP6/sb4HwOHsmLcwf3/pnaatcdgyVwmN9MOXK/GJh08e5/UxuCHw7UXnlU7dNP6xxVYXrsj0oKpu0VoiVCYP5xf3nU0l26biE/NBU/1x5fmno34LmCnD54fsp88bZi4qbT1XhVgiHwITDWJAwOQdRz1bOk6BZdHroMGg7NvjyMIXDZ8zc7+MbFmD52k3YvnUjpq3ch4ULyIRPBGwYnEEAYRli46dtBOPk4eiOLbAf5yZ0UKSIdFWIpDyfZbZCfirHz5pKi3OwYtZcTN24p8rJP02FdkeorkwF4+LbVyf7tfz/oXYHQHXQq3T06vI/vAPgz1BanIuAD6EYOGgApKrWH1WSmx6H8MRi9Ov5a1vRRFGUk4LAyHQo9q14cvJ/ncykKMRm1UFv+YpX3NXy90B/l/4lKAS5BcVo3bEb5NtXf+J8LbXUUksttfwZ6DOQAt6+R48Bg9FI6FDiWv5dMpNj8TUsCiWUBLr17oeWf+jmip9AleBjwFt06KOEJrL/TP0XZCbiY2gClAb1F3lrTS0/p3YHQM2pXQCojv/gAsDfTUFWKsKTc6HQ9a89RZimtCQfgcHR6Ne3B2fz/4fkmHAU1GuN9k3rcTb/NMUI/BSK3n17Q+gFRi1/I6W8AgQGRRGZ//XvM6uE6KywoEA076pQ6TYNYZJ/hKO4QVu0aVTxeoCw4EDIySugnuCF0LX8IVJiIpBXtyU6NPvZSfi/TmFWMiLTitGzUxvO5r9DYU46wuIzodCtE2fz36C0pABfQr5DQaHH37CFshTfgoLQpadC5evpflsofP8WjPrtuqNZ3SrOY/gJJQXZCP6ejL49/rtXaOZmJiE+QwzyHSteM/dvkZkSi/TCeujUtjFn8y9CUQj7Gow23XqhrsAtA7XU8ldTuwBQc/76/quWP800e1V4RZQfolOcmwqtvoMRR3+78y/z3e8Ohs/fzpn+HDlJkTjkfpcz0YsLkbCwc2W+Mfv/xvVtC7HzURDze5p9XxzyimB+/5V88jiIXr16MX8d27dBZ/nurFlZG+HJ0RhuORKFNTwp/b/AodnOmL3xAWf6PchJjsKhC+WHSxVmR8JyCC3zlYX+zuElMJq2kTP9Arx8zHawgvf3n5/we2PvAhz1pm9OoDBlqDq2Pw5jFhDmuAzBl9SfXw/5u8DLT4O2Yic8DM3mbP448QHnMcDAHn9VU7i9ewm23fvMmUTzI8QPNzx+fpWiMD9eX8O4daKvsPuroW9ysRncAs8juQv9/yTR75/AcdY6zvQvUJSO4yfOM7cO/AoFad9h7TgZNbsj5FfJx5SRQ5H+kxPmfysoHjZMHYEHITW/p1+YzOj3sJ68jDNVZLFDD+y+WX7ob01I+uoHt1FD0U+hN1S0jHD67kvmG2yaopxkLJ82Gn2Im5HNCAREVjyQtTA3BRY2lsytQnzSf3zBJDq8vgoYqKSJ7SdvVTrc7fL2ubj0pvw2iUISj7mpNdJEXT9KdOzxdROh5jyLs/jreXXnANYd8uRMgpTgyt6VMNJSgUKfPnByW4jvaXmcG4Vgn9uw0FVDn/6DMH/rCRQIpJ/+9vzl1e2YtP0+Z1OR1Kg3GCAvB6/oivJblB2LEaMno5ibi9HhfHp6DqNn7WctOO4eXYYOnbqWjVN6KRkiOvuv0Tf/NPTNPfsXOuKAd8UbRr5/eIIhxppQ6DsA05fvRXYRK2f0LSJ3jm2GysC+UFTTw/Hbr8pktiQ3Gcsmj0Cf3gowGTIabyNrfk1xLbVURe0CwG9IdmY6igQ7DaIs09PSy669+18hMy4E6/ad50y18Jm5+gSs+8lxpr+OfsaTERwczPyNM+6OuXtvsOY3XujSXJbz9b+D9dRlmDqCOxH/NyErPgRr953jTNWjbjUB22aO4Ex/N2KYtXofhiu15cz/LcRlGmD3kYtQaffnt4I262GIYzvWVHvf9V9NxIenOHHFizP9noiJS2LdwZsYKPfH3vL+dhSmYPOWvX/ZQk8tfw+uK8/CXrMXZ6oZ+YXAhIWb8f7zF3hc2o1d00ciOJW9bufclnmIb2VO3AJxcL4txoycjDzulopruxZDsf8A3H8fT8+Fyygl7s5zNuDdx0B4PziNK2um4MHnZM6VUJyKs7c+Y7RRX8Z4b/9KDFIchAdvvpNghBcAKPi4b8Pea++QlVnxqsF/hlI0kuuP83eeI/DTB9h2y8bo2dsYl7yUcAxzWYK1p+7iIxkXSL47gT1XfBk3XnEiHNRUYeWyGNl5lSflBekxGD1yGjILilEstOjx2eM82us7o5GEGHhFuRg3RA1GQ92QmlNxGa0oPwe2bpvLxinBAU/QoUH11+/9jsR98YKWihLm7biM/OJyBVOSHQcHpymYtusyPr/3R8fMp1h3ir394Pvra1h+/gMe+ryD971TOLvMFf6xdPmU4vCSCUhpZ4kPgYHYN8cIri7Ty86m4FOSk4jnb9mXSLXUUhNqFwD+YxRlJ2GemxM01dWgpqGF2RsOM/YZsUGYNmY41NUGQ0vPFOc92PunA26sh5rZNKyaOxEa2sb4EJ2MncumQVdDA6qD1eE8czmKhd+AUKUYYdQLc1Zvw1ArQwxUUsG2U48qdWMxAY+gr6eNwYMHQ11TF3vdnzOd3ZEFw+G2+RrnC/C/thOG4yu/ydy5fg6SPz1mnh86eiWY942Fmdi/cQmMdDSgpKYH72D27lr6zucNC9ygpakGdXUtrD54CaIW1guzErHU1ZHkbTCshzujl3x7fIyjO9kczLMxJ/aqUFVVw3DXRUjJZd9wzrIfiCkLF2KopTEUBypixZ4zWE3KS4/EpaiqizcR7BuCkrxUrF84Edoa6kzZrzx4ReRuBXpnw5QRNlBTVYWOgSkuPP7IlF3Klzvo2E0Pa5bNJmGrQs1gCEKSKr+l3bdyErzD2YGBnWJLrN25idQDSdsgZey/6cfYU7wiuB9YC2M9HQxWU8OYWeuQ8ZO7/H9KUQ6Obl8JMwNtDBqshUfv2XvnS4n9gQ1zoa+jCVU1dUxfcwAFvFIcXzoCEzZeZvzQvLm5B/ould/oUSUFOEe/cdDXJs+rwWXuemQW8hD45DR6DNRHXBYZTFA8nF4zDo6L6DcChRij0h4zl6zCcGsjKCoqY8v5R0xY9Gcip7cvhZGuFpMWt4VbkFtCIS/1Gzp37IeD+zfBlMjkSncvPDq1BvsesNd7pTJvcOxJ+1Al7cME555+YOzvHF0IA9tJmDNpDFSVB8J2wgrkcB123Fd/jLQzgxqRJR0D8ozPN6Ys9hO51ddmy2LG2oMoFCGIxblp2LJwCnS1SDtV18bS7eeZN0Y7181ByucnjMzbj1rByXwWkXk6T6zMe3Ey//nhOSzbf4H5XZgZh6WTR0BDXRXqGiS8PZdRlJeOcUMNiZypQI2kxWXOeuQWixBIQahinN68CBqkHPSNbXD5OXttInHA0eXT8Phb5eu2Pj6/DjtLU6btmNqNRuCPTKa+ppoOwpRFa2FjboABAwdh3e7jWDzTjZFtJW1zfI5jr3K8vsUVRmNnYfSwIWRQrIix89dj74alsDDSQf/+yrj0jL16Kft7AAz1tKBC6xOSxzVHbzHtpiQ/A8tnuEBbnbQ7NU2MX1Z5B5IYkQu3kaQ9pUuQsopFj9ZdsGXPOpgTWR6gpIFbvqGcz4p4uO+AoS5pQ6StmliOQFRWCfJi32DM1I1M2w66sw39jIdi4mhnDCYDOsuRU3H24BbYWRhhQP+B2HSC1YupwQ/Q29AN/Pdefje3Ydj005ypnAdH1kKD6I/BRAfpm9riZVACma3EY8Xyw/C5tZuRi9nbTxEVXIyrh9fDxECH0Vejp69AeiEtlxTePjgPY6IfNbR0sXzfFTbgfwCKKsHCiWMRnsUjg/gUDFLojrULp8OApGXQYB0cv3ARbqOJ7lVRhLnDbGQVsfrI1awn5qxch+E2phhEdNi64w+ZMhOkpCADu5ZPh562Bmkvmliw+RgZ4BKd+fU52g7QxKJprqTPU4GGoS0unDkK56E2UBo0EOMX7ufKnELIy1sYZk3L6WAYWTrgTVgSHTIWWipgDGkbLg42GNS/Hxbudid1y8PuxXMQ8/0LkSvSJ5i7gX4H+tHrKoZamzDyYG43Cp9+sO0hKewtnG2MGF07dsZKZLFXa1ci3NsdOtpapB5VSf3o4/RdVl9nf3uK9v3UsXHpLOhqDoaari2+JLBvXfNSvmOasw3TvoY6T0ZoFTfovbm9H0qmDlizYCopCz28i8tF1MfHcB5iQdI7GAYmQ/DiC62zKfjePAZTA10mHQZm1nj1PYuRqevHiH40pOVdDY6TlyCZ3mnAy8dil6Gkbakx+bMeOQM/MtkJ3soRvTBx7ia4Et2paTUF+UQG7h7fytQ5LZfWo6cijdut4HvnDEYOtcDAAYpYd+Q2V8cUXt4+CmtTAyaNdiMm43s6O+mLev8ctiZEvtU0MG3ZbtKnMNaVOLFpGu6/oXcpAdNN22H28vUYNdwagwYOxAoSjyg69leFSp+ukBAXQ+M2vdClVQ4ikmlty8ON256Y6GYLKXFxyKubon3KawTHs7rKbuYGfPrqB+GPEJt1VID2wO7MZxn1mrSEXAMZ9jR1jiDPmxBTHIJ23F3xFlNW4d0HP/QRsfs+POAOVrkH48T2+VUOwEvJJHnaKGtSJ0RWSJ04TFyENKaAijBVvQ/GLttC9KkFo4NWH7peVtaPzm1jxicaesY4dOEpY1sZaRgPtUPLxvWYRb1BquoIi2T7gcgPzyHTWw+KnZpBQroexo93wvXLt5mXTxJSrXDJ1x+n105g/ApSWpSFpaSNOq06hj7tha6WKy3EwSPuRIbsGCMd7okbfrhyWPSOj5rw9dUtMh4hepS0dQ1tAxy7x+4QSQx8hHaKOlgwdTzp41SgZWyPi2cOw8meyIviQExceoRIAE0p3t4/Q9oIOyaxHTUTUclse9wxywiO4+fDjYynlRUHYMKyg2Vjzbcel2BCxh7qGrpwsjWF/gTReWijoA2fgLeYaaTM2bD8CHqNxJZK0OvdBuKSMhg1zgV33C8w9ffw2iUYOI1C03pSqNe0IxzMuuDq5eek+LJx7mEAXMYPY+Svm9ZwtEh9ibCMivdHFyR+wrJDVzlTLbX8nNoFgP8Yr6/twZc6WvB6+Qo+Lx5jrBVRMETBLp4wGqbTNuPlK388uLgH62fNQArpl+lOKqOgEHPW7cVLLw+0SniEU76F8PDywatXXlg5xUG0EJDnOqtY4tKtx3j16ByZnM1AZHrFUU+b/np48OgZ/P398YSka9+yWUjLp5hTUx+f2ocMesBKFWDn9kOYM3sc91Q5s5fuQIt+RszzV8+sBnPCQm4hjMfOh8cLH+yaYoBVO48Q5UiRTmcacrrbw9P7Fbw9HyHi6jYEMBP7ipzdOg85vZ3w0tcPNy4cRs/G/LdV9bDmwjW88vOF7ytv9C0hHRk38aAPe+kwyBIXbz/Ck+uHcGQ1mQTPWIdnJK7tYwdj3cGLtCeShsnI604GWT4v4fPsAcIubcYrZoVWADKw3DTHBc0NZjFpuHt+G7ZMc8Z3RllTKCJxucxZS8L2xVzz1thw4CH7nAB0fvlDC4qUX0dlG1IPj/Do/FZsW7YaOaRYPz89i5Okz7v9+Dn8XnpDXfYz9t7y5576gxQUQctxOu4/8cKx5SOwbOMuJh1Pz23By4Le8HjujVc+L9Do21VcD4jBkDET8OT0PnZiQtfz1v2YPWc8G5YAHzxO4nyQLO55vIAvSatiaQAOk7T2MRiFhTZt4LpwK754X8H+5/k4tHoy8wx9xU9PNUu43/SA9yN3nF4yA6HZpNO+dQD3frTA/aeeTFo6pz3GgRvsZJ4qyISi5QQ8eO6F1U7adOGxf6SzXz5jMmwW7GHq5OGlndgxdRKSC+h0k8m6TGOs3X0MvkQOW8RcxdPAeDJPzoSbszMclh4gMkOeuXkBCq3q48mZTfAt7kPkky2LBl8v48ZbdqFEkOv7liGtozWeetLt9D7i7m+Cx+dEzF62A837GjIyf+3sGlbm8wpg5EJk/rkPdk8zwirSXpj6J2lnkk9kateCscjsNoS0e194k3bvpNsXkrKNsP/sXbzyfU3a9hNIvTuD868qp0WQz/cP4djrXDz1eomnj25giGb52QOCA1o+xRlhmLL4KA6434IfaTubXbUwefEmJn20/y5K5rh+9wk8r27Hjs3b4EQmC7Rsr3HuhfW7yz91kG3WDUcuXMVrnwf4dH4PGig74A6RhwenV2D92g1MPuu36487D5/hNSmbp/fO4+r6xYgqoBD07AQ8k7rg+UvS7ryfYYaD6GvfBNNPUdlQMnfFvSeeuLZlDNYQ/VdpflEcjwXLz+DCvcfw832Fc3tXQJr77rosLPJPTKY5th0+zeS/TaIPPon3xyWiK/wencbxjcuInmP9Vig/8lvQyMdg9Hx4Et3r7/cKm6caY96qzaRw5LBm7URo2sxk5GLnXBeEep3HEf8C3H70nNFXWg2+Yevxp8hN/Iox83bhyI0neOn9HMvJROafpDyPJH9EX5hPWoEnnj7YPtUU247exqYDp0g7eoNePF/ceR/HeS1BJ2ULuN94QNryBVxeOwWfEyv2JfePrkN4Ix08IXrfx9MD+T6Hcf8dJ8tk3jZ1zU54v/THqP6SOPc6HceILvf3eYqQm9vwNqEE+WlRGDNrG7advknqyQ/HFltj2pwNzMCdTnNTMoE7euEGka3HeHZgHVJInc3cuAPtib3XKz/43T8C8aQgjJt/CLvP3CT1Q2R9qj5mzNtC1Ec+5owfjaFLDxE58cXR7ctQX/AaEgE6qdrB4+lzUo9+uHduA1YvXQIet0qcS2R59Nz1eO7th5lmrbCN7ldI2Wwm/UUr07lM33TpzG50bsB4rwQdSk6eGKav2gmfV8/Rt2E2Rrktw/JDl0h6/XBxhyvmkUl9fk4KJs3aiC2XiYySMK+f2oXmRNGEv7qC3S8ycfPBM/i98oFZyxhsPnaPzMjqYPmBs2Ts8IrpS3Qah+DgBfatJL1VW7xZBxw4dQU+dw4g3vcGFpx4hasPiC73fYl9q2dAmtvW3aKTCk5dvgv/ZxdwbtNypOXxkB7mjZm7PHDm+kP4k7KbYd4O89ecJfo1HRPHTcHC/VeZcHaunAyZKo4rYWSOEzsKJWjaXRUniT7yenwFFzeuQhJ/1a0K0sKe43V0ayh2oM85yUR8kjRaN+QiE28AuZaFiE9jxxKVT3QXgJTFLfcjcBs1Cl1Hr4JlP+4wWmLvfuocRru5Vj71XSio9O8f4DJzLw6d3I8G1ZyvIi5VF1uOXCJjND/Sz3hCPv05jtxkPyOiy6N1J0WcuHQXAT7XcXXHGmbxPzXoEeYc8MYtovNePnuE8UN/ckMGDZG/m2QCqqluyhiTYsLQsnn58kdTuXZITwgncbJmtnzY32WUlmD/ipmoqzsDI/Qqn9+UFvkevrndoKNQfjZCVeUsI1sft48tRu/evaFn4YAnAeGcS0Xklc3wkIxTaH15+/hqrJ21EJm0gqfTWSKBWev2kDbih2E9S+D+oQAn3K/D39sD79zX4UMSD9nxwRg2fQt2X3xA9OtLTNaWheuCLcxCBz36kmrRBXuPu8PP3wff7+7Cl/RiFKWHwW3+DqJ7PUidPMeicUT3cuUiCiaP3G8+KUkxaNmyedmYu25TOWSl/mDKNyr6Kzq3LD9YuoVcJ8QmhqK4MAcZabJo04LfQGTQvLk4fqT8Nz+NqOX3oXYB4D9G21798On6DixcvZ1M/l6iS4/+KEqLxFXfcKyZMYJ5u2RsOxoJUe8Qzu1Qa99OAQ1l2ZXpJh0UkPvtPqYvWIVL1x+giZw8s0ouCvmunRg3evCu2pWHL9FC3/hRhbh78TgmjRsJa6fJZCCcjxJeKZr11IFey1hc8Y3Ajzf38aa4J3R71vDk9qYt0a11E0Z5tm0vh5S4FOat78X7r3Dn0GpoamhAS8cQXl/C8Ta84rd7NPc8XmLcaGMm3RKSUpAqy5sYYoJ9sX7FfNhaWOD80yCk5fDfvtfBwL7s6r5sw+aoQwYFHTu2YNLQSq4FUhPSSD+Zg6tXSOd6YBWbBj1jvPoaDt+v8VwYLKUlhXjhH40RjtrMYXoNWveBtoIUfL+lMe4NGrRD66b12bA7dEDKj0jGvmrqoU/PDkx+GjZrBV52Iujdd74P7iPY7xrzJlpDU5tMgv0Q8E70W84a07AperZtTtIGtGrdChnxKWS4VYrHd57g9a1D0NbUgKaWLq69DILPlygyENOEkVwiLvmEIvYtGWwWdId+78o3I3jdJWn1vARdLq3H7gXALziMVIk4xiw+gIZkEm07ZS+OXziCxjKcShKXRPsO7Zh812veHiqtxeEVlIR7d6/incdp6GhpMmk59ywY34K5b6frtUavjiT9rKmc/Gg8fPQeq92GQUNdHUa24xCdHoPkDHbxpkN7edSTkSLJkYZcm2aIS8lBdsxHBOZ0gd6AzkxdyTZohoHyrfHoNimLG4JlEUzK4jsTjiD37l7CvRMroUX8aeka48XXRIR+q/gtYBlNWqK7XGNW5tvRMp/KDET40LsOrr/4CpeRQyBB/EhIyaBPv16M8g5+/RQr5k+HlbUNHn+NQ3Ym/1tO0dy/cx6mVs6oIyVB4hOHlFT127kj/e/jc8QX2JnoQZ3I/cTlexHz9hv47x76DezL1FGjxq0gU5fUWcumTD6atmpNBo7lixGd+ikycUrUrYd2MnXQrmN75iqiBk1bITczmRlHURQPL+5cwEw3F9jYj8T35Ax6bQStOvdFpPdxzFm6ETfuPUdHeQU20Gppjp7yrZi0tOzQEdnJcSgVLFQaqSbo2SIHYydMx8lzl5Aq3gRt6leehbSS74kGsrR8SKBt4yZo2qkrpCTEUYe0F+miLBRwb7prQn5mPI7t2YwRw+wxc+U+ZOaKPrPg8d1bCHl5E3pcm9l3zQ9fwt4zb3yb9x+CTk3pT3bEIP1vHkzbuCX6dmhGUkF0WYuWkGzeGk3r1yFlLkF0XBPEpPB3k0hBvjPblus27wJt+VJ8+hrLubHcfXAHzy5sZdsL0e8P339HcBjbXmTkOqM9pzPbEblq0L4z6kpLQkJaFi3qiCEhPRdxX18iKCISThb6jJw6zdmOJNIH8rf3d+zai6kziTqtyGQ4C6mknxLmW4AvIiLJxMDcAOrqGpiwcBcCQgNRmBQCn/imMBjYldEtklJSVR6USpG+6tbZQxg/2gl2o2a9UjQpAAD/9ElEQVQhMb+gbI7QhJSRXJN6TD7aksF9XEoseIW5uO8Xh1EOWkx7kJCUJv0Q94AI5Dp1RJO6bF+eHvUBH0MiMH6IMZNeG9eViCUTG564LPrL18f0ceNx9LQ7onJk0b1NQ/jcu4uI13ehr6NFZEoLuy/74P23r0xY8aFvsXn1QthaWeHEvc/IyeNvQxBDD67saF553oa20QiSBtIeiP7o0LkH6suyOkS+b0+mD5Vu2gKN8vNIP1WCN55P8T0kAOaGOqReNDFvy3kEfvNHRrgfIiX7Q7Er6WfJs1JS0sz/nyOFnt3kISkhhjr1mkJWLAOp1Rx1kk/0/BDbsZi4fhfaMAcU8sArESO6szw2MbFS8ERtJxSG1E+vfsqwGWKFgOtnEBjLLhoUZX/H4zBJDFP52Wd7+Vg8cSbWHTsH+eY/+VSJJC/q0yusXTIH1tbWuETGd3ncIgVNx169mLKWbNACzZCDzBIePB/ew2BjKzQhuopOq1QNdIOX+x7s987FjsXsp2a84hIihwI6kIRTSib41ZXO+9sH4VvYH6smmIusQ89b52HmMhWkqf4UC9d1iIoIxZfAz9i3wBpjhzsiJb/yCg9VnINrZ4/AbYwTho+fh9zcTJCkM8i27Yw2TDsTR7uWrdCwQxfIEn0hKSOL5tKlSMjIww8yFmzWxwQ9WrD+jOxGkLbxpOzTha6d5SEjSforSVk0awrEpfIQ6XcXdftZoEMTontJuchI//qnCSW8YkYPliNWJnu84iKh6/zEiP4ifQvpF0t59LWCnDWNGMWdXZKO0UTfqZNxjeGwWfh85xjzm/47cNGH9VtLLVVQTVdTy7+FjLQMCovLB5X01stSMjCg1U3nwcPxzusmujQVw9WDa6Bk6ooSioJsk66488wHL1++xMtXvqRTzMNgEf1RndYD8f6dLwZ3bw7vuyehMtgYqT8dwBJlU0yRdAl0DFQpNk93wIVXiZi9civuPryO3kRhskhh4oyJ2LdhG44c3IfhbjP+3MmvJH88ShJ7rj5j80f+IuJTMUW78unRpURpyogYQX0PuAPjEQsxwNARZ67cxJpxlpxLzSkVk8TuSx4CaUjDfMPKpxbTarmiiv/rKSXKf9TK42Vp+RAchZubxnCufy2lZOa0+NCtsriCIuKxf5wOcZGC28zJTD0fP7Ifw1yno56IeqbTOnHT6bLnP4ZE49qK0awj6UjrNqhPOvR8FAnIfAVI/ReRjrBeHWkSlhjmbS0PKzAsBkeWu3Ieq4BuH2164rGnN/ecL5ITfqB366pvXGDeOpH6JsmrAJ2XxYfLyyI4Mh57x2pxruWUitXFvssPyvxF/EjEzKEVtwPWGJIUiiKDPaFZR6DHUTjM3QPd4ZNw+dptTLL++e0Z9MFEUkS/1BR6J0Zfo7Hw4fLh++YjIr9cRcU7A/4aTq8ejW1XP2LCgrW4desm+pHJAU2r3kb49PoxFNrWxb1z2zFQYzhy2THTn6QOzj1/DzdrFTKx9oaJhgoecQt1fwtFabDR00NmPXlsO3gC7ke3VVmO9Fvjscv2lcnPh6+RuLl9Aam/EjKQ/TtK/5+ilLRzVFq4KC2Vxrbz98ry+y0mEYsdNTjXn0PLaQ/14WXPv/R7i4iPnlW+VRYFHUZvQ6cyWfd78wHZAbdI2yslukCm4gBcFFQR5g83xL3gPCzduAd37lxBlyre5vOh9UypuCSZYHMWvwCdXrkBxuV5fvkacd/eoH7d+jj10B/LXEwRF+IPO61+OPPsG5GpUjgvLZept0EReLJ3IRKDX0DPbhq6qw3B6UvXsHHqMC6GylBED4tL1HzRqZSUnY7DjLI433z4gi93jzFpF5ciZfp3dI4cuSnRGGNjC/VJ27FsLH/XUGO0bFqAFP73BlQeUlJl0KJJTc4OEUN3hYGwHD4eRgrZuHj3BWPrf/MUepqPRt2f3ttWiIKsIiwcawNVVVUMm7QUEa9uw2T0TLqLqkB0wA1YjVsORfNRuHD5OhaM0+NcqoZH6kZGqoaTUlIv/jcPYdqWK7jtcQ9tG7F9QrO2HZCWwX5uQZOVkoCGTTtUW08ZmXmI8L3IfFamqqEFn8A4TLfTxL1PSSRROTh99RUm2v/aWTz0YquCjg3ki+IQK+K8gVVuVrj/tRAL1+/C/evnUJ9e9PhF6IW4Msjvn9VeKY8HyTo17ztF0ax5WySnZZQtqBRmpaB+E/alhVy7rohLK3+plZ4ah9ZN20NSugEaNMlFShr/qRJkppVArimd5yY47cOO+x9f3om+VhPK2tpkR03Wey21VEHtAsBviKGOJs6ev8GcyE53uF+8bqFObw20IEoqLjwEEs06Y9KMuTh45CBKYr6guGlHaMnl4NKj18x3q/RpolGfgyFqYTw9NhwZaAQXt2nYe/QMetRJRnIVH98VFLDbNJNDfRGQ0AIDOjRlzAykAwkMjYTDxCno0aE1CtISkSbQiw00sEfRR3dsu5+E6SN1OduKyDZoCPGCbOTxSlFcWFT1KrOULIbo9cXxQ2e4U+oppPyIQGIO+w2/IAN6dsJ9zxBmYJWbnoTELDZv8TFR6KSkDXPtQagrReF7QgJjX2Mk68HSrC/OnHBHUVkaQhCXVfFNEv1dl7ZSe7hffUnqgkJW4hd4BxZhcLcmnI+/BiUDfTw4thvpuUXMJJV+i/rtB/3NK/DpxW1cuvuG+f3nEYeOsSbO79uP3MISpqPKTI7B92RWuvrr2YEKuoJNN2MxfbTordnqRnq4sn8fMkhHTj9PX5cUEUvSSvFwbtM0UP3H48LWcRjjPB7pZbJIoZCRCQqJ4R/wJrc5DHs3gZGhKU4eP4msgmI2rAwSViT7zXyV1G0PpbZ5OPf4U1n7iA77jLzK4lNGw3YK6CAegpefohlZyiMddWBUMvRMNEhZHBAoi+iyshDEgEz09h6+iAJmUYNi3obHpuRAtn5DSNRE5gUQl6kH00HtcfbiPWZiWFKUj+CgUMQEB6O3iSP0lRUghSLExVf/9p9GRcUE3j6PmLcHxQW5+B5beReNIJ2UDJH65gaCYsnEmAhaSWEeAkP+5E6TKggO+oihI8agr3w7lORlICeHzU/y91AUycrBdcos7D98FHXTiQ77ybbfGlGUjuCoDFgMH4vVW/bA1bAbPoQJHOz1C8jUbYjCuEjkFNLfxxcgNETE1tXcZIQX1oeLsy0Z2DVAUsIP7vt1MDsosnNSGJ1RWFQEPUNjXD15Emm5hYyc5WenIiw8Gu16qiH6/UPSTkqYxZyIqB9sAL81FOlLChlZTw57B8/YZlDtW/GwSSM9Lezde4q0Sba9ZCT+IO2l5jc6yHUfjKzA+/CLoOuPPmiM1AFpI5Xf8wtQrxEalxYycRYVFqLLgEFI8vPAxyj6hG1W1oOCg1CnRRd0k4jCl8gUZjEgKS6GtGs2iArQV3p+TYTT2HHo0qYZslPjkV3xM91KSMrUxYB2UnjgHcHomczEGCRW80ZbkMad+qJujD88PrOfWvBKChH+9SvJSz5CIn9Ax8oZK9fvwHQnVUZfqBoZ4PaRQ0ghiaL7jHz6GsaoKKTGR6BlTy3YGKmivrQYYuK5TzdEMEjVBC+euCOd6HJ6x050VChyqxg/0AxS1cLbRzcRmUzqkkRalJ+Nr0FhaNKxH+okv2N0Jz3Gif0RDYGz0v40OclhcBwyFKoTt2L91KGcLY0UjA374/LN1yT9QMq3NwgS64pectVflfc9OBCpmSSt5HdBdhJev0uAfJeupAvLw6FDl0ibtmY9VktjnHrly3yiQv9dObQeXdSt8ejMbqY+BEmK+IIOyjYw0xyIOhIU4n9Ur6dplJSU4e/jzdxewCsuwI+oirtsyiD19vD0VkzefAfXHz9BX7ny60m7DtBD4ufn+JFF2mtpMe5cvw9dc/1qJwp6YxaW5Yn+hESzTxvsve4Di34tEf3mPpLa6KILs2PpJ5B++c3HQOQVksZFKifuoxdiGsmjc/3KC54hIdGkPxiDrm1bIouMPXn8rT41pG3PwUgJfILQ5BxG/p7dvIAOA/UgVc0iTru+g5H0zhOZRPfSY4iYuB816r8F6dBLCVIRbxGURGSJ1MOTOzegYWLD1L+JuS2e3r6PInpskJ+OB48CYWBpAIk6DWE1uCtu3PFhZDb1mxcixXujB70TgUAvZPD/KpgZUy21VE3tAsBviN30dZBP9WC2d6traGHJES+cPrqRadAJX7xha2oAtcFqsB4xC/O2bEMjibrYe/Ey/E8sZz4BoLcmT162nz1gTIii1FCMtjeDmqoa9IwtMWjMUnSv4pTVfcvpA+9IPC7LsebUKbSsJ7BdWFwS8+YvwuYxesx2+GW7zkJSQBtKN+6ICUMHQ8duFORkRb/eaNKxP0b2KYK6ihpGuK0tGwxXRhyTNxxD2/TH0NOktztpwHHCQqTlVx54TFu5GQ+2jocq8eM6fyOKxdhEDdS3Q7skPwwerA5Hlyn4lvyTkVklxDFp0xm0TnnGbD9ntplOmIc0+jtyQcQksGTncYRdWQUNNXWY2E3GlB1n0LnJX/vWTsnCFdOMW8PSmD7ERh0WQ5zxJoJdAHh9/zyOXfRmfv8VWLiuhHH7RObgPTV1dQxxdkNECjtKlW7UHq7D1KBl44y2dUXXs4rNVEzUrQdLAx3yvBpJ6yi8DU9C0HN3bPcowPZlY6BiOZHIQh6mrOWuNOMV4dCamdAi8mwzbgm2HD6B5lJi0HCaD5e+RcxBf/TBd5ZDR+JdFHuAU9VIYtvp83hxYD40SPya2rqYs3pftQNO+rvvU2cPY+ecEVBXU4ORhT1eRaTCcuJqGLWNEyiLSYhKrTzxHrFgJ3pnekKPlhV1TQwbOw0xWcVo3KE/RvfjEZlXhbPrGpFttBJikli09wyynu+HpiYpax0DHLj5kpTFJJT67CeyrgmXqQsRn/dzmdYfswCdsrxI+6fbwVREZVSfApkWfXB290LMcLYk5a0KPSNzHL71knP9a3FbsAUnV4yBBsnf3NV7UUCx+ib9ewCGWhkxb83M7MdhzJotaPvrL3wqU1qEjTNGk/qhZUIfIbIqmGLYjXP8Nep3UME0szbQU1eFraMLPiSIOCWuiTxWjtCEsbYaTKyH4sLDgLJBWs/Bpmgc9xSDiUwv3H0OfUwmYKFlK1gbkjZD5M/UxhEvg5LQpJMylo1UgL6aCmPn8f5nnxD9DhThAGnLuqQvsRqzGBtOnkEHoU8t7Gesh7rkBxjQfZ6aBuxHT8X3VBFlWAX1WnbH9ROrsGK8HVNeuoYm2HPhGedaBeIt4eY4CDokXbpDpkG8nSLcD8/HvNE2JA2DoWtkgaM3fYj6aIxt+9Zi5jBj5lDX7afvih45STbAqnWzsdjJgMRvjg2HrtFNt3rEpbFmz06cXeLAyOCCLacgWUPZlmnYHlcv7sTOWY5Mf66jZ4TNx26TeVQBdiybCC1SDpraOniR3AUzXIzRW28Mljl0wRBjXVamrIbjxccYyKtYo5/EF+ZgwOFjJiHwR9ULL731nLDQvCMs6C39pJ7GzlmLPOH78ARo0ccIx1cMgcsQE6gPVoWhmTWueYVArF577No4AcONtaBvao2Tt3zIpIV76C/g7M55eP4lBpf3LmV0Pp3f2ZvYvsVt2TZ8u7SS6G9V2LiuxuYjR9BEho386o6FpG+3RnRiCOnn1bHs2HPGPubjM9hZkjwQHahrPATd7ddgpGEvJIcF4HMdFWjKN2L88bm7bzm0dC0RERsGE9KHLd3xa9fR9jEZi5aJt4jO08CICTMRmvLzttBZZwQcexRCnehJW4cx8I+o4lrGrO9wnLoKeTnxGGVtyJQN3Zf6/chDwzZ9cGjxUDiScQV9eO2TLHksc2V3S/KKEzCM+J236zo8jiwkzwxBbFW79hhKceXMaTiMdYVga+cV5sDFVg2Tlh7Eqzt7mfjfJ5LOmCrFzSMboKvDHvDrOHsv9p07iYb8zwIFmLlkMaZb6UHb0AybDl1hdn7+Cg3bKOD85okYb2sENTKW23QrHsd2LKp2QtSggzoWOchDhz5A19QW1z35B+hWJi7QE9qkfZzxDcLeaXbQHzoLdA3KNOuCkzumYOIQA6b9nHkvhY2z2B03vQxdYN8xlfm8UMvAEl2Gr4B1n6bMmHLu9iMIdl/BlJX1+HVYe3A/6gqdISFZvzUMlGvyeVwttbCISeu7/Ooi1v8fiEKi/6iSEmQ/PQOZf/h7S2YbMoG/slcGsedcKnWaop6hrWrirwyS5xFGvTHywHuYdiMTV+JH0JdgeILh0L/54dHfzDtoKmLMIU9YDKj+2zgmDC4OwTBoBOOiqTbdZbAHcJUWJsFokDHO+r9DW27AKRw+g1Akf00a+P4q1lGlsMkfayr/JRhh5bRUNjMQOwFbYl9ZNioiEB9HTeOqYFeSC2ftgXDc8wI2Sm04W9GISqtwKtg4izBapTuGH/WHRb9WQnljEZkWofRWDr2K58hfmYl2rxAG/5nK9UhTMb7KVOWPsSd2tC39u2I+ypPAxlyOqPDKny/3LRymMKKeEYxY1POV4hbwTyP8jJBzGZX9CZjJbyZFxFzRH9umiYvIMGkE/VcbhxC0G01V/pn0ML8ItN9qwmXCImbapvy5CiFUiE8ouErh0R4Y31yYfNgw2LKoGPrfi2D6hNNKJ6ncWJ4qV9NeGLLdC2a9m4vIh+AzbJg0wmVawUz++CZhN5pKYQhFUjndbIiCwVQKg4bYMT6Jnah4+Qg+K+hP+Bk2Vj6sfP88bNoPZxBAME4+ouwYiD3jQuwFXUTGW0WElcIW8lc5LNHtVzAckfHTCIYt+JtQ5TNl8QlA/An6ZOIWsqv0XAX3cjd+nBfWTUCYvBtWOKow5nKqC6ccLglVUp4/OjDOo9BDwmUgOl8VYfwIUSkMgnDZCj8n7E7DT09JbgK09Rxx3/c5Ggu9Wa8unKriFkbQHz9OGsHfNLQvvknYjViw7hXiEnxCRHjETPPi9Fqc+94Zx1eOYszC8P3x+Xm8LPznqnQj9pVdauETl5yGzvbTAAlJUlbiTHnVIpraHQC/MbQCEKUEGAXA/HFmAUQ9U1N/leHi4Ux8BB8TDEcwvOiPz/FRShFG/X9+n71gHIJh0AgZWb/ClgJ8e3UXE6bOwabNmzHRZRz6jFtU4WAvkc9WivPPpYEP648zcFQKm/sv+EvwocppqWxm/jgzS+V4K1PZQ03jEuTH5xcIQH+YDap+8k/Df14wBOFUiIyT+y0IPyxBhM2VQ6/iOe4/Q6Uw+M9wBg5R4YiiKn+MvcBvQQSNwk+KCq/cXG4v7EcYUc8QS+6H6Odpuwr2Qn6EnxERBENlfxXD5Jsr+mPtK1gJIei/4rOVzYKw4Vbtv4LLT8JlwuL/5v4LhcD64Z4TerxSeLQHwTD5sGFwv9l//wiC6RNOa0Vj5VSJzgf3g4PNl3C4QmbuP42wG02lMH4WHuOfM3BUCoNGwK6SmwCCzwr6E35G2CTqGWGqcqKfqRS+CDsGzl7YpSq/oqgUtpC/ymFxcQpZC4ZT+RkOQXshP1U+UxafwB/nwkeUXaXnOFuWcnsWHtCiJyZZDuDMggiEUSmccsqCqoLyuAQ8Cj1U7oeluvj4lKVL4E8QUXY0gv5FudPw7XNS4zBmzvJKk3+a6sIRZScKQX+C/oWfFTRVClcgjHKEnue7UzysmDcRK9asx4bVy7Di+DPMnzqcdRMB/ZzgXwVE2XGI9M/BuHG/a6nlz1K7A6A6/uUdAP8m4V8/oXmnPmhU54+tEdHfRiflyqJbp/KrX/4J6O+jw0NDkJlbjKat26FrB7lahfk3kpUcg4RcGXTvVMNbHmoEhYgvH9G0swIa1/3/0+ZqqeV/kciQz2jSoRcac6fF11JLLbX8F0lLiEHUjwRQ4jLo1qtn2e1atfw+1O4AqDm1OwB+Q8KCPjAHjfybdO3Z7w9P/mkatejwj0/+aSSlZdFDYQBUVJQhXzv5/9tp2KL9n5z8UwgL/IDUPEF5F0MXUoc1m/wX49Pbj2V3bf+bhAa+RXbhv9tua/nforQ4H+/fB9PvGv+zdO7RV/Tkn1dE8vYJRdWcxVFLLf8kvKI8vAtkr0b8n4AqxdeP75Au4rykWn6dpq3bQ1FJGYMU+9VO/mv5z1O7APAbsnaGA97ElN/5+kf57ncLvfvYi7wN4L9DISZqdcOpx0Gc+fcmI/odzlzxZL7v+qOE+lxDN1Vn5tCY6nh0cT9C4n92AN6fpyAtCgePXqvmkMafkYsRvXvh3LNQMsLKx5kD+xGfzYVWWoxVrk54Fl7zE78rko5RViPIxPvfH+CsnGCJD4l/NB9/hFJ4XjsO/1D61PJafsaDC/sQnszXqyVYZq+EtUcec+bfk+LM77Czn44/3xv8fcS8f4HLL95zpl8gPxlD7VyQ8qvnsXLkJobiiPstzvTn8b1zES/Dq7gGsrQQFw7tQ/RPDs38Q6QGoYeyLgQvtYl+cwl6wxYy/UiQx17oDV/MOhDy06Jhpa+Ba6/Kr2v7M3x/fQNN1au++u+voDgvHmqduiAwvRQlhak4cOgs/Rk0S140FDr0Q1hGzQ99/LvISwmF9fi5nOmf49SiMWhOJpf33vNP7i/GQnMN3P6ayZlrSGEm9h04iGz+zXmkv53rZIuX0TUcBVIlWDxcHR0HGSHnF0/W/1Vu7pwGhxn7ONPvw7eH+zHYxBXc9fx/D6TNN++hhCRSUcWZMTh47DKqOUuzllr+FmoXAP6Had1HG+4XNqIGF7D8xkhj0aErsFDpzJl/b1Ij/HDw9CPO9Mdo318PV46tITmvnlsnNiIwJoMz/X3kk0HR1p1na3ZivUhksdr9IkyV2jMDkoNbNiE2628YSP+/g8Ljc3vgHcTe/lBL9Vw/ugFfE/gLNBKYuPEkxtkKH95Vy68S6f8Ipx76caZ/juz4r9hx7CJn+vN4Xj6BZyFVXAPJK8DRrZsQkf4HVyuqo5SHrKzs8gkxobSkCNk5+cxv+nq/HO53cV4qXIfYQWv8Btipd2Ls/iyte+vAg7SNvxPJOs1x7MY1dGkghpKCFGzedpi58pKhTmtcuHUO7er//32jWpifi4EGeli7ZnvZ1ZX5Odko/tVZaEEaNm7Zisw/KKZ5KRG48pGCWrN0XAuI52z/HnQc52HdHMErGn8POqgOxfHdiyH+d24fbdQZDy+fRJO6UihKj8SW3Sf/0mswa6mlJtQuAPyWlOLemV0Yam0KZeXB2Hj6MfMmIPr1bajYTWG9ELxPLobT1uvkF4VXNw/C1EgfGhoa0Dexx/voDGSQyegQ1xXMm9sI7ytop2yM1QumQ09LHVomQxGVyg4qMshAapqLA7S0NKCja4Qjd9hrvuiD/OwsTKCpTuz1DXHK8ytKi7KI0h4DHR0tqGvS14+tQaEIxRX9yQsjh1oz17jpGdvCIyCCsT821wEW05Zj0hgHqCgpYezC7cwW0Bfn1kJvzNqyN+dJQR5Q0HQEjxLDznnWePaFvrc/C6bt2mHNtp1wHmKG0Uu2k3FZJtbOHQdtkhYtbV2sOXiZW7lNRN+WXbF9/TJYmehDSUUDt1+zV2Z5XtoGVUMnuJI0aKgMgvmoOTi0fTXsrEyhpKiILZfYq38oXiEu7F9NylWPlKsmnCYvRUo+D8WZ0ejStiPWbFwHG1M9DFBSx7WXIUznO33FQXx5dQaapB5cl+5AXnIEXB1smPRpamljwb5LTNjVkfLNF9ZTVzGNM+DuAfTXs8bimROhpa4CAxtXJOQU44v3Vdx4k4ylrnZMnb8Iy0FuUgRmj3OEDqlHTW0DHLj4jCnPgHMb0N9qNJbOngRtLU28isnDtjls3dDpNB86DpHctX7ZJL3TXYZCi06vjh7WHbiFrVt2ID7KG/rEr/342UIr46VYOlwR+29/ZEz3ds+AwYQNTLzZkd5Q1B1FBnol2DzFFs+/puD5xf34kpCE8bZEVg2G4HsW+9bnxbWjRF4soThwEDYcu1smB4IU56Vh07wJTB40NbUwfvGeirsSEt+hm5Jd2ZbiTw9OwsJ1OfO7ODcFG+a6Qp/IraamNpZsP810uDmJYRjrYA1tUr+aWjpYTuTnZ5QW5+LoprnQ0daCBknHsFFLuV02xXh4bj+c7CyhNEgJW86z15Dlp0bC3tyQuaKTlqPJy3aDuTq7MBWqHdpi7fYdcLQ2weRVe5Hw6RH09Gh50yDtSwfbT97jBoQUnlzcDSM9HeYKSjObcfDzvY3TXuHYv2gE8a+D+wHfkZsag3luI6FLl5G2HraefMg8//H+CSjoD8G6xTOhq60Jn4hMnNg6F/q6ukw7trCdgJrcjBnx1gN25kZMXugrAW++jiFlm4zFU0Yw1xdp6xpg29n7TP0V5oShc1sF7Fq3GGaGOlBS1cbTz3HgFWZAr7c8PKP577UpLHXWwhFPoiOoYlzZt47412XKasSkZchgCisJA1t0wYFdm2BrZoCFe87jq+8tWJnRadGAnr4JHr77ztztP4GUJW2nQdLjOGk50vNL8PGZO+68T8X80daM28uoApza4ISzD74xKfj++SnszOg60oCRxVD4fGXv1391bAUUrUdhzuRx0FQbDHPn6cguJrkjk5dbJ9bBkNQVXR8mliMQk8MJngBPL22HHilvOlwdksZb/mx8gbcOQF7XlrTrSdDRUIW+zRgk5bKLYonhb+BgZUTqRQsu01cgX5SC/RegSN2cXD+PyKc2kx+LEbORkhKF5QfOwu/cNsZuyfZ7iPF1R38yuOfz+MQ8jN1yn/mdHheEMfbmpMw04eA6F9l53KtKiofn7vthZWpAwtGEtdNkfGeu18yGGdH5i1avg+MQUwxSVML+63T/lIu101ch+u0TJl6bmetRnJOAOWOHMte00m181qrjZZMpQdbMGEb0G9GR5M/aeRJis4uQ8uUeDj16g6PznJj43R8TfS7Aq+uH8T4uGdOGEhnRt8LnYH9076eDQqIMS0tyoNezLe5/o3djUdg1zRRbbgST8irB1cOrSHvTZtIzfvYaMjH743VZUpiJZeOHod2wJVgwQkfk523Xd0/EjIPlV8DOG66Cux/pe/0LMKxfGyxesxbOjH4ahB2XXzB+0iICMHzSEpL0QozR6IErb0g7YqBwYJYNFh1+APpO+BvHt8DcyICRd/vx8xBPL+IWZUC7c1us2L4LTramGE/65Mh3D0kbNSJ9izq09Yxw0SOEjBsKMHbIUCSLUTi8djoSYz+R8YYmDE0nIVs8C+PMhyOLtFM6zmdX9pF2bcjEYzdiEqLpnQFE9k5smAcDXR2mfizHzEBeUeVdX49OrSf9A9HLxI+ekRWef4ph7L2v7ICysR0WTHcl/agyTIZOQyoTHxD75SWGmpH+iLQ3t7kbUNXadF5KJKaNGsLki27Lp+/4MXouP9ILbXorY92SWTDU1YCqtiU+xrK6LS81GgvcRhB9TORNSx87Tj0QKZM0CsZj0SbhEe58oMc6FYl6/5CMNWj9pAljSwf4f2Mn508OL4PmUBcsmkHGBySOFat3IiUhHkOMiP6zGVVWRo8vHoTTEHMMHEDq/Rw7nhTFh6dX0cdiDCaPsYX70VNl/t7d24NBus5wG+MIjcHKMHKajmN7N8CejFEHDeiP9aSfov3SMn/j2EaYGbNjUSfX+UgmYyZeQTZUOrXH7iM7YEv6wllbr8D/7m6s2P2UCT87ORLTx5BxB8mfFum31h6+Qgo2AQ702IuMPzU01TFhwQ7Sb7IpshnQAqu3rccwEr+Skgr23fBl7IW5vs4Ni855cqYSzDfriZOvSdmRsVqfzs2xZMN2DLM0woCBSjh6i13ETP16D2Om7WH6KaM+7Ul98BfYKayfYIzN1z6Rnzyi/zeX5dNxwlwk5ZF8FuVBvWs77DqyE0MsjDBjszvCAzxIezBmxtG6Bka44Ef6ucIkjLR1QnZBITav3IJ4MlbXJ/VnPnYO7uybB+vZB7g4gXDv81C2nlllndVSyx+GPgSw9q+KP73RlLTuSEpK05EqKCyi/ilGG3SmjjwJonilpVReyjdKoWNXKiipgPruf4tSsp3M+aIorxMLKcctVykqP4Ea0LEj9Skul6LIMxkJP6gfqVlUwsf7VGeV4VQh8RvudZlq29+MSs7KZ/ycWOxETT/8hPwuomYNUaVu+IdTpcRfXmoENaDLQOp7Xik13VqBuvAynIkrPzuV+hAaTwU9Okn1t5lCFfNKKV5JMRUZ9Jkig6AKlBamUZYqg6hPPzIYc2KwNyU/2I4qIBEcnT2MGrb0BFVYzKN4BamUQY8OlHdEJpWXFEx169CLCkuny7mUOjjXjlp++hnz/DTT9tTFlxHkVyZl0qo1dfrpZ1I2jBN1betEymbKNiY9JYVZlJNGX+rGxwTikkD1adieehuRRGeXCvQ4RfW3nkrRSX1xcSulYT+Xyikopkp5BdQIVTlq40VvJoy0qACqbXcdKof4C3x8nDIYv5oqLOERfyXU8aVO1JLDD6iijO9UJzk56klQIgm7lPr+8jQ1wHgyk6aw5/spVYvFTFnSnN80lhq/7CyThpKifOpjUDDnUjUxAXep9lrOzO83t/dTPfWcqcy8QhIGj1ozVpvacfMN4zbZqC111f8785viFVKzbNSp089CmLiK85IpPWUlKj63iHpzdj3Vx3QclZ1fLsMF+XmMfJGMURfWjKVctt0htjxquZMmtfqsJ+NWUpRHBX78QqWFeFCde9lQeeyjlfA6voSyX3yYPJ5HjdJQpLop61EZxaVUwMV11IjVZ4iPQmq8ekfqsn8M+ZlKqXZsR735wYVG0j1CtSe16fJrqoQUYGHqF6p7V0WKTPpYdwEub51KDZm/r0z2gj99oYqpRKqfnAKVnldMqvwtJa9oWyaPZNJLmY1fxvw+u24iqbtHTL54xbnUeGNF6llwEnVh0zhqwprrbJmR+vn05TPjvzpeXd5MqQ5dSOUTGablIvL9Z4q0PMppcCPSbj8y+UiPfE116KpNpZfQzY1H5ReQ+iN+yKCCshnQgXoQmEwqIYVSbtOauuT9jYmfhldSRBUWkbwQCjO+UT3l+1JpJG8pXx5S8gNMqKQc0pqJ56SICCq5MJ9aatuP2noziPFPs3GKLXXwwecyGTBV7E4FJuRSH+4do7pp2FHpubQ2oKjUcF+qbR8jKo/JA4+K+/qRSi1gnKqEbq+afbtT3uEpxFRK5WclU1++xVPHFw+jXFacpEpIpIU5SZRJv57Uk7AMqiA7lOrUtBv1NT6dSY//5W2U5uil5MlS6tzaMdTIxceYcAtTvlB9eqkzdR70+Bhl7LyYKqDTRcrt9Orx1LzjPsRXItW/gRzlExLPlVU+5TiwE3X/Yyz5XUrlZiRS32K4dOUXMH5KecXU/GGDqGNP2DY3QVeOuvspjvlNs2a0ArXxlD9VQspJq1sn6vY72q2Uiva/QikQfVVI6vHl0eXUoCEzOF1RTM2zU6P2PY+iirMjqF7dlKj0fGJP0pkc+ZVKyK0ss0VFBVQx0R90uOGeZ6ne2uMpuhV+vrmP6qbjRGXQ9UESu22yObXy6nvyu5Aard+PuhoQSZ6gqNz4z1SnTgYUq0n/XXKjvCj5QWac3POoyJAQKpeUkefBRZTZwgOcL4qKfnWB6jd8DmeiKI/jcymXTffILx41106VOujBymdJehTVueMAKpaogrjAp5SK/igqk5QzCZzyPLWKGrr4BHkmizJtLUedfRbItN3UiFdUp/7GpN1TVPz721QPfUc6CoZHJB02szYTfySm4kLq26dgRt8LU1CQX6b7DiwYRs3e+4Kx3zjSiFpz7yvzuxJFGZRul7bU84hsxlhaUkhZDFKg3qcWUSmB96ju3btTo5ecYOyHaKpSX9KLqR9vrlA91IZTWYUlJKoiasd0O2rKVtJfC5P0iWrdXZH448yEyFdnqEGm0xkZ+HRvKzXIZDK1aaYNNXzxQdLOWD+iuLbTlZp+wIszUdTcYcrU7Q90G8mnhiq0oI4//siWI9FPbUg/R+utuI+PqM6aQxn/XufWULqj1jG/i7J+kLFADyo4rZgK971K+sx5RF+QvJByu7p1EjVl+2XSeNMpzY6tqZOPvzDlTgqeGm/QjzrtH8+EUZCTRgUHRVMl+VmUcscuVBRpC/kZX4lu1GD0JEsSpdi6O5VICiAl6DGlbOxMZTNyUEo9Ob2acpp3nMoKf0p17WdB5RSxeiEi4hszhhCmqLCAhMvav7t/lOpvN5357UV0T3+z8VQW6QPp5xc7qVKHyRirlNSr1aDu1ONPP5iyTot6Q7VRNmeeqUgxtdxRjVpy9AEju7kpZJzUqw8VSsYreRGeVJOuKlRsWi4Jo5S6tmsGNWLRIVpIqNVjzaiD9zh9nJ9Gman0o0JTK/ekh2bYU7MvvKY+PzhEqVhNpoqIvEzX6ktdDUwnejyF0ujZjXpI+isSKBnLXaB6qQ+lCoggPD64lBpsN5XKLWT7DCojgmrTsTMVk8UaqeIcyrxXe2rP7Q9MvRckvae699IkbZhf9gKUFlOTzPtRd4lOLUgMpLp27kfFZbPhvr27ixpgMoOpl1JePjVBowO1+OA9pi/OTw2hevZWo/JIeqJI29d3nlemv89vcKVmbr3N1X8T6m5QHFMWNA+OzKIcZ50jv0qplaN1qdVnvBgZosdJnwM/EmsiK/lcv0na1Wj9ntSDr6wmtO7XkHL3D2XylBT8jOrUx5zKEdHYr611pRaeZds3XYfzTHtQJ/yJns9PpRQ6NaPOeUcyYWSGPqZ6KluRcqeoH6+OU4oGMxjdcWvnFMpu7m4mDcXZMZRiX2UqlQwwov0vUboOs8ryeXHzZGraphtkDJpLqXZuQt0OJPLE5dPVuCd18/0P5nce6TM/hidSVE4U1aOjApWaV0LlRHqS9JuS8mO8UNmxH6jO7ftQkRmkpyD9wRTTvtTRR4GsYy0/JTYplZLWciJzt1FkDjdG9Nyu9o/5q90B8Fsihc4d5CAuJgbZZl2g3rEIQRGJnJsIpBtCtWsDuI0di/1HTyMiA2jbtAHnWE4duXZo3oC9179d+1aI/Z4EZP/AhSeBWDlpOJSVlKBlZI/o+GCExudhoKISlk91weZdB/Ey8Af6dm2N1l27I9P/OibNXYEL1++jQfvukBaSosyoADz7EokxNgZQImGaOU1BUsgXpHCf+Mn17AVpSXGIy9RD+8ZiSEnPgWyL7hij1wJXPALAy43HiTtfMcpSg31AEClpdO/agdueVYznN71gNHQoJImFhHQD2Fgr4d6N14xX1G+MbnJNmUNAm7VsgazE1LI3xh069kA9GUmIicuguVxzUt7tmDDq1G8CybQ05ptbn/v3EfzcHeqDVaCsMhjb3b3wLjSUeV5cvD66dmjJXMvSQq4TMjKiRK7Q9uyjjHun1mDpum249cQfPbr14FxqTqu2bZgDZ8TExNG+dXvEJFf+5rsoNx0P33zC9nnOUFZWgqqWKT6FxCAijX2d0aRjF9SvU36oXmLEJ2xasRjW5oZYc+ohcjJygcJk3PWOwwgzFUb2JKRkodCvN/dE1QzQN0HkS29kxIYgob02pmk0xs23CXhB7Iy01Dhf1dOlpzwkSPlLN22Berm5KCqu/HbnvsdTjHdxYupJXEISPfv2Rk3PFX/w5BGu7VsEFWVlqKhqw+NDBIKikiGvMBB3jy7B0vXbcO/pa3TvocA9UTUeRC4cxo9GHSLDYuIS6DSgD+oyLrLo2a09k4+6jZpDnJRndiFpblQpXj++hrmTx8HQ2Ap+MRnIzWdft4tLSUG+SztGRhl4Rbhz/gjGj3KAkcVIxBYUMQcc+jx9BEVjU7T4P/bOAq6Kpu3DfxoMFLtAUUy6uxsRxQ7s7u587A7s7u7uLkqlu7s7D3Dmm91zCCn1iff1eb9z+TuyOzM7ec89sbMzjcXZ+ttaXh6tap1KUoTnj5/i0PIxlTLwLSoTUSm8z0RayMqheSPeMttGLTqgQ6EfRk2cgzOXb6C0RRe0kGCt6iU32h2pjVWgL9+S3tG60rQV+nRvhud3POA4wA4iNF7ijVvDyboLnj7w5j1E86Fbm2Zs+tq1b4vMpAxw6bNOLpPhdu8i8jlcvLl1Dsr9xqCZhDBeP7sO3w+3YKhH65y2Drace4Zwz688v2h97t2pJT+vxKGl1w2Lp4zH7oPH8TUyC92oHUOI5wusXjwdtlZWuPYuEnmFDS9tyE2NQLCwAuzVmSNLqW7U6odWmV8Rx3971qKzPF9XiEC2fTMkxKZDWLIVekinY8TYaTh+9jIyRFqgbaPazSknNwXHXbdh+MB+GDlvM0pyCir1RJOOcmjGlAdNUKeObag+TgOywvE2QQq2yp3ZN7wiosxOxjz3/20kWsqjeaYPxkxbgLOXrkNYpgMaUVn/aYqT8OJrLgYZ9mLLkElbxXFXfu5PEB7wARaGetCi5T57+wVEe/vw8orWka5dOvHaw+ZtIJybhYI6lG0PZXV4XDuMheu24ObDN2jfs3udSxzjg72wccUCONhbY/eVdyjK+PV9O4RExGCt3xlPP0bg6Z2bWLrDFeEv7yEvPxmZkKGyIQqPFy+h69QPTcVFqOyIwcm5H969ev2nNnQMfH8Zj3yy4fvpDXL/7H4nIpLoLs/Lx0bSbSCekYaaO8ho2Y5A3NuLiM7nIsT9EZrpj0QvGVF4PXuIUK97MNbTZevluuOP4O8fwZYPUy8UunfmtcnCwtBW74ONM1yww/UIPvsnomdvWdbvn+Hz62eI9P0AM1YOtDF/yzkEhHuiUWsFSOd9xbjpC3Dm4g0IN2nH9iFqUpiZiMO7NmFw/76YsnQ7sgqYVSQ82nfqgKa0DWTb0bYdEJOaSbs//vArUoC+Uke2molSWeOL5PcUZeP250gM6GvF2jdq2Rm2Ck1xj//NfrOWLdG2eSPqhxDat5FFUkYiykuL8eT9exxcPZanj42s8SUsCREpVXGqiZLNWHTLfo8n7IpHHgWp4YiXkId1T2ZTZSF0NXKATLI3Uop4bXs7+S5oJN5wSyjfQ54td4nW7SCWl0fblNrrEAoSvPEiuhWMerWHRJvecFQSwj2PCL4tICuniCasHpREm44S6NhWlm2LRRs3h2RJHvIJwYuH9xH48U6l/t508ikCI/j6m9YLpR5t68jfbDx5GYdxTky/g4qpmCSUFFVYvef97j4Wz5oAG0srPPdOoLq8QvYbo3f3DmyamtI+Q3leCvjZ8Ut0V+jC86O1LPUjHXTQzrfhYesyA4GPr7D7IXy9fxadLEdChnZ4X9J0Bn2+X5nO9bQ+VKWzOU1nu8p0qmuoYumU0djpehTuwSlQkm940+QmHZQwXEcCp+5+RHqoO+5HSmOASW++rQABfx+CCYDfHi5KqWITa0jBC0vh4BMPbJgxENlxARhmo4OLH3kD1Z9BsoUcnrxzh5eXF7y+fEVGYREsuzbG+NUncXP/Cohz0rFu2kDM3XUXMt0M4OPjBhPFDnB7cAYa+jbIrLHDLKENQbsepvjoQf2jfn755oucrGB0bHAzAmG4zJiBq8dPwe/jYzTRG4buLX7im0CqZZnwKqHX9Z2h+qsw/k7YdJqXL/QXEBGPxztm821/Do2+0+H54jLkmgvjyr6lsBi84B/a7IV6KtoB9z97VsY3PScZBp14Q9Pq5ER7wNR+HLoYOOLs1fs4sXky34b15Zfzr3FHdTQuDsO7t49hNmQMHPo74+75k/D4kAJ99b/nO1UGppiZwfWfgZBGOHr/XWXexKZkYaZdH2g7zoTHs/OQayaCC7sXw2LYiu8/K6gDLo2ICO30/ixvL2zB7L33MHTGCjx88hyjTFrxbWpAyrFz1hCc/5yMpZv24RntDGu35qWXkcWfSTuRao+7bz9XpjM5Mw2OKh34tlVINpfDB99AjLJWR4jbY2grqeFLEu+ToHph6hbt4NeEFZdKmSZsObG96QZo2kUPNnLZeOQdiZNnnmLy9FGsOSFcjF18sDL+QeGxuH24rjonjAUHnuDkxlng5sRj3nBb/HH+PYLfXYbzrJ0wGzQdNx88wQoXK777huDnMfs/A00D/b+hJAiLNsWND76YMdAIiQGfYK2njZcR32/YxS0rwGgHK8SLy2PPsfN4evMI29lsECbzhKsGxr8TIk064b3PNwwyUkTg58fQ19ZFePaPaks1aNoILTdmoqgmjHxbuaytLHefgDB4Ptr7IzH6ji6GQ/Ht4wP0adsID05vhUHfcSit0aHPjXwD20EzoWQ9Aldu3MfOlWP4Nr+KEAzMbeD57DpuPY+Bo60NDBRy8OHdSzRStqZ1lakXTNvEd87A3NRVrmLikKADsurtWBmnhBozA0oenXWd8fr5EwyUzYDLzE3/2MkJUq3kMd6kNc7ffo9LJ85j5tyxrDkTt4GL9leWj19IDN6eWlZH+Qhj6vYLuLJnIUSLUrF8oiPm77/Dt/sxTDjWYxdXhuMbFA6f24ch0lQOn7y9MdhYCUFuj2CsrY/I7BoTe+W5tO9jjcKWvXHw1CXcObu31suJmjD6RkhU7McdYVpubNFVK09Gmn94KrtoG9x+71GZnpTMVNj25k1U1gkdXC9fMx8blm384TfhPwj5l3n36DZKSjPQ14L3mdynuDKcPnyGb/tzMOU3asnuyvQGhMfg2eG1fNv64OVkzebt87XtmPDHBQyavBx3abs51V6Lb/OfQ4LKkqOiEC6+DsahoxcwacwINt+ZdA5fsL0qnWHReHlsPe+hGkzbdBEXdyyAcFEylo93xPJDP9ojSgSTFyzAhb2uuHb+CGzGzkGrv3AilwAB9SGQqt8SgoKCIlbJpIV54XNmB2j3bAfJxo2RFhuPfNoylBYXwC+IPztbkgv3kEQY2w/Gij+2Yv4gA/hFMt/9/QTSHeHQQxRn7n5AaTmXdlpLEeX/DdkcINDXA900LTB/ySrsWDMdgX5+SIuPQi6k4TJxOvYcPgjZkkRk15h6bd5FA51KvPHUMxTlNA3M2fx+3/x+uImcrJoD2qR/wPKt5zBrftWgtH7EYDHQFC+uXwWHxp1TmIk7D77Arr823/6vYWBrjVsH9yM1hw6MaDrys1IQEsX7prA+pFt2RFFBOspox7O4uAjRId6Qat8LU2cvwDHXLUiMCqJxpR283ARs3bEfaYV/YtqaT6t2nZGRlQtueSmIRHNYKjXCoTOPeeVYXobI4OA6d/LNToqHUBdNDLIxgLSUCKIrZEWiFax1ZHDxsRv71plTlAdfn0BINW0FUpaL4hKaxyW1d2oWFm0M866SWHXgJYaa9UY3fRukPTyBry2U0a15jYkrMQl0aiSCzNx8lJXy3m7/LNamRjhx6gpKaJqYtyt+3v7fD9almkIoPxa5VB4Z+9DQYFqTeNiY6WLfvtMo5JSBcMuREhOJpJxCxIQEonGHPrR85uPAnvVICaPlQ7OsJCsW23e7Io3/XXZ1LKyscOXEaRSUlLF5H+rlg/rf6QBxoWHQcBwNXWUFEFpX45PrKXNSjuDgGPQdPRE9ZNuiID2Bhs+z0jM2h9fTx0jOZfQCFwmhocjgELTs1By56Rn00TJwSsVhrt8Ve089YvOIcMsQGxmM7IKKLaGrKMxORlRqCfqPnIBNu/bBShYIS2TeB3Lx8uoh3HpT8TajCuku2mie8Q1ukamsbsrLSERgRB5sBunh/q0H7GCrKCcJ915Gw8ZBjf9UfYhg3NSx2LFgFmIaa8C0cxPW1NhiIB7ePIZUNp00DFrn/Pjfu35PCXzcg6FsbIdFy9dh0/xB8PePRGJ8JHppWcFcTxni4CA6serZlu1kkZGZR8uMA061WTjpNt3QWygCDz3j2DCj3O4ivaU6OonXP8nDLcpAYFQW7AaPwZqtuzFSrwP8o79fmcMtK0R0uggmjnFGuxbSSIqJ5ds0QIsuUBZPhU80k8dcJMVG03ryD432fpHijFhEZhIMHjMJW/YchEEnIURnctCyYysqq1ng0kFscVEJJJtKozAqhm2nOMX5CAzi7b0CqXZQ61KG90G8fE5NiAGH1kcGRS1reD45jvCUHGoHFOVlwTew4V3uJaRb0vqex+r+ouJiRIf5Q6iZHCZNn4sjJ/ejPDa81iZqmTGhaNLdGI5m2mgkLoT4mIpd16k+pXUpJyWd1Q8lnBp1VFQcnZqKU32bh3LaRjL6XUnXAB9vn0ZxLwu0kRCCs5MN5i3eARtLY3aQoG1lCa/795BZyKGyUILbt+/D1NyUSn4NmneBSacyPPIKYScXy0oKcP3iTZg4WfIdAE0kpamelcS6Y1fROuEGZm27VOcu5Y2lWyHe34f1Jz8zCRExv7pJLJXX+bNxZdcK3A2Rgq2aHGuqbmmDV6ddkZjFrGCh/ZOcdAREVOwVUA0qsz4BQeipbUX7DauxZdEkWv4BfEseIqJNIS1RiCzaEJYWFX/3TbyusQU8Ht5EZGouKyOMHPj7haIwPRbR2VT2qG7csucIDOWpXs2qodc42YjJl8LYIf3QRqYx1QVxNB/4dvUg3aEH2hQFIiAmi4ZXjgTaLvC3BvgeyWYYZKCAm/eesn2a3ORwvAjPg6N6R76D2jBvsi21mO/e71J9Q9tkRh+HhSL7B0c8K5kNQ7fsl3gYyOtrNG7THZ1Lo/EkIJHVCaFv7yOrnSraSNVxTK5kE8gJUb1ZWETrVglbl34KmvbLlx/g+MM3+PDhA/t7++IO0j/eQPAvTPKZ29jh4cVzSM6mLSINvCAnDUHB/PpfLzKwMG6JU/c8qvod/n6IiAiGnllf6Kp0h3BpAeJS69mgswGkWzVDkG84Wx/yMpIQ9qun9AgJY/SEcXBdNQVeXGVaH9qyxkw6n1y5gCRm5WRFOoN4+1zVJNDXE710bbFgyRpsXj4RAX7+fBsejWidFeLQ/lUp1Tv8/pWcZl905XzGosOfsHBKP9ZMgIC/G8EEwG9JOY5tmgMDbS04jFmOHWfPo30jYbTuZYjJhqLQ09DAgJFTkVTEH1xxOTi0djb0dbWgpWeA11mdsdD555ZeM0tpt567htA7W6FPw9PRN8Ss1QfB7HP16voemBnoseeerj33Fbs2zER+UgjGDLSDBo2DqfVwOCzcji4ykny/eAjRgeSFK2dxZvVkdrMhfSNLbDp5v3IwVh/C4k0xZZQZfFPEYaPYjm/aMP1nboWaqC8MdLRhYGqP7sNXYoAKT0n/VZStJ2DFkC4YYG0CDZoOO2cXeIbW3qCnOi17WkCvVTi0NDQxZc1+RH59DEcrE2jS/HKathWbXXehES22wHd3cPzmWzSVaHjpXkOMmbkYBxcOo2Wujw9Rpdh+9jZyXh6Aro4WtHUMMHPtPjqYrZ3rsppWGCyXBi11DfQbMhaelZ1EEaw6eBFhNzdBl8qCvpkNrr8JhmQ7JUyxawFjLXU4T15MG2m+8wpoI2lE86issSw6U1kQkmgLe8uu0NSxq93ZFWqMuWtmYcFgM+iZOyOWWSP/kwyZtwU9Ml/CSE+byqkRtp59wrfhI62ANWP1YayvBfuBo+AZlV/5lmTUkh1QpQ2qqYEutLR1MXLaUqTllyLC6zEcrIyhSfNiyJw92HZ4K5iV3H7v7uP4jQ9oWkcny2jofAzplg5zZpmqjj4WbDtf78ZODHYT5yL26gpoauliyuLNKBauZwmvsDgW/bEKR2fYQ8fADKv3XmLGHSzt1B2xe4YxBlqZUlnUgsusdSikA6xhU1biketUaOka4fHXOCzafhpcrzMwZHQBlYEpSzYhl6nMNSjNT8fiiYOhraVB640DZBwWwlm9LR3YZmLp0rUoFq+9SkFYsjXOntyJdeP7Q1NTAzb9RyEgpQijlh1E66QnVH9owsR6MCwX7IKlQjP+U/WjajYAuUGfMGDixMq3Pyp2k7DauSf60zrDpNPBeSQ8o+saxBDcP7yW3ZhPU0sP+19lYNvCgdC3HQ2p6AdUP2lj5OQFSCmoeq00buYi7JjhDG2qIz/HVE1kiUi1xIUbJ3Bs0XCaLk2MWXkex84ehHgDKy64ZUXYMm8sdGiadQ3MkSrXF5NNvz+pRFSiJVYs6A9HWham1v1w7okn36YBaP3Y6roVC4ZaQY/qTddLT2nG1x+P/yRlxRmYP47KjKY6DMzs0NFuLkzlG6GH+Qi0jbrJltdq1ydo3ccKo7UJ9KmMMJu4xRdXdDNE8ccuV+ya6gRtAxNsOnILXKo7GDqpWOHkiqGY6GzD6lpL+wF46Fm1/LgumsmqwkmB0LLWxKB5W5Ec8hkD7S3Y560HzsH8rXsgJfZ9F6ez0XAYNQ9m9fPAkZPgU+24XQeXGXi3dyKtN7q49iqcb8pHSApz1i3AutGW0DV1RFhGIaQ6KEGrcQachvOO0FM2dEBeWgoM9XifEXXQGIA/XHrA3sQQ2rR+ehNlbJkzkLX7HgnsOnkaN7fMYjfG1Te2QlRLc6ymYdVETKoFjl55iMiLK7Hj6ju+aRUm/aei3P88NLV1MG3Fbog1+cF3PXXQVq0fFITCoTd4EqTFeLLX3WAItk01wFB7M9qWacKm31C8C6hjQosOUJ+c3wsTQ21o0DhsuR2EPSu+X8Ej1qgt5g5Rp+2JJqz6Tkf1IVkbFTscX+2Mcf2t2HAsHZzxxDMa5UUpmDtuEJU9DRiaWKKN1WwY8CcNK5GSxaqpFrAw0IaZnTOuv/xGy41vVw9Ckm1x8MByTBtgSvWgDY7des+u3qiNKJbsv4DMl/uhQ+XLynkiZm87ie41J7irIySCFa4XIEz1sb6uNrS1qT5evhWFdUzKV0dItDHWbVqF1Gye3hOlZX7u4j7snTmY6ictTNhwHWfOHYKESB2Jo32vxXOHYLAF7Q85jaVtxM99LlKU4A73rHYw7Vqlt6VadMEgvSa4+eAT3+THdDVxwaaxyhhky+sz2ToNx6cfnlIjhGV7ziHi1kboUvlnyuHaaz/0H7MYCa8PU1nWxYQ5q5FT9ut9JYOhMyH05Qi0tPQxa9VuiIr9uh/KZv3RKMYLThPnQJyf5V0MR2DrRE0MtqXtMVMfnIbhfUDdn+k+vbgdpkw7pa2N7TfDsH3t9y+3hFr0xEyHzjDR0YDDhMXspI2IRDNMHNUXSsaO6NHy332Ol4DfFyFmIwD+tYCa0MaM+ZGyMuS9PAeJWt/cChDwZyDYN8cR2ZpLsXasCd9MwO/EvrkDkK+/EiuH/z2rSf4tpIa8g6nLfnzzuA7J32PcKUCAAAECBPz/gVuKOf31oTz3CiZbKfANBfwMiWmZkB80i1lqREe4wvQn6MjUR51znQIECPjnIGUl8M5oiTmjjPkmAn4rSBlCChph1iBNvsH/HyL9PDF17UrB4F+AAAECBAj4L5AV+wWP42TgYiEY/Av45xCsAGgIwQoAAQIECBAgQIAAAQIE/Acoyk1FQiYXCl1+7lNYAVUIVgD8PIIVAP9iinJS4B1Q98Yj/zwEceGB+PDhI9J+4Tvu/49EBfsi8y9s9lcdUl6KL1+9f7hT/f8yaQnhiIyvfRRiTYpz0+ET/N+qH3+d5NhgRMSl8+/+BFwOvnp4oqjGN6dlxTnw8qnaIPFnCPFxR3bx3yPDAuqHqd+B3p74+NkDRb/J5n//q8SGfkFi1g9OvvgTpMWHIYw5YvcfIjkm6Kf0358lJuQLEtKq9kb4XyfU1x1Zf1P7nJMUjYDohvcJ+i3gluGLpxvyau8P+7cQ5v8FmXVsoPs7kJMWz55O8DvAbOoYEeRN+9GfkVNctV+DlHSbf3zw/9P6j/Yjvnh4gVPXrqMC/tUIJgD+RUT5vcP1R/wz7inxvo8wZdlB/t3fg9+LY+huxzv6pyG+3j+IgROW4umzp4jL/Ps7UfVTjsenj+BLXNXWQRsn2GPRsY/8u9+Pg+vmwC3qV3djrpvSwiyMGTelznOwf8SbUytgNWod/6422RHv0K2PCtL+k8X5J3h9ZTcOXH7Pv6ufJN83mLbWlb1+em4dTMcvY69/V97cOwWvaptMPjy9Fq4X3/Lv/gScLEwYPAwJOWXIifqEbr36ILkAyE/wxvAZ6394Kkd1Ns0YgK8J3x9zJ+BvhpTj8NJxWLTlOJ6/fInckt9rAoCUc2CvLo2XkQ2PGuL9P+PCw78gt7/Im9vn4BX76/r17KaxuOkWz7/7NfYssMO0XZfY64+PzuKTX9XpMC+ubMeOUy/4d9XJgKlMN3gm1zx9v2Fe3zmJr+FVEwr3Tqz6Kf1XnZmDdLHpUTD/rmFOb3DBleeh/Ls/T1GyD+TkDJD5mw8cts5yhkdMJv/ur/Ht9hEsPXaPf/fPUl6UBQPl9ngY8mvyxMLJxdihjgj6k8nmJHyBoqIi+1Po3BFtOnbm36vi2tsI7Fjsgs+RWXzXvxfer65g8Y7T7HXAp3t49O7nj8z+u3l6cgXGLtqGZ89eIiroEzp2MUb2Tx/d8NeoT/+RvHi4nrhQdYJGSRrGDh6JtIKff+1Ump8G1z2n8Jt3Jf/fI5gA+BcR6fsalx648e/+GRR0B+HewQ38u/q5c/UIpq/dgw3r10Ojc3O+6X+Cctw/th+esVWN3uR1B7Bg0I+OHROg1X82jmyexr+rTdNOGrh/6xpkfn3j6N8eA8dpOPnHHP7d78mrW0fhEfzPvD1q0lEV92/fgmBD4d8XLqcQ5x8G4eD5I1i3ajnaNvn1Hav/SYSExXDgygfodGr4U7g4v484ffcV/+6f59X1U3Cv86SIfw6XhQexcrQ9e/3u/km89/6ZN4rNcOLdfSi2bMy//zle3DwCr9C6dxj/WZbvPI9JRl34d/8ZJFr1wOPHZ9HsNznF4n8NYQlpnL3+HMZdfk2e/g7EO2oiICCA/Z1aPgZao5fx730w1LQb39Xvj9+HW7j/OoR/95+mFDcvXMPaXQewfv0qqChq4tmjU2j6X16yzs2Nw87DZ+o8ZvRn4eSnYtf2ow0ejyzgv49gAuA3JNLzGfrbWcLU1BS2TsPwOYgOCoqSsGnTGXy448qaLz94mXWblxqOFXOnwsrUEAY2IxDFHOBPyU8Ow+yxQ2FhZgoTU0vsv/iCXfLreW4TVB1dsHzeNFiYm8Et/vsqmuT7HMPm/MFef7i8GrpWk7BgxgSYGerBcugMZBRzEfLpOs4+i8T2haNgM3AEMgpL8eDcdhqWGY2bGYZPWYSUfOb9YjmWO+hizKpdmOIyGP0mLkDYhxtQ1DHHzEljYG6sD2PbUTh2YDuGDuoPfR0NzNp+gQ2byynAzNFOMDMzgZmpMZzHzUNaUTkiPl/H3cBo7J41iIZli7dBKbi6eT4OvOUdGRXr8xoD7GnemZjCuu9gvOe/mXl/fRc0rQZg8awpMDPWg/XA6Ugv/PGMZmbgPXRVtMB0Gl8LE2MY2g7FmWN7MGIIja+2BqavPwLekeK5mGlvy4ZrSt0NmbQMWbXO+yV4cmotjAdOo3blyEuLwpwJw2FJ883E3ALbzj6rc1l2ZowvXJxtaTmaYcy0hUiueBFLyvHw3B442jF2pug3chqiMnmfY4S536P5YM2am1vZ4f6HKAS+OYGZa66x9j6vr6KvnQ1rb2Fpixd+SeBkhMLOcRIKyqnXZUU4uH4+Kz9mNNzpa/ayx86BqvR+vdth5fq1GDGwH3S0teF66wPrZ15qBCYM6w9zKldMXJftPseaf0dRBoYP7MvKMJNPQ6euQCa79K0E43Q6YdbytRgzzBm6WppYf/IB+wjhluLKwdUwMTaBtb0TTt7hhVcXX59fhY2ZMcwsrLFs10kqgTy8X17E7I1H2Gu/1zfQ18aaLStzKxvc9WHOiid4dtUV1hZM3E1pPoxEdG4ZchOCMHGwAxtfc2s7XHzyjbotw4qB2th8uSoet/fMhcvqM9Qbgpc3jqCfgx1MqP99h05AaCqtY+XFsNPpgtW7DsNlUD9MXLj7u7KO83lF/WaOzJrIhnX9C29mPuzLC8yYNBrG+toYMnNT5TK8cI+nGDrAkZaNCSztnPHau+oNZF2UZobDru845NUQyeKsBLhY6OPQbXd6R/Dx7lEMcKRxp/46DhqD4BpvKz1u74PewLl8maf6IuAVeuo4o6jWy2ou3O+dgIO1BeuXtcMgeNFBWlZiEMYNZuJN5c7KHueee7Gu4789QlslE6xfNhc25ibQN+uLgERe2N9enIWDLV+WLR3wxi+RRrUcT87sRj8q40w59h8xo3IlUuCnO3CwNIOZuQ1GjxoINZvRrHnAy6OwHctbEcJwdsNYrNz/mL3OiPLBpBEDYU7DMKWyc/YB78i+ezvnwHTIWMyaPB4mVAcOGLsURfwyiPV7jSGOTN0zofGyxSVaftySPOxaOQc2VhZsOU5fuR8c6rw4JwGzxlD/+XVjwYaTter6jSN/ICAmDCOszeE0ewNIaQF2LJ9RWQfnbz3GP9YzH+YKnbBz7zYM6++AGdup3P0HIKQMs0YNQmh2Gco5adDo0hWbt66Cs4MttHX0cP1DMDXPxK69h/H1wVk2/fN3XGVXDlw+sB4OtM4xeTV40mJ++0Dw5elp2NI6Z2Zli9FD7GEyiDf5/HjXXJiOnY+FMybCyr4fIrM4WDPZhpV35uc0cgaSqR+JX+7h3Etv7J0zjA3v6sdYFGREY/6UkbCkeW1qZoGNpx+yfpbTstm9dBKMqd5xGDAUjzzqnmx75DoPI1bxdEWSxxXIqvdl851bmgUjNU1kUj1469AK7L/+BinBH3Hmri+ObprFhn/hE68divJ5g1lTxsDEQAfOk9eiiK0wJZg11IHqFaqjC2LQvX0XbFq7DAP6WkNHxwgPPWtPIsR+e4HLz0Kwc+l41v+b36jsU0JoH2H6RBf2yNNhs7dUHvfq8/oWBjpR/cq0f/2Gwj2M9wnRoaUTccefdz3EqBs27NkHlyFUD83bU+cRpp+fXqB6eAAMdLUwZ8tJ9m1gaUYANLVtUfFFUfCTU7CYuIq9DnxLdaqtFa98LG1wyy0WpcUJcOw3lsoNQV7oS3RU1MEfS+fA1tIEesZ94ZPA+8ygODsBy6e5wJLRvSbmWH/oGhteVowPhg9wYHWFqak5tp17SGWpBEf+mA0rS1q/TExg338Wak39EC4enNoOG9aNKazsHOGTUswe3Xly+yJ+HaTt5aAFtNVmKMOzy4cxmml3tLWw5jhPXpiwzu5eBnN+v2b8wo3I5i/TDv/yCE62lqw/No6D8SmEVy4NEfLxLu3XWVG/TGBh7YD7XgnwuLQOA/84z3cBuM4zw+Yb/mx7MUy7B+Zt2YdxtE0dNXctAmkb1sOoLzatmAcrmlfvglNov8Aa/ulMN54Lj/tnYE91B+O/lV0/vI/Kwa2NU7DsQsVqnDIstu+F0x5Me1cNTi4mjhzAyhfz7IAxc5H0l5fvc/Hy2lGMGU7zVEcbKw/d5RuX4e7x7WzfgymbAaNmIz676kjWCjL8H0NO3RQ71i6k8mKF+26RSAn3oHnhTPuETDtgh0uvmLaYOVL5Nhxp+8C255bWuPGVaTtTYNhDm99nAZJ9HqGH4xT2upLMIPxx5Anunl7Opn3f5WeI8X7F6jMz6peZhSVOvArkO66ClBXj9O7lrH5hyn/A0JnIpN3uULdH6GfD67fb9x8Bd/6qneenFsHIfjrmTRsHUwM92I1egGwObR/vH8b9b0lYNMYJ/UdNQmZ2NOz6T4QQlf260j/aog9mL1+AQbR91tbSxh97T2I+9dPa3BS6JrYITuKtiv1r+q8Em+evQ2roF9ovpW30BN6qSS6H1p1d6zCoH9X12ga4+Z63Qigl+BPsrajM0fwypulec+gOq09OH9iKFJq//aiZ0/Dx+E2/BhHAbAIo+NXzMx9DxM1ciJjRcFJcwqHt2H+A0mxioSRP3oWmsrehn26Q7jr9SX4ZIS8urCMDpu9jzRlC350iXXSGkJwiGjduOdkz144s2/+Y0IaLzOqrSy6+Cydc6q6sKIOYa2sRqtSJx9kNRKXvZFJQUsrzpAYRHy4TZYcJ7PX7S6uIpuNC1i2XyyELnZTIofv+rN2KYT3ImbdR7HVG6EvSQ9mWZBYx7srJxQ2TydBFR6hNGVlmr0PmHXpEysqZmBAS9uE66aXvTLIKeXFe6aJJpm+5RErLyklJXhJR6aZE4koYt1xSQvOcvSrnkDUj9Mimi1/pXQmZrteHHP4Qz3jHsm9qP7L8pg91WEAcNXuQxwFJrHmU533SVcOe5NLe0btrO4l630kkv5gXx5Uj9cmR5wGsu4bICLhLOqsNIJmFJWx8d02zISOWnSQlNL7lJanEQEGBRGYWUZc0vsUl1G/GWRlZOcKAHHoVxvqxcJgpeeiXQt5e30n0ncaRbJpPjPt1E+xoHgazz3AKUoiFsgLxTylmn6mkvJhMslIiZ175s3lRlJ1Aeilpk2x6k+j7mOj2nUEKS8upd1zy7PgyMmLFIVKcHUdUu/UgH6MyWS9K8jNJeHgScb+xntiMYeSnkDgryZG3IYyMcUlhTgoJT8ohhQlfiGw3Q5JNi8bjjivrdxH1m0vlac0oY7Lpmgd1T/O4Ryty7XMoYYo0NeQ96aRkS5gcuLV9Khm14RYbz7LSYhIY6EevakDjydQlxg1Trgv6q5ETT5lyKCZjtTqQfXfcqb9ckp8aTLp11yG59Dra7RpRMR9HCkppJaD3F7dOIfO332a9q05ZbiTR7K1GIjMK2fvQN5eJ3tC57DVT/naTV7PXgw0UyNvoHPa6KDeVBMRkkuywF6S7ii3JKGDqOZdkxUeSpLxCMt1Wkey4/omNb35KEFHqrUriC8pI5NvTRNVyEimjFtzSQuKko0jcEgpJduQHomvpQvI4vLh+uLKV9Ju9namExEa7Mzn8OJjNt7pYPVaHHLz7jX9HyIl1Q4nzrF2srDF5NdSwB3kfk0u4xanULz0SkV7Aukv0eUZ6mowibLWpTlEyUZWVJ2HpJaQoyZvIyuuSDCrGWeFvSDeDEaSgMIPM6G9C9l/7wKYvK+ITUTfpT+smTz6/3N9P7CfQuFNGG7QjL8PTSHlhEtHsJk++xTP5xyXbp9qS5Wc/sG6qkxXtRbr01CDhbFlwSV5GEolLySZLh+iR7Te82PByE/xIn859SHB6MYn7+pC07WFGUnJ5den6lslk3LbrNN9yiG23zuRNaAZrXpidSqKSMkns10dE324yyefn88uTq8jwNRcJJzeW6PZQJN5xvPJN9HlKNK1d2Gv/F0f48s/jzPoxZIXrI8Ll5JHB+urkiW8SG6/i7Biio21A8qjs390xm1hNWEOKqewxZTDJSpVc8U6nY9pcYqPeizwJTGaf4RTmkJCgOPJg/1wyfdNlVoa5ZSVk2TBDcuJ9PHm2fyFxXn6UiSopL+OQ0MAg9rnqlBfnEJ0emiSWLyCvTq8iliOXEw4VsvKyYjLXSZscfBZCbfKIWedW5LF/HOvffwom/XaaCsQrhUPKqO5T79SBfI5OZ+MQ9vosUbSdRjU+IZ8u7SAWk9fwHqIEvj5HzEbRPGTkmOrQy5snkgWHHpD8pADSq5cWCePLSPj708R44Hr2mUc75xDjcWvZfK+AU1LMhsX44Tp3AFl8jtFHtN6MMCUH+G0RzUWycYIlOfbMh3XLKUgjlr16ki+pHPL67DpiO30bKaX5y/ixZlQf4voolP9cFdkhj4mK8Rhat7lk/3wn0ruHKnkTk0fyIt8QXZpGpniOrBhKFh+4xbrfPM2YbD33nr1muLRjErGfuInGnVdvx5j1JM+C06lNPrHp2ZkEpNF6mx9NurbqTLxjMlg58H12mmgOmMk+X5MVLlrk6ENf/h0hR1cNJIPn7qFywfN/kD7V9XH5rP4z1LKkeovXhoR+uEY0+8+kOULI8iFG5MjHONZ8sKEcOfEypF49tHZUL7J47122zS7n5BMnre7keUQu4aT7Ew0tG5p/PHdBj08S8wkraZZziLNBT/I4JJs1L87LIEHhKfRvGOkir8/md27IC9KyhyFJ5dfvazunkzErjzFCRbZPcyS7b3iw5cWEN8RYg/gk55HdM83JsoOv2Pwp4xSRoNAQkhH2jshr2bN1ginD+IBgksuGWkVxVgzpLtuHxBTydENOajiJoTrG685eouk0jxTx5TDOL5DWJELGG7cg+x96sXU2N9GfyMlpkzT6aPCbc6SP0RiSzy/HHZNtyQLXe6SU9lN0unYlLwJ57WfUpytE0WAY4dDnXx9cSvrSel4TTl4ibZt6EE++XirOSyfBESnE/eJa4rzuHGvGsG+uKdl0nbabtL0YSvN9+w1PNl4MgS8uEHmdfiSLbaMoJblEp1c78jGepjHemyj0UKd9EV5dys+MJ+GJueQm7YstPf+G556UkkV2Pckp90TaNmQQxS4tiTvbVeK3yTQYbnkpWTtan8rzJ/aJn+Ht4WXEfukh/h2PyXYKZOdtL1aGCpIDSGc5VZJIiz7S4w4x6DeX32cpJ48PLiTjt1zhP1VFut8jKi/GJJUvy7TRI2NstMkn2gYxuZGf6EuUqH06bfRGGncnL8J5fZ2ivDTiT3USIcm0b6ZFCjg8YU3yfki6034vw5srO4j9lLXs9eVtY8m0dffZa4Y5Tork4odw9rqkIJv4RvD6ktXxfnSYqNhMZ9PAyFFymD/Jyk0hhj3liVs4EzaXBL69SHoZDCVFNLLPTi4kRkNWkULaVnG5tP9q3YtceMOEUUzGGcqTV6G8uBdkBJBOCsZsvayVfoqLeQ9y7iOv3iZ6PyZt5bRIeDojwVxyY/NkMn7XHXr91/VfWfwnIqthSfhZR7uL8aRnq07kU0gKm/ehH6+SPtbjWSumr8vh6+ii9AjSU7YrCacinp9E61E7HcLkxn+ahNQMIm48go7dRtMx3Ni6x3aCH/sTrAD4zShK9EM46QYt+dbsfXc1IzRK+oYY/pvdmrRuIwtpSTF2t8u27eWQnhkHTn4Gnn3xx4YZA6CirAw1bVN4B8UiKos3DScjJ49G4j+3vLR9u+6sWyEhMbSRbYWM1DS+TRVBb1+hi2VfyEgy7oRh5dQXX1++QUWMO/XsDZFqywDbysqiuRQvzq1at0fbju0gKiIMUbFGkBQpRHYBdUSAYI/nWD5nCjsDf+plEIpZiwZID8O3whYw7dGWve2iYYD2yYGITuetcmjboT0aS/Di2LFNe8Sm/dw3aq1ad0EzKXE2vi3aSaO1dEeI0/gKizeGjDgHOfzN0QLdn2LJvMmwNDHG2ecByCms+gLK58VZzNz9EXcuHUMzmk9ANp7ceIOt0wdBRUUZGrqW8IlPQ2Ti93HiZMXiRZgY7PT7gMlBYWFRVGSl94tHCPnyADrqqlBWUcGcrRcQGhyF9Chv5HdUhUEXGdadeGMZdOtWfUMZCWjrd8V0l5HYvu8wvCKy0JWmqzpfP7yCkeNISIoK02SLo+8QJ7y8+5xnKSqFbnLt2Hg0btYKwmnpYN7lKKhp4vmhRViwajNuP3mPLt378NxXR4jA/8NDLJ01kX1DfvljDIoK+W8AaNq6dJal/gpBvFErNCrMArPY4dPjRzAfNhSNREXo80IQZf7WQdyXF0AvS3RuwVvnLsrsAlsHmmq9MX3EYOygafcIzUBvORl4PHkCRVt7tGjELG8WQvOO8mhFsvDcvwBO1nps3jdu3R36ssDbkCx01h8EmZS38EvnID3kJeKb6UOrvRT8Xz1GoO9r6GuosWUyefVhhAZFVq5E6NlbobL8fgbZjp1ZWWOWX7dqJYWkjFJkhn3Au4AQ9DfThTKt3zYjZiMtNAi5v7ChUzknD4tG26GJzQLMHGLIps/P8xMi/N1grKNO/VWBy8I9CIz4ynuAj7BUO0wfqo2dxx+AkxGC409jMdVJi29bRZjvB3TWcEA3tiyE0KRFO3RqU443H9MwzFKRDa9phz6w6FkAL3/eagcxWifbNJVk3Xfs2BbJ8emASCMY6HTAzLGjsHP/UXyNzkHndjLwoXUt+MtT6PHzeebmc4jy9kZS0FdkddaBcieePIuI0frOXtVPQWYMPgeFYsFIa1Zfahn1RVBAEpLKeKXWjsqkBJU5IWERdGreHJHJWShNDkAwOsKyZ1vWfzEpafTo1RaPb93Gg5ProErjpELrw4W3gQjxDIWCuiY+n96MOSs24Or9l+jQrfsP4sXFxxfPYOY4FGIiQhAWkYCDszVe3XvJs5aQRk+51kx1+O8h0QJdO8iwcZBp2xrFCel17ivh+ewJ/N5ehJaaKtV1qlhz7BH8/CMR6eeOlqpmUODLiKjY958WtFXoyeZ7BZE+H7BywUzYmBtj17V3KMipoz3gZODWHQ/snDuSr1fNqV6Nhk9UBh4/fojRIwZBlFZApg0QpflaF9Jd9SFd4Ids2o7SMQx2r3PB1YvPEPDxLdQtTX6q/nbq2IXGnVdvW7eVRlJm7becYo2bQLZ1M1YOZFq1QUr6z3+QLUv9F6vUC5JIzixl9d/XUB9Y62uxesF50grEe0fUsQxXAn16MnqWf1sHbVt3YttsYdomm6h3xRu3cL5NHQiJQE+1F+aNHoTtew/BPTgVvbq14VtW0axVS7Rswqvf7VrLIjkrGdzSQtx754HDayaw5aWqoYe3fqEISiiCqo4hzmyfjdWbduLB6y/optADjVrJoWXGNwweNxMnz11FeesOaMrzvhKxRjJQkiuDy+BROHDsDGLym0CupQRePHmIQVSPSDL5Rsu/k1JvNGGfkEB3+U5suyPZRAbiZRnIoU23z5vX0BkyAo355ThwhBM+PP2AzKQwxDTuDbPeTB9NCLKaDmiS5InEGputVicjwg1FbXSh0ZGnlySatETPrrXzqCZdezHtRVVBNe/QCc3ZNup7on1eor3KAMjL8OpSY5mO6Na+Zs7UT6jHC6ycP5V9u37yaRBtk//qJpCiVAZkWRlqRPNUGKm0P0Tz9P1jBHne5fdZVDFv91WEU/3IW7/yPS3atUWrJvzvETPDcOtdACb3N2d1tJ7NcCSkhyIthwMNDSXMGjkY21jZS0Ofzi15z/wJNHV0sWLqKGzc4Yo3X6OgKF97I74PT57CYewYSDFyQeWorYIi6IgciaLKUOnKhC2EnuqmKIn7iBj+8hSmHy0lRtsQIXHa/22OjPQf9z2/Sz9LYyj1YuSUXjWXgYQQ7Yu2ZCRYCK3ayCA9ifr5N+i/uhCVkoIcbXeZJ5q1bIt0vq5iVtXcvXAU40cOhLn9YFqn01EieNv/r0EwAfCbwVRMpvNXoRAJ/celtY5WWb7JTyLWEc+++MHPj/fLzEuBfsd/5gNgIapQCLeq8SNcwpr9Yoy/I8bjOgZO3wbLkbPx8OlLrJlmzbdpANpQCjEbqFRmHpN7rPE/Tsibixg0exccXObh3rPXWD+O930ojyI8fOWDJoWBeOZVsbkSgbB0Jzz99KWyjNIzs9FPrWaDw6RBhA78606E/cztlc8HhcfB6+Z2tlILNZhoYSw78gyntsyFWHEa5g+3xeZrVZtLMtQuUy5fNutH2XoyvN/eglKnprh95A8YDFpUOfCtIODVWQxbeJg2oAvw5MVrLBltyrepH6ZIxeoZ9H8HdShUz6C/Okv338LpjbMgVpKGhS622HLhMzVlGsWaecaY0fpXIU8UQsMQFhamHeMmmDjEGAdP3MWVo0cxdOJ4MO0pE1fTMSsqyyQwNBrBzw/TEvwboWF0UeuLr778+h0QjIykL2j1C3s3ZIZ5QrhlL7y5c73a7sME+oNnVcU9JALRb3ifGlWn39iZeHF2F86dPoFuNmMh17zugGvLCx1QMPnJv2NgRIyRtfoRxerzb3F8w3QI5ydh5mAL7LzDLM8ncJi4pTKuQeExcLu7nS0AERHa0eI9/JPQcm6hjE8+/Pykv9yCSHRnJlbrhcparVDovbAoNp1+XOlPXFImts83h7zhCHh/fgh1eRk8O7cTuk5Tv5OrumDk8bs6SH5cB39XRq05VZknoVGJeHZwNltWYqIN5XEVqX6PYOuyDIaDJuHWwxfYu3wo36Y2oo1b4s5br8rw0vKKMV6nHVs3RWin/UcIiUpDr6s07rz4gDaaNuznHZ5PruPF5w8wNjDiu/o96WXmAh9+uv2DwpAc/Zg/yP3zcDhlkGrUgHKhMrn44A1c2LYAEpxMLBxji7Wn+RNVPwGBNK6+/VZZXilZeRim0RoWY9bj0/2T6NRMGKc3zUT/Kdsg3rwzPlK9N8ZeG5FfXkBbTQOBGd+POITFm+LGa2+snuqMnAR/9NdXqdzsrPpg+kewbWB5Vf3jssqKPs/8mOOh+eZMCurSBtXh2f182L8K0y413ObXT5THLfSbsgVmQ2ewfa110/rybf4ZnOa4VpZ1MO2zvLu5+qdypnlnVbh/8+U/G4DMjGT0ai2BBbuv4fy2+ZAszcCSsfZYf/od/4lfZ8yK43hwYgOaixZiy9yhmLX9Jt/me2q2WaxepjJRJRTMBdN/4N39J/mr+u9XOLpqLM5+TMXSzQfx5vVTqLZpxrcR8G/g39mb+B9GsoMyFMXi8D4ghlXqfp+eg9NBF11aikNGph1yclJQThVNUVH9+2uKN2kBG5XG2H/yPjhlXHDLSxHqH4D8Bmao/wp9zKwR9+Y+ErILaVgc3L9xB9p2FhDn2/8Z0uPC0FHNFuY6ShDlliAmumITJBG0k2+C7NR0cMtKafqqDTFb9YBus1w88Y1i8y7400uk0fzs3KrhTXKKshOwY+NmxNf8QPoXSIiLhoK2EUw0+0CMFCM8ofo3gVJYvnkPHtw4hd1Th+J1QAI1awFriw5wPfcYxaXlbBlFhX5Dev73cRBv3gHaLbPx8RuTJi5SYsOQy3+lo2JpB48rRxCVksN2QQpyMuATFIIW8ipoHP0Fb0JT2HzISY1FSFj1772K8fVjIJSMbDFvyWqsmt4XgYHff3+qbWqLd/fOILe4FGUl+bh1+R6sB9rwbesmOtAPwq26YsK02di1fQOyI4MrV4FUkJoQgZ5q9jDW6gORskLExNb4HrEO1I318O7+IxRT+eUU5SEiIpZv8z0dlQ2QH/AOSTnFbH6GR4Z/N9iswM/bC0qG9pi3eBWWTh+EkKBgaFlZwv8pleHMAjaf40P8kC4kA0e1Frh27zUdrBGkx/rALV4UZj2YRk4I/VzG49XJTdj/NAUu/fRYvxUtbBHy4DxCEzPZMinMy8S3gADW7ke0a90JqRkZtKNZiiJOzamTKlp2N0SLrM944R3Bxqu0uADfvvj+0tGQrRUtsPvIGUw1aorB49eioJQLJS0DhL2+C5+YdFZuivKy4P2tdtzbKGjDvlMOZqw6jtnzp9bZeVNQMkCM+30EJVPZ5MttbKoIrMw74vwDT6rDaH5GfMGryKbQUezEf6oOqIy4fwmFqpE95i9bg1Xj7RAQFgcVHVu4PTqK8JRsNq4F2Wn45h+Ftt16g4R5IDQtn5WByNCgyrfSjaheTIz7Bg7t1BfTcgkKimLNG7eQhU7rdBy/8QFldFReXloCX39flDcwQhdr1wc9SmPw2C+WDT8vIwkBAUmw6e+IcyePIaeQw6abORIuKD4HUUG+4DaVxfjJs7DHdQdKE8JRSp+rH2GY2PfDy7vnUUBlobQ4B3duPIeVsxXf/velZauWyM3KZvOyqKgYWta2eHZyN61b+Wxe5dK88ouIQ8dufRDr+wnJuSVUl3MQHlz/W+b06Cg0VzSEjYEaJEXKERFZpTfatW6BlGTaHnDLUEyk4WguiyNn71Xq1ZggdyTnAyZ6+rh97yUbr8KcNETG17eiTAimVjrYsGwtBo50gkSbPjBoFYgzt9Kofpflu6mibWtZpGfxwi8q+fNtSH2weiEzk01LQ3pBVsMCZUFP4BYcz04ulRTmwcPbj2/7axQVMXoQyE+PwSPvDAwx7Q5hycbg5KYjs6iU1pEi+AcFssMcwi2Ht68veutZY87iFVgxbShCQ4J4Hv0AYTEp9Dfugb37z6GIlheheRgTFIT0Yg6Cv35Fs87KmDZrPvZtW4K40FAUZMQjOLUEA4aPw/rtu2DQEohM+36NQ2lRDvxD4mDqMBjL126Bi608wsMTYUHl8NrJ08gt4rB5GeT2hV25Vh9qltbwvHEOGQUclHMKcen8HZj1NUGLDj3QvTQEj7/EsXU85N1NFMrpomMDk9QtuupAIsEN7pGpbB3ITolBYEQamrRogST/YFYmC7JTERj+5453lFe1QOzX2wjh69u0uGCEJeWhWevmCPAOYdsJ5vi7kKTaJwZkJIZDro8lLPRUaN+lBNExTP+ER1rIJ+w9dv6Hk5U/i4qRHT5e3YeoVF6fJT8rFV9DfmIDzZYKMG6VjfPPvvF1dDFCvn0Bs42Tn7cHlT1bzF20EitmD0dwIHPahRSEhXIRn11Ey5qDoMBAqs95XlWnWStZZOck0/TRPnVxMfy+foSciglmzVuKzSumUr9q7wFgYGOFh6dOIJvKBdvP+OYJoQ5qkBMKxucARiYIvD8+gaS8Gf6j+2MziLf8y/pPqGkrNKd9Cub5wqLa64eqExYRCecRI9CzczuqK5KQWcJbhigu1QTiYsXIyaN99BI6Lvib5EfA34tgAuB3Q6Qpjpw5jr3zhrPLcGftuIvLlw5DipaUkqEjZBJfUHNVLD/I28ztu853xY2wBLafu4Oi90ehpaEKNXVdzN98GKVsLfyZKcn63dRl01zeGK7LHTHI0hCq6tp4mtoOB1aO49v+THi1UbKdiM45j6BC82D4pAVILKzQICIYM38lrq4aAjVNI7wLqX7esiT2nz6OE4td2GViE/+4iIuXTqLpD14Kh32+g333vP/SrttGTuPQMvolu6xt2MT5tAPzvV/MTHBLBQOcP7YOEwcMRkBCLpbsvQiOx1noaqpCVVMHc1burdxgrBKRJthx4iB2Th8ADR1DbD/7BBUvzToq2+HIqkEYO8ASykrKsHAYhFc+0ZBoJovrl3Zh86QBvCXiA8chNKX6hBHB/aN/sJsYqqpq4rRnGbbMdeTb8VCzHYepps1pp0ATmjomyFMagXlO6nzb78u04i7e9w0GWJtAWVEZg2duw+6ju9CIb1eBrsNkSMZfZWV45NRlyCr78RvAnqaj4dw5FeoqKug3cgpicuueyBJrpYTdS/rCRl8DRlZOeP4luk7pu392Cww0NaCspo6zbkXYsHgEZHrZ4MASOwy2NYYSjZvLnA0oLhfFhlM3EH17M1RpPtqPXIC1B8+jnRSvo9esqz5s5PPQzXoMOjbiqVKZrkY4tX0ypgy2ZcvEzHYAHnnwjhn6UU0YTOX88Z7ZUFXTwi3+JoB1ItkGly4dx+El41k51zGyxMHrb/iWdVBHwKyRkDDGrdgFXYmPmLDuBJp108dV15mYP8qBjbupjRPufarjiCQRKcyYORay6rawZidDaiMjr4lLO6djqjOVTVqHB01YiJRCLhbvPo3wGxugpkLz02Up/jhzGQotmKnC+nKHi9sH1lBZVaf5oo2L/mLYOMkecup2OL5sECb0t6blpQLLvkPw2j+B3Xn82OZxGG6hC10ja5x97FXZyHWmzzi0T4UKlaPhU5aiQLwxG6yQWFOcvnkf/pc3QENVGeraBljjerHBTouwWDOcuHAER+aPpHWe1j3H4fCJy4fjtC3oJ5cHS0Ntaq6GoePnIi6/DOmh7hjiYEbjqoy+I5dg7c5dkGhw5QPVKcMWYmBPDoxp2rX0LNDYfBYmmnbl2/6+dDNyhFKuO1vu83ZeQ2/TEdg0XgdD7KhuoHlv5zwaX+hAqEVXbWydZAgrPTXomdniER1Q1UdPmxEwFPam9VAFzqOmIiK76q2v08RZeLJ+FFtvrrslYJHrFQgHXoOephrUNLQxdclOdpNKm4krIRN2jf0MYcysNSgSYt7b1o2mjjHt/ArBVLEjvRNB/379IKSkgY7MCvYaOE+Yj0+nVrGffFz6HMk3rQcmwIpAvwu8flkYMnkB7m2bBlWaljve9W82JyLdDVfP7MT6aUOoXlCCAc3Ts0++X9n1szy+soO2S7RcrIdhwh+H0ENGDCKNO2PVVBMY0T6Fdf8R8I8v5sea4OHZXTDUUad5oIHjH3KwedFE1qaBZPGshESojJxGx6Qn0Neiz9P2aPLSbSigg4+gjzdga6YPJSUVjFl9CXsOrAMpysDSScNY/aFtYg+FEatg1/N7HUTKi+C6diY01VShQetyZDNbTB2qBU2nGZimJwwLAx3aT9HCgq10YMs8UDOO/HsFvUFYPbwb7Iy0qU4wRFRrG6yZaAfRRm1w8cYxHJo/lG3vp22/jzNn9rIrwOpDrGkHXDq1HavH9aP1Qgl2gyYgPIuDnmZjoAw3qFJ/xs79A1z288BfR7qjKi7tmoUpfH07YOw8JBdzYTB0FsR9TrD5OnvtfkgxnzJWg4myssUYyBW/ZPXiUCrLyUVVwwJmAmDPn5kAqOfVd1ftfjiwoC/GOFmw5WrdbxjeBVVNONQP7dtdvIx3x5ZCg5a9Ju0LrTtwjS2/xxd2wFCLtueq6jj+JgublzObvkpj7brx6GeoBRPrAXjnn8Quna+Ef23sMAopn/azunrflVf4ePcwzPSo7lZVxbrz3ti7aTbPYTVUad90rmUTWBvrQIXK0dyNp1Au3gqnzx3BtplD2Pxf6PoMVy64op61cfy/f426fRH+y/pPuGlXTLTrDi012n8Z0/DRyTOXbMThOc5Q09bHmn0XmbWqrLmYdCesnGYAey1lWA8ej0LBZwG/JULMRgD8awE1IbTW0B8pK0Pey3OQEP+55YoC/l24zh2AQpOVWDZIm28iQICA+uFi1xR75Bstx9oxZnyz35PUoFfoO/c0PJ9V7bQt4Pfk85UNOBSugPOrRvBNBAgQIECAgJ8nMS0T8oNmAcznoMynGf+N7zD+JVRN9QkQ8P8RUoiIBBFMctDgGwgQIKAhClNDcfhFEiYMMuGbCBDwZ+Bg05ShWLR0BVYtX4iFBz5g2cR+fDsBAgQIECBAwD+FYAVAQwhWAAgQIEDAd5QW5SEmNRcKnZnl0b83ZSUFiEvJgbxcB76JgN+JvMxUJKZmAiJi6CTXmT2lRYAAAQIECPgzCFYA/DyCFQD/AiIDvZCY8YMj8P4TEAIfLzfkcX7nOSMuArw+I6+k/s2SfoZAb3dkFLJfCP42BH7zRH7pz6crIykSAWE/831dFTmpUfANruMZUoZvbp9o+Px7Af9vEZNq+q8Y/DOISjQWDP5/V8pL4B8Sgy49eqFn927/scE/KefAn7YRr9++Q359R2eWFeLjZ3eU/okmoLQgA24eAbzvy//FhPp5IC237uOH66Yc/rSNyCj4exqJpKgARCbwz1FrkDJ4f/rrbf7/ApyCTHz28v/Xy97vSGF2Ct6/fQOvwB/s89EAMcE+iM38DfryfzOFGUnw8G/gqFABvyWCCYDfkFtnXRGZUXVu8Mkt0/HA/c8rnb8LQgeBy6aNRmj237/T8d8HB+tnjkJ4jZ2BG6SsCAf2bENixZbAhItNi8bCI/4XDlb/k+Qk+OLIuQf8u4bZsnAqwvJ+vkPm8eQk1h+8z7/7OfxfncbyHff4d9UoK8BCl2GI+Jn+mAABAv7fEO35AheeM0cz/iJF6XAZORUZvzLGrEZ+cghcz1zn3/08x9dNx7K9F/D+3Vvk1qfi8+IxeNRYZNNmuCg9Anv3X648TaImyYHvcfrOB/4dkBvjhtGT/qjX/b+F/asn1Nhk90cUY63LCHyOqb3T/J/h0bn1OHWnrlMMCnBoxwEUVc7OFGLx0BEITf2FNv9PUpqbgN2up1Dym4ywsyI9ceTyU/Y0hor7kdPX/yXZ2zhBDYtdeZtM/ycpyY7H3iPnK9PyO1GcGQUbMyv2iGcP/zo2xq0L2o+8c/og/JKr5PLyjiW46lH71IP8BB90le+EyBy+wZ/k4KxBmL6ujv7bP0yMxyNM/OMQ/07AvwXBBMBvBnOEyJ1zBxGRXsieO1tdGTLHu7Bn0dagwpx5tgLm/GjmjjGvfIbas/fV3DEwbms+z1CfOQMTZk3zynAojN2vhFUd9jn+rzoV96xdzecrwvuJ7Wpr+k1KaYdi3w7E59YMk1TGtyYVflSPRoU71q6e9FU9x7PPjvPD0QuPUF7OmPPMKsqTdcea1AUvvZU0kP6KsqgZpSrz+kNp0F/W/Pvn2Xv6l2fHM68I52fKRoAAAb83vLpcpU+YCYCLzz155owhW9+r6jpT/6vriAp9UN2sgiqdwjegsPf8v8yvgrzEYBw8d/M73ck8WNNddRjdevflR+w/vBurVq5EB/4h+RXP1I4RHV6mR8D10BVw6vGXmQA4c/cDyln7Kh+YY85Yf2um8wdxrKB6PlV3W1/7UHFfYcdSEVa9cahhXgcV4dWkrrKqTsUzdYdTfx7UZ14BIXk4uucQCktKa7n7kZ/V48pz930+NCSbDJwcOkg9cBbFpd+H86O84FGV5u/d/Tgv6vM2I8ILx648Qxnrrrorvp+1IlR/WBVM3XATC0fZstdMuhgvvn+mtt8V/cEKWakVKv/56tHhPcP7y9gVZ8XB9dgFWp/LK8OqKI9azzL3/L8VbqtTFd53AfL9qmZWB3XJQGzAZwj3cMK2DWsxfQgvb2pSmfaK50gZ7p05At+kAr45z5ihwm0Fjdr2xJOnL9GJr48YeHH9Ph51pqsaI1buweoZ5ux1zfyt+wkKdcTmCfu3yl1FPnwvQxV5WNNcwL8RwQTAb4bv0wt48S0eS8c7w9raGh+imdfSBJ8ensfEsSNhaqSHyetO8CspF253T6K/Y1/YWFnBuu8wfIlIp+YlmKLVCy4zFmDYICfoamlj6abdmD1pLBztbaBjaIMvcbxZ+o93TsLO1hbWVtawtLLFG/YVL8GjC7vRr58DrKyt4Dh0AiIyq1YkMLw9swa2kzdVKos4j5tQsRpHO0lAlPczDHPuB2sba+qvPW5/Zs4Epmm4fbwyLAsrGzwJqn3mbZL3Y/ocdUPTbmZqhk2Hb1FFQy1SvdGmS0+sWTofzo520NM3x5vgNPaZoqx4zBrZn8bfCkNHTcKXpO/jWkE5Jw+7lkyk7mzYOMxYsQ9F5TQtV44hNiUXs4bR+DoPR1w275XU4/N7MWb4IBjo62Htobu8tJJSXHf9A0597agfVhjoMhspecxrpAwYtJHDtq0bMWpwfyzZc5ZxXQUpx4W9S2Fja8/mqbUdE04O/ljtiogv92FD82rimj00MUkYTq+taPotLc3gMnsTCstqNnDlOLdhOgZN34iiMoK06G8YO9wZtjY2NG3WOHTnE98dEB/0CXOnT4C1uTFsh89FNn+ZZITnUzjZ0njQcGz7DsRrv9rHzuWnR2PiMCfWz2HjZiA8M49nQdPy+tJ+ODk6sHlg1380e9Y582ZmSPfOmL9uK8aPHISxy7cjJfQzBtLyYtJnYWGB3ecf8/wQIEDAvwpCODi8eiZsaRtibWUJ26EzkJYeg00nr8DzmiurS9bvf4o4tytQH7GI/xTw4vRiTNjOq/cZcb4Y7mQLS2sbjJq6CLmF/FfwVKc8Ob2zUqf0HTQBkalM25eHvrKyWLB8FUZTHaevq4vdl19T80JsW7wV8d5vWN0yfOlOcPISMGNUf9ja2sDK0gLTlx+utRT6zrGVcA+Mw2gnewydt5720YtwcONC9LWjepmmaeSM1cgprr6UnAvXfQeQHPcZjjR9LrOWo/pJrWX5KVi19zxtt0/Ahtov236ZNS/MjcMfi+fAyd4a+ib28Engtbe5qZGYMW4Y7Ggbx7RX6088rGxDq5MZ4wOXAXa0HbDBSJfRaC2vh2zqsLQwCxPoAMSaaUNoGodOXoZc5pO88kI4q3bFpDnLMGSgI3S0tbF26z5MnTAafame1zVzRDB/VVxmfCAmUv1sS/22oHHYfflNnXFg0v7y2lGMcxkGY0M9zNtxhW9MBzYntsOR9jvYsho8sdZZ/ChIRje5tpi/ZCWGDLCHrp4hTj/wYq04BWlYOXsCHGhfwNLKAnM2n6ItGiMCJTixeQ7MzC3h6DwYFx98Zd3X5IbrWkRmxmJgP3uaDxOQzsS+nIPLh7dh9LABrIzsu/6edct87nF+3yoaV9qXoeU7YMxsJOaX0nJLRi/ZXpizdBac+9pDW1sHO1wPYbzLCNhamcOctmkZxTWkhw6kju9xRVqCL/rTch04ZSHKueV4dX4PjYclWyb9hk9HVFrtJd7c0gJsnDMedna2VDYt0XfSErZfw8lPw4pZ42HPz4u5W05X5sXZXcvgSOPGxJs5ni+NOcutGtySXPyx5zjCP9+AHZW9OWuOseYlOfH4Y+lcONnZQN/UBt5xvGV7RVkJWDDFBfas7FnSPsrVOj8VOLdjKo7cYI6PLMVc6+4YNmU2Rgym+UplatGmXZg3eRwcHWg/UtcS7hFZ7DOn1tD+6oAZmEL7qOZG+hgxZxOKad+EpgTPLu2gaaB9KxrHQaOmIZ5ZVkPZOtEO41ZswvTxozFk/GTsXL0KyeFebD9m4KS14KAIC4fZ0L6tNWxong1wmYOMIt7q0xnO6pi5fCPGjRoKQwM9LNl1ld8/K8PdI5toH5Lp21jBduAoxNL+XGZC0Hcyv+vS6zplPs73LQY68OJq7TAATzyjaIamY/nibfB/d4U1P/U8lO+6Atq3vXua9sNpn5eJa7/h+BadjbB3V/HENxpbpg2i/b2+eBfC9M2BL08uYNLYUTAxNMDk5QfApKg0J5Y+OwQZjDrkluKq6zpWnzD+9R08CvG5pbQ/upXqNqb/SPuGNs4ISqvdz713cCm23vRmr/dO6QenWSvZMjEx1Mek5XtRWkeifZ8fhpr5CKxZNJPWSWd8pfIS7vEIQ/r3o3GwgpWNIx57RbBu397cT/OQlz/mZla49KauFToC/jUwmwAKfvX8zMcQcTMXImY0nBSXcMh/ijGWPcjz0Cz+HSErXDTI0sOPSFk5l3DykomKvAIJyeOS3AQfoq3Xj2TSUSAhXBL28iQxGL6clJNiMkm9O9l37xvhcgkpjv9MWnfsQ2jDxPp3/+gSMnLRCXrFITbK8sQvvZA1L8xJIuHJBSQz+CnR6zuBFJWWU1MueXV+Ixm64ADhlnOInaYC8UrhEE52FOndXYUkFfLC3jXTkfxx3oOUFWcROyNdEpTCCysn+hNRUXMkeYX5xLhPV/IltZg1L8pNIaEJOex1dbjlZaS0jAmXkNK8SNJbQYlkFpYSkvKNSHfqQ6LTef6+u7qd2E7cwF4fXDyULDr0hE0rt7yADNbuQr7G5bJ21flwaRPRH7WKlNJ8LC8tJLOdNMmWy59oZDJIny6tiGcS3yG3nIy07En2Pwom5dTTomRf0q2bJkkv4pLQtxeJ+ZBFpLiMCYxL7u6bTybvekgfSie6zdqRVwEJNDdqU5QZRBS665M8Dk0bfS4zLpykUv9i3C8SdesZ1Z6hZcyh6WWuykvJROve5EFAJnvvYq5OvqblkJv75pG+45eS4lLmqTIy1cmAPA9KZt0UZ0UQre7qJCG/nDw6tYIYD1tO3TFhlpFZ/ZTJlU9RhFucRkx7dyZvAnnPRH25S7qqORD6CPlweTVxmHCImnLJtqm2tEzf8/K1OJOYde1IvFMJSQ15T7RMhpOcEp58eN/ZQ2yn76RX+WSgfEdy8OFX9hlCJXHLWDOy+oIXc0PKOEUkNDyUvRYgQMC/i4Kot6SbpgOr+7i0gidERZFCqkvfHl5G7JcyOoNH7KdLRGXoAv4dIc9OLiTjtjI6sozM7adNTr4OZvVdeU4ske9MdRVtfuJ9nhJd6wkkn9GP1PbTxY3Eeclxep1L7Nq3J1feh7A6JSvanXRRsaItFyFJ3+6RnhbD6RWPJ4eWkgHzd/D0FW1HooLDqQaqjZ1+DxLPtCmUTzd2kwFz97NtApfq/cNLBpMtt74QkhlC2sn3JKm0uckMeUbke/cnvFayNj43NxPT8VvZNDGkBzwg7bsZk6Q8Xlt3/8A8MnzZRXrFJWvH25Jz70JZt6WFacRKuRvxSeK5q6S8iEy2ViVnXwey7oppu9xHSYtksQFwSWlpKWvOLSsmM236kAMvomjWFhAnpc7k7JtINv3ZwY9Iq666JCGriHmIXN4+hUzZeJd9ft5QC3LXO571g5OXQIyUepOY7Nr9m1n9e5EtVz+zbWBxegSR79iLxNBMiP32kOjazSCFbLvCJW9OryLDVjJlRfV/NzlyPyCdXiaRLp3akNchmWw4GZEfSdc+JqSA5vPJlSPImjMv2Xgy7fBEaxVyLzCbBD4/RrQHzCEcpv2nlsdWDyYrD7xj4/I9KUSlfR+SWcArQ9rLIFZt2pNbbuGsn+nhH4mcmi1hbINfnyHm49ey5cu061e3TCKzd1yjfYsk0r2DPHkfncH64H93J+lhOJLkFNOnqLsNYyzI9se126qCeHci28OE5PKzKyPCjXTupUPic0vYOD85toTYTd7Mprk6cR6XiKrFZFJG3TByFhYRRv9yyYkVw8m6c6/ZeDN5Md5SmdwPyiEBT48Sh6kb2T4f4/7s2tFk0T6mDn1P+PPDRL3/wko5T/Z9Qjr0MCKJuTyZeug6hwxdfYleccmeOf3J3ntebFhlJTlkgKY8eRmRz7qrzs65lmTtkWf0ikNmW3Ql268zMkD7MKnepH3bXiQ8lde3enJ8FRk0fzd7fWKVExm99DQvvuUlZIq1Ejn3KZrkhL8jXXqbkuR8Xv48OLiM7SswbB5vTWbuu8c+w5AT7Ua6atiy8auglMNh85LJg40TrMjmR0Gs+TQnFbL1xjdWNkvSQ0j3zn1IfF45ifa4Q3roOtI+MVP6XJKREkuy8ovJ/GGW5Pa3ONYvTn4CMaYyH51VQ+ZL84ijehfy4Fsse5vg/5LI9TYhjLPQtxeI2fA/WPOaFKb4El2DASSLkR2K/9MTxGjUMpoPHDLBVIlc8qb1gc+WCTZklutDNs1lhclES06OeNP6X0zTICerTBJp/Qr9eJUo6g+i/Svat6bpy0iOIJnZ8URdrjdJYOSMpiI3JZ6Wce06e3rlcDL7EK/O7J7kQCbvvMMrE9rnM1ToQvySeP3n6vg8PUgUDFxIHhMehcvJpDpSj0Rm8HRHevAr0kt3KCmiQlZeVkrK+eUV536T5rULYWIU+OgEURo8nzX/b5OQmkHEjUfQsdtoOoYbW/fYTvBjf4IVAP8KhNFVrhNEhIUgJt4IjaQKkJYDRPu8QGCQB4w0VaCoqIT+0zchIyIMFS+M5Xt0ZTfAlJBuheaNGqNtM0nWvGmz1sjKjaNXYtBUl4NL/4HYtvcgvkbmoWvbRvB4+hRBHo+hqarM+jtt7VH4x3z/3ZOYtBxGGLbCiTs+KC9Kw/X3SZg2RBMlSf549yUQA8216bOK0HcYj+SsSBSXi0BPTQ7jnJ2wbc8heEXkQKGDNN+3KpiZ8qvH9mDkYCcYmA5AbFEpqL5h7Ro3bYLW0o3Y65Yt2iEtK4m9fv7GA6OHmbBpFRIWhnA9u36+ffMKA4cMhCjNR2FRKQzr1xcvP/HeFNRFt26dWb8kpVtAkpOLYk4Z3D48hM+769BQUYKikhIW7rmGGB9f3gNSjdGtfQvUFbpY4/boLZ0Ep8Fj4Hr0FJLKaFok63BJuPj05CpmTRoJIwMD3POIRUHlGymC5xc2YuOzAlw5shkSovT5wjg8ffYNswdasPmtYeiIiOxkpGbz3si0bydH3dFqLiSCNm1bIiUzD7mJwYjm9IBGz7asm869DCCe6YlQ3gQ1n1w8fRKK4bYalfkqxM/XkK8vEOL/DvrqPPkYvngfUkKCmRVkVFRFINdFjn2GkVt1I12cWDUey9dvw71XnujcRYGxECBAwL8MiTYKaJPjg0EuU3H45DkUSTSHFNWlP01REl77FcBJR4HVkcKsTuFZ+Xs+R/DXZ9BR4+mU8WuOIyEgkPeWTlQMsh3bsm4lpFtCOC8HhXW8yeqjoQOPy/swbclqnL/+CDKd5X64xPHz0xf4dHsfVJWVoKSkjO2X3sHHL4pv++dp3KgdZJpIsNct2rdHVjLT3mbj2Y232DilP5SorlbVMoV3QiaikjJZdxVwsuPxPEQYNnq9+PkkUplPTPvg/vwW5k0ZCxNjY9zwjEJRfhHfEujeXZ5126x5G4g3FkOLprw2X7pFS+SmM+1lOl4//ISlI6zZOKjpWiMwORuJ2XVtTCaC7vId2TZQQqopxEQzkZVPy+rjE1pW96HF9A9oGzhl41nE+UbWeqPKlG/bljJsGpp3VEG78jhE5ebj0eWXOLtxBs1vRSirauHRtyj4B8bj5ZPH6Dd4EMREmPaKttHM359FTBxyHdqwaWfaa2Rng2kBPz15Cr9nZ9nyVaTlu/LIQwTEVOyn1BIKnalbikzbFmgs0QJNmI0ohYTRokVjpCfx3m43RFSgO7qo2aFjU3E2ziZ9hyDU4wVvSXU1WsipgBN2H8MnzsXxs1ch1bw9dV6Ih5de4sz6aZV58cQnmp8XD+H18ARU+HL5x6kXCIsJ4PvWMOLS7Wm582SvdUfa14tKoVd5eHTlFfYvcmHDUlHXx+fIFASH8fpQ9ULTJNetK5UBmsXNZNBEsgk6yTRmrZrTupiRU7WKs1ULXh9VSFgcFiZaeP0pCIGeHuhsYIy2jXn5o2tlj4APr1Hx7rpLz+7sM3VD4PfpMRbOnAhzIwMcvu+J7Gqy3k2B1z8Tb9wcTbgFyCsuxTf359A1GQ4ZSWZDUSG0aCOL5o1z8frBRywfacOTeR1rBCRn1ZL54vRweOe0gUFvWfa+Q3cNyJWE0TpaY3VLDSLdn9Iy+wxDDVW2DzZ41iYkB8Sgvu1F5Lp3YdMsQvuL7WjSM/O+99/7/VPoOI6DtLgIm2ct2naFDO2z6/QQwsCBI7B7/1GEZJSjXdMfn0rWVkGBVyYSTdC+UTmyCupeHduuQxc0YcKj5EV74I1PEPoaa7LpMRkwDTkp/igood3NzHi4bl8HZwcrOI5fipLcwjpXkQj4dyCYAPhXIwRN+5kICAjg/UIiEOxxHeK/UKqbTj3DkfWz0JibidmDrXDwfiA1FYLt5FWV/oZExCLgxl7eAxXQRnL4+Im4fu4QfJ5fhozhMLSW4DXcbRVN4OfPj1NAMFKiA9CqiSS2nXuGExvmoBENa9ZgM7je+sb3jA8px7bpg3E3uBSbXE/hg9s76Lapr3GoBg2zvkF/dURoR6qsvGp5J7N8T4R2Un4FqkoxfK5rZd6ERcXj6dllfNv6ERFvhlsf/bB8ohOKEgNhb6CDlxG1N0v6eHUbZu+6i/ELNuHF2w+Y5aTLt2HIwIcveUD4W7zx528kQ9PdqH1PuH3z5ccpEJmpiVDrWO1jshoI0bIjKK/ssDHfqoLQPKyRFcyAv2LQXxPjIcsr8yAoNArfXh5nOwk1sZ20BR/un0CPdo1xdvMcDJy3rzJcAQIE/HsQadQBr719MG2QOdJC3WGmp4eQrF/YEJbVD4xOYe++g9EzNmPXV+qU4PBouD/YzXvkJ5HVHQgfz5cwVe6Cz3cOw9BhDDjV1+vXAROXGbtvVYYbGZeCy2sG8W3/foSbdcTTz18rw0vLyER/9fZ8Wx5MmomQCNXHtVPv++gIJm28hOGzVuPZq/dYOFSZb/PziLZUwMdvfpVxyEhLhF7n5nzbH8OUld3UnZXPh4TH4uO9zQ2WFSFlKC0XhZQELX8xSRy986Hy+cS0XCwfpMi6q38w+Odg4jpm/cnKsMKiE/Fy/1K+7V+HmRgvp2mrgNA+BdM34pViFY3aKsLL5ytG2mgj8ssT6GpZIKWEQFhcCsfufZ8Xywb2ofEWxtRNpyvNI2ITcWfXYr5vfwbavkvJ4NpL90o/kzMLMMP2n5mQLyosQZNmjdhJIG61Oki4dLhIzX6mlKM+XMHg2bsxYOIiPHzxFttmOvJt6ocp79o1ng62W3TDh68VfSRG5pOg3+V7mWfyHHQ4y/aHKITQXhK9FGGUxA/Q6DcL/ny/g0IjEfbtEnhTML9O3X0ucRx85IVtC10gnBcPF3tjXP+ayLf7e2FCl1OxhW9FHz4oBIlRAWghUYIJA2yR3VIVRy7cxLtH5yD6K5N0An47BKX3G9K2VRskpWaDW1aMIuaj+nroomqFZM8rcAtPYt++FuVn4cvXgF8YYJXgq6cvVA1tMXPeCsxwMUZ4aBx0bO3gffcKQhMyWWWYn52Kr761v/XpbuCIjkmvsXDTAUyZMIpVHBLtFaFQGoYr7wLZN/elxQXw8/JCSWkpvnp/g5KBLWbNX4YZI80QEV7jZANSjsiIRFg4D0GX9i2QlRiJ5Iqd+RtAT70Prj/8wm5KkpkYjZh6OqWWtva4ef48covLwCnMwpkb92Bvas6cFYZujSSRSjtjpZxilNWYva+Orkk/vLx9CNG0oWYaiJz0BHhVDMYboKwgFd7ByTB1GIxFqzegv0pLhCfmQFqmPYrzU2lHlYuCggLExkZCTdcC6r27gFuUhajEZL4PDK3wx96duH95H5aPHIqv0ZmAVCeY9iI4fPMD60d5aTGCvD/Vf7wVRbpjH/RpGotXHmFsGvzdHqO8vQl6tuI7YGkGPcM2ePDRj83XtIQopBXxZt97adog6NUpeMekss8X5qTDyzuEtfseLvw9vqKZrBLGT5mJLatnICEigp0x9n57AwevP+M5EyBAwG9PUXoUAhIKYTdwOFau3wadTqKIz+aglWwb5KWks5vgFeQXQUq6OQqobs/jlKOkIBvffPirxyTbQbMbwSvfKKo3uIiPDkMJh6erlXRs8eXJMQTGZ7A6JT8rlQ6YGj5WSqJZKwjl5qC4jKc7I4K+oUi8NUaMnoid+7YAibEN6nIGA3tb3D28HSnZhWycMmib4xf9/c73jaRbA6XZKCwuR1FR7Tflzdu3Q0F6Ki/9NB71IwNbGznsPXUfRaXldGDEQXigF9JqnK0qJt0OWq2z8eFLJBunpJhQ5PJfEqZERUHewA66yt1ASnIR8cs77reGmU4T7D3/AiU038rLShDs74W87/Y9aBglIwd43HRFSCK/f5CVAs+A2mVFixEFhbTNoGnwe3Ud3C5G6CLZBI7DjHD86Cn2jS3hliE+3BsRacUwNDLE0/tP2HgV075MeFh9A5ymaNuGg9SCEnAKCtlvqOvDwN4OD464Iq5ae+0X/JO7uNeBVJMWEC/LQz6Ne1FRIboqGSLp2xMEJ+XQ8izF/StnoWzkWGsyPTs+GDE5gNMwF/yxeTtkG+cgrbARzQsDHDtyplZeWNo74sbxI0jMpB0gGu/stDj413H8XPO2bVGclc62/YUNyl5T9HVWxf6jV1BQUsbGNSbECzGZf/IIjjooKspj+woFGbG4+MwPI6xU0EffECluLxGWQvOfhvnszg3oWNjUOTgWk5aBeHEe8mjdKKJpSY6NQUcNfRio9YJIeRFCon6wWoGipmuDzy/OISGrgM3PiGAfZOY3hbmedC2Zz60h8xKtFWDYJg+PPwew6Qj9+hrJTVSh1kmK76JuuuraId3tGr5E8PvheVlw+0b7y1QIOraSRnJSGg2TU6nrfoSqkR0+3jmK5Byqk8ppGgI9kZGZBvev0dC1dMLcpWsxwUYJwbG199D6O2jSRQcd871xzz2U7cNzivLh/fkrSrnFiE8jGDbQFm2aN0ZseDhbpwT8exFMAPyGTJi9ELsm20JVUx+fY/MhIiJa7W2AEERFRdnBdtMOSrh9Yj3WTR4MRSVFGFv1w50PvGViItRNZeFSx6KivOU9DMysbMXM3Z0TG6CrqQYVNS08T2yHldMtIdPTEie3jMXUIXbskilLx+F4z98kjgm7ElFpTB7jgODS3rDV4J21LSLeHOevn8Wd7bOhpqQEHUNzHLjykiqKctw8vgn6GjQsdS08S+iAVTOd2GcqERbH0s3rcWqOI9S1DLHp+H00bcJLK4R46a5EiEkDL03T1m6H95lFUFbRwKLtZ+gzYnXOomo4TsNUTQIzPQ1oGVqjpdUizOivSdPRCCvWL8WSgXrQMndCQk4Jm+dVXlSF3d1wMFxn2WC0owW7pNBh0Fh8i2U22RFi87w+uHRgvm/FNGioKUND1wxcrXEYZyALaXld9OtRAjVlZYxevgf9xy1FttspKKmoY8L8TSgXb1qZFmE2TkLoqG6HEzsnYNjg0YjLLsXW09cRfncHuyRTXdsQ610vg9l/hynn6ischGl+sXIk1hwnL53D6VXj2eWFc3bcx5WrR8AsFhUSFqFp5z2zYNMRvN4zk5WNVfuuQEpcki2LVt31cWPvPCxy6c8u1zWzH4RnX5nOCS+fqiuVoPe3YW+mT92pYObuJzi8bxWYUvN3e4jT99/wHAkQIOC3h1uai7WzRlNdpQhtY1t0H7gMpl0aoYf5KHRJegBlZRWsPfgcrXpbYYq5JHRUlDFg9GzkUx3G0ymiWL/3MA7PGQhVLX3sOf8MouLirE7poGiOCxsnYNYwB6orlGHVbxjeBiSw4TJ6tbo6r2jLmsuqYaiyBLu8e9CCHbyN8/pbs22h1ZCFWLZnPxqJVddGPKq3IzpO07Conzz6WxtAicbfefQsRGUwAym+zqfhSrRVwmznjjBUU4Lz5KXfbQLI0FHDGepiXlChunThtmuMEq2MIwPzZrGirVq0+wJE/K9DT1MFKho6WLj+IGqNvUWbYNeJQ9gzeyCU1XVoO/iAtqtsVGA4chaa+p6hcVXF2LlrUSxGdTo/c9h8Yq8YhCBGw6y4Z95UV+j1dYcvI/3VIWirK0ONlsPqXWfq3ByM1wbyfaB/mPxg7jopW+PMH6MxbYgtq/+t+43A+0Cmf/C9/ufSgdbaWcOhTPNlnutLnD69i10l5rLiMLQkwmGipw4lVQ1MmLcBOaVcqPadBsvmkVClcjN4/DxkEfF6VgRIYcEcF/Q31oKu8QgwwyC27a2IKo1zRRl3NxqBnTMNMNLRnLZ1SnAYPB7fInnfulWXg+plxMC0lXWFLdSsK5aN0YGFtjJsR89Bk06quLJzJiYPtICymiYu+zbCsc3TK/O9Ak5+IuaNHwwV2p8ysh6Mfgt2QlFGmObFEWiIhVTmxUSaF7m08e5lMRabxypjiJ0x+5mF49BJ8I/lb8JbjZZ97ODQOQHqNI+nrjrOJOR72atW7lM3noJs1gcY6vD6YNOWbEdBHfM+zErJiv4m2/eslpjv8qya3wwfHxyCoZY6DKyHwmmRK3Q7N0cTWW2c3TEB4/vR/FfVxJ0wSRzbMJV1z8tj9pJFspk8Zjp0Y/sxdmNXQmXAePTM+EjlRwXDJi1AZrl4g/FibjtrOsB1thWG2BqxfahpK3ejkKaRkfmM10dYmVfV0sPqnafpgJb3bCXCjbD/wiXc2Ub7PDTPJ609h0vXaX+Syc4aaa2OVBtFXD32B1ZNHMh+XmFs7YS7n5iVtCIYu2gJLizqT+uZEd6FZfDjXRVxnm5j7nkyy1x21xuArZP04GxlSNOggVnrDqCEW45z2xbS+Kuw44JgKV0scOCtmqlOdbll+ovV86gqrO9hZL962oTEZHDh6klc/GMqq1t1jS1x9NZ7CNH+/ppV4zDQUBO6Jna49ta/UtbYOldP/gj4fRFiNgLgXwuoCaEagv5IWRnyXp6DhPiPv7kRIECAAAECBAj4O8hL8oHp8PXwenvz3/PGhjkFoI86HnxNQu+WfDMB/7OcXN0fAU1nY/cSK76JAAH/HRLTMiE/aBYz40FHuFRj1jHpIYCHYMpGgAABAgQIECDgN+H9ud0YP30OVqxYhtFj52L6yjWCzpoAAQIECPjbEKwAaAjBCgABAgQIECBAwH+Q0pJCJCengFNG0LxVW7Rsxtt5/V8DtxwxcXFo36kL+JuLC/gfJjczCRzhZmjVnHdKkwAB/y0EKwB+HsGksgABAgQIECCgYQjBV7cPyOXUfmdQXpKPz+9e4fVbL3y/pZ2AP0NJXhrSisTQrVvXv33wX5iVDA+/ujZt/TmKc9Pwwav2psDfISyCzp1/r8F/TkokvvjH8u/+HjgFmXjr5s2/qx9mDyTPT24o+h/dNE26RXvB4F+AgH8ZggkAAQIECBAgQECDMEe5rZw1HmHZZSgriYGiZE9EcspBuBzMG+WAk3dfwsvTv8Fd2X9Iuh8adVZGekEpOFmR2Ol6lt3Q9M9SnBOPTXtP8e8YUqAu2Q3BBQ0ck/IbEO15AysPPeDf/b0k+b7F/C3H+He/TmqoOyYs2cq/+zkiPj/G+Rdf+He0FILccODqU/7dP8OXZ5fxwL3qhJ6QDxexYscd/l01yvLgoCiPo88j+AY/T1acD4bN+oN/Vz+krAQLp8xE6g9OpaiLzxfWwqD/Iv5dbXJj3CEnL4/42nsEChAgQEC9CCYABAgQIECAAAE/jYh4B9zzfghZMWEU58fgUzDB3o2rMW/eaDCHZjHHQ3E4HPorRUNDnvKyUpSUlKCsjL8duUwPfH1xBzJSoihMj8TBE1dRWFwCTmkpuwKB8a8C5oi80lL+dAO1Ky3lsH5VmlHyM2Ox9+gl1pz3bEvc9H6KrlIVn/MRlDHP0bgyR39VUEbDY47AKqPxY9JR/cUtc5Y5h8Pzr75jsLjlZeDQMEtKOKw/FVT4y6S7pr8MjD0Tl4aO1yrl2zN/2XyhMOfPM+GVlVdt687kDxMGmycV+VsHTBrLyqu2RGfzg8ab+4PBalWY32+nzuWbVy+bcPfnuPrqS2VcEgPdcfL2C959aVXcaofNSyebXmpXWlb39BKT39+lk6b966tbeOoZyZpXjyMTP8asslxEGuPovWcYaiDLu6eU8/2rlEt++IwZp5p8/YjKPKoj/9myriEfDDXTotZvFi4dWMxeM1TUmQr7Jh1U8PLZc7SrWChSIRtsvvHNKIwZI+NMHteslxXx5Mk031CAAAH/0wj2AGgIwR4AAgQIECBAAG0KS+Gg0wcbHwVCrXk2tPtY4EnQF1xZPAKrT76BnoE2NKzGYf10c6xePB8+MVkoKy5Gd+MB2Lt2DsSrn0lF8Xp8Dit2X4AQNefQgdD8fRfhpMBBTyUnuAd4YP/cEdhy9SOM9DXQvIc2zq0Zid66c+ET+QzS9Plk7/twWv0GHvd3IfbbQ0xcvBfCoiLgFBbAdOxirJvohF1zLbHipA/MjbTQvLUWzpxfCqseWrjqE4COUiK4dnAlDt/0grgoHUi17YHDR/aiTWMRzHfSQ7qCNURSQhERGQMNx+nYs3IcSrNjMXPCNMQXlqOcDqTaa/TH6R3z2KNNq/PHNGt8ihKCEDPgEm+NE+dOoksLKSwYqo2cjjYoSw1HVHQMFK0n4+C6iRAGF8/PbMems0/QqEkzSJWmorDHWDx2ncb3kQ8nD/rqWlC0sEZWXDRi4hJhP2g0YgPckZ6RgfRiMVy5fRvyMhJ4fXUHtpx4zh4HW1jMwcz1rhhmqoSIt1cx5qgHPl7ahYwYHwwYMgUrjl6HvVp7XN27Hueee7EDVlHpzjh2cj86NmMOiK0i1usBDMduwmCT3giJikFWgSSOXrwIFbnmSI/4ivlL1yE9vwTFJWUYPG0NJlh3Rj8rc/jlNoG6QkcYOsxExMOluO1XDH2VHlA0GI2dq4bi8r71uPD8CzvAFW7aGUdPHIBco3xodVWBzZSpNI3e6KDtiO2LJ/JjwiPyy1MsWueKQjowp2NczFi3B30ViqFj3Bd5knLoJSuDoVP/gBL3GabuC4ZRLzGERUQjW6wjbt86h/aNSjFasTdsz36Gi1Zb+L66iCWbT4MrKkoHzeVYuPEEVBuFUvnaTmWVyldxEQxHLMTGaf2REvwaqi6uSPa6zY9NFQWpoZg2dTaSC4CWrVvj7aMvcEsPQGdh4N6ZXThy/Q2bVq5UK7geO4HebRsh1O0O5q3ejzIRJuwyTF56EMrlDzD7TCneXFsO39eXsHjLGTDnu3GKSjB76wk4dCtGD51x+BrihZYiRXBdtwj33UIhIsRFy95GOLxjDZpJlGKIsjza2bkgOy4KUVHRsJ66AWsn2KMgLRJTps5CZhGXnQTobjQQR9bP5qdCgIB/F4I9AH4ewQRAQwgmAAQIECBAgIB6JgB8IFMWA32d8XDzeQ1R2t86vWYsIuTHYcM4C/pQKeY7m8J+2z3Y9mrF94mhDIO0umLRLV/o04EjpzATsTmiUJDO5E0ABH2DWNJ7KA/YicCvDyBJR9glaUHoVc8EAPO2mxAh9pzwgrRQKGmMglecJ0TiPdHDZiVSA5/xgkUejPgTAJLhj6A38TS+fbyBJjTiF7fMxIMCTVzeNIGdAGgxcj9WDdMGtyAGKop2eO7vD7/r63HkW1Pc2r+YeZWMmMhoyCl0rbWUknmDzJzDLQSCs2tGw739RByabs5OADR3PohVw7VRnhsLFRUrPPANRrNUd+gPWYlPn56jdSNR+D7cgaVPm9YzAaCOFZc+wFG1HR14XoXW6BPw+fIIrRqJ4fTqEfDpMAN7pxuzb7qZDjBz7njU55uwWXkfwa/OIJo/AfBs3wwMGzgOU3ZfgJN2Z4R/uIrJez3x5OoOSND8fnJkOa5k6eLMcmd+4DyYCQCDKYcR/PkemkgI4/XJldjq3hxPDs2Ei7kRxh9+AiultjSqiTAwHYLnHh/w9fASuKb1xt31E1g//O8exJhrcfh6kfcpQdina5i0+yueXdsC6iWeHlmCqzk6ODXPHJryKtj40AN26p1qna+Pslz0M7HErrtv0aN1I+REe0DbeT2+0TheWzMMPrKzsXeaEevU4+YGTDuVhc93d9L0EawergNp52NYPFyxcgJgUJd8qGn3w9VPnlBr3wSlRblIzuCgU8cW4FL5Ys5YL0wNgaL6MHyM8oZIZD0TAKQMq0aYoOmgnVgyxADcknyYaZjigq8nGoe/huO8q3jz4AiVayF8uroN2z6L4sam0TDUNMXep+4w6NyM3VcjNiEf+cEX+BMA8zFCvSfGnHWHvUo7GrccJORw0U44oXICIO7VUUze9xUfHh6h+ViOXdP7Il1rKbZOMsAQ5c5wPvwOIwx7IjfeG33MZyM0/D3e7Z+Lkym6uL5xJJXpMkREhkNBoRc/IQIE/LsQTAD8PDXbLQECBAgQIECAgF+HDiDuv3TDhc0zoajYB4pKqrjpHoqAmDS+gwpEoW+kivEDnPDH1t146x0H+XZN+Xa/TmlBFs4c3IbhAxxhYj0QSSmFKOHb1YfXm/dQMTdDEzE62qWdRFMra3i9f1e5iWGnrnLUmA76mjRDcw4HRSWl6KWsA88b+zBxzlKcvnwb0u061dGJIgj2eImls6fBwlgfa048RlFuEd8O6Covyw7KxSSboJlQCXIKOAj2+YDeuv3ZwT8D89a+fhpBoUtbdjDcVKYlpKQaQ1qS93KiWcumyItPZ69zkqOwa8NKONlZoP+ExSjKL0HFQvTi7HgMt7aF07JD7OCfwcvtGXzeX4e6siL69FHE7O2XkBgUyNrVpFHz5nTwz6x7EIKmsTnC/T6iICMOrwPCMHOoOX2+D9R0LBEZGY/43O8/EagLnw/P4PvhMtSVKsK+injfKNZOWEwMnTq0qj34pxTGf8XzbyHob6rFhqlvPxr5GSHIqcru72jdqgskmFkqIRG06tQK2WmpfBseKeHeEOquzQ7+GcSkpCFL3ZUWZuHsoR0YOZDKl80gpGbnoNrXKLUpysBNt0T0t9Rj4y1Ey7NiHOL36imCvjyEhrISm9bxKw8jPioBOXF+SG/RE/pyzVh3IhJNIN+1HXvNQwLGVmqYPWog1m7ZiZdeEejUpjnfjoef2zvo2Q9nJxaEhERhN6g/3j9+xbMUloBs+9ZsPCQay0A8OxPMtgHdtQzw6dQyTJ6zAueuPUCrDl157gUIEPA/jWACQIAAAQIECBDwtyBMBx4HHngiMDCQ/cUlp2OBbW++bRULd9/GtUPrIdtcCOumOGPjeTe+za/CxaapjviY1hQ7jp7Fh3cvoNCe2YmgYURFRL77Nry8vJyOC+lAjX9fF521HeH37R2cjFTh8/wcDGxGoLDGJ+FpAS/Qd+wq2IyehXtP3+D4xvF8m/rhDQ4bCvlXKcIERzsIKxjh1JW7eH3vNCR5cwssUT7e6KGngYunz6KonLcIlJnsGDRzd2W5hUXG4tm5laxdQzBHFkqISbPPizdRwDsf3vOBQUHIzI6BcouaH0jUhvkMxHnewcqwQ5mwLy7h29aPkJAw2vc0hrdfRZghSIwNQwfe+P3XYQqijjWx2+c4411iY2w9dBaf3z2nA+8fBUAH4PWUJzMZYD5+XWVaQ8Jj8OXuHoiwYTe0IFcI07ffwt1T2yDfQgxbZg7FipMv+XY8hEWFUc7fF4KBy3xOIVyt4OtAQX8Y/Dxewd6wD9zuHoV23+l/bSNPAQIE/CsQTAAIECBAgAABAv46dLAx0MEIh7bvRU4hB8zmYjHBPojJrPlKlgOP926QVzXA+KlzMHeCHaLD4/l2PBo1awPh4kwUcspQUJAPUYnGkOTGIC65AGWcQnzx8OS7LENsTAqsbe3owEwGabHhyCvgDYLEpZqjETcH6cVlKMrLR/V30do2tgh9+QhxmQV0oFSC2zduwYL60dBwKSrkG3KJNJyGjMSGDavBzYxDSY1jCnJSkiAhrwIjjT4Qp+kMCqzaib4+FHrrINjzMdLySlBWUgBf3zC+zZ+lCPEZIuhvY4qW0lKIDA1D9b36epv2xa7DV+DQMRQuy1zBKSfQMXLE2zuHEJaURcehBNmpcXD34b2Fr0l5cSFbLuWlRbh09jysBg1E45aysFAow5GLT8Ap49IyKsZXd08UUr9ay7VBTlIKjUM58vMKIdO+FYrT01FCI1WQVwB1U0e8v7Kbhp3JCzstHm4BdYddHalO6lASDsfVNz4o4xJwivLh9c6D5jrQokNbZCYmsJ9CFBTUsySgBm27a0As9BNeBSWyn5WkxoUiOCIFcbHxsHO0hWxbGaTGR6Co6AenSDSSgYNSMzx57Qku9Sc5JhgZmcWslYqVAwLvnUJAbBqb1rzMFLh7+6KprAo6ZgXhoU8Mu1lfZlIkfAPi2Gd4lMDthSc69dHB2CmzsHSqI6IjE/l2PDRN7PHx3gl2D4ay4jxcOncTtoPt+LZ1E+X3FfmiLTBw6Cis+2MVSpOjwcQ0MeQTVuw7w3MkQICA/zkEEwC/GWHf3uDRh6/8Oz6kHM9vXEZERjHcX17Dp6DqjUIVTGeruOSvHW+UEvgWpkNn8u+qSIn4guuP3/PvqvB4eRsBCTn8u9pkhb2Emf1stkH+T1NemIHT584jp7j2Drx/FU5xca3de/8TFOfEwKTfiLpeUvwkabDRd6Cdt7+eJ3HBnrjy9CP/7veAU1JMO0/8G8qmmQ647R7Nv6uitDAT506cQU5Dyzh/wKebe2AxcilC316Ebt+xtAPKM89PCcX4wbZQ7KOGO59rh/0zZIS9hbIW7eBFeEFTywSR2b9eg0rSg2Fg3B+/8mh+SiD0TIeigF4nB7yB6bC/fzMobmkBrpw6jYyS/3z9qY99C6xx/t2fK6v/PwhBQkKC/15TCJKS9Jq94V3zEMLwRbth0yEelvpaUFJRxdSlO1BQUlvfvL15AMa6GlBW0cD1AHFsXuxETav8EmrRC/OH9IGhhjL6TVkJYWlZ7FszDsMsNGBuPxTBueKQZPflEcfS7duxa2Z/qGsbYs/ll2jctDEbz0Yy8lg1TAmGqtSPEcvowIamQVKSjbe0ghkOr+qPYTbGUFbThQ/pg10LhrBhi0lIst97V1DxTHZCEK3bDlBS7ANbl5VYd+AkmktWuWPoauyMQR2Soa6sBKdR05BUJg4x5jMDipi4RJW/1MMKf9v2NsaGcRqw1FWDpeNIhOfSMMXqmIpgnqksA4qwCM0vcf4NM/8iDnE2rBbYuGEs+htrQdfUHvfdwyAlxXMnJCICCXF6LSSMRdvOoo3/Faw/+QDyOk44tnQgpgyyRR9FJfQdOhG+8bXbdmYjPKGMaIzoZ0nzTQfuRBObp/cHRBph/7UHSH9xGBpqymxZbDl5h32p3dtyDOTi70JJSQWbjr9BB42+sG8RBVUlJczZcBHyWv1wbPlgTKF6kw17yAT4xGaw4TF5VK0ovkekKU5dv4Sn+5dATVkROkaWOHb7Pds+mjtPRdLLrVS+1HDq3hd2TwYJZrdHPqJiEhBjPgegiPPLW6pFF9y9vpfK0lAo0ng4j52PhJwyLNiwB3toGtW0DLH7/DNINmnCloGQEM1/iar8r0IMKw+dwyvXuVBR18HGYw/QpIU0+0yLbsY4v3sm5rn0o2Eowrr/SNqnS4Roo9a4fO0oji8eTfNJEQ7DpyEqo5Tmd1W8P90+DDMDWq+UNXDcnYOdiwez5cjWRWrf23goVg+n+WesA3VdUxQqjcSiwbrss+JMPlaTPUlG9uhlZrQ3xjoz7ZUiBk3fjH0nD4BZ35AW7YMDl+6zzgUIEPC/h2ATwIb4L2wCGO92FcazLyPI7Tb7HRdDUUYE1PWH4p2/Fx7tmwWOygRMsdVk7aqT8vUyrGa/wrePxxt8i9EQiT5PaPinEPHuGt+ER0bEZyhZzoJPyBe0qejrcTJgpKyL4+990btNI77h92QEPIDeyAvw97mCisf+U3CyojB69lrsOXwSHZr+nWVXiGE9+mD4TU84K7fmm/1nKMqKgJL1JIR7va7qBP4SyVCStYN7xBc0Fv/x0syG+PLsAo55FuLoyil8k/8+I0x7YMa5bzDuzDsTadFQNajNvAEXUwX2voKirGhMmbACWy9dQscfrxauk9LcaBjoOuD6u7eYbGmOXa+/QaWlKFxnOyFFZyk2jjb6k2UEPNw3F9eytDC5dyI2vBbBkyOLftmv4hRf9NCfjG/B7mhZVx+1DvISfdDLeDZCIt4h+9tjmM07i/C3V/i2fw9lxemYNXomlp66DPmmv8cc9B9jFNF61F3MsP1eTgQIECBAgAAB/w4EmwD+PCIi8mrr+NcCasHMjdAfl4sVY53Zbwb/aaQ7dMaD3auh0G8COsvwjt/5cu8wvIXUMLW/IXLSktFSThld2jbDnRObkS/ZAa9vn8XdNwH4+vkpXn70RkZKNHyjM6Ah3wS7Tj2Evo4Ku9QjJdwdV5/HQENJDhnxgTh68CjuPHiEgMgkdOneA00kxZCXEo7Tj79h7njem5AKGjVrCc8ru1HS1QZaCrxBb+j7G7gUIIZlU52REx+Co0eO4Pa9h/ANT0SXbj3QVEoMRWmhOHHTFzOmD0ZGoBuufAiGRm/eJjO+r6/DI1saPds3Y5dgfnp2B0dOnqPPJ0GhZy80lhAFpyALty+fwfnLNxESlwbZrt3RtPrHjJSSvBScPn4U12/ehdu3YLTpJI9WzRtDRIggNDIOxsYmIDlR2HniLiQ4iTh27DTC0oqg0EkGj29cxLmrdyEi0wny7VtS3wiifN1w5OhRPHvzGeWSLSDfqc13g6/Ir0+w58glJGRn49snDyho6aCZWDle3b+K42cuITKlAN17dudtNlSDNzdOIqpQgi2zW4/fobWsAnLj/GjeHcUn/3goKStCUkwYhZmxOHboEG7efYBvgZHoQNMt01iSDp6ycOj8PcyZMg5ChAu3x1fw3D8Tar27oKwwG/evnsWZSzfZ3YF7dJeHGH8SqYp8HNp9HtZWajhB0+gZlIjeSr1pmCIIdHuIjyFc9OrK26376bXjKJJWQNtmkkiM8MHxw0dw/9lbFApLoZtcR3AL81Ag1AhafRTg8/4W3vqmIynwLU6ev46yxu3RrVNrNt+YnZQf3TyPMxeuITqjBD17dIO4iDDyMuJw8eQxXL3zCAlZJVBQ6ErNCb68eYSjJ07hg6cfmrbuhPateJsiVacgOwXXzh7FxZsPkFMuhe5dOyHS7Sn2Hj+PhNQseLx/hU5qJvj26ASa9TJH2IfbuHLvJVrK9kC7FszbG4LwiBQYWxmwE1O5abE4f+IIrt9/htxSEcjLd0ZecgTOHD+MW9QsrVAYCl3lvstPEYnmaFYQjDApddgpFOJJVDP0FA7B6o2HkFdOEODlCy2N7th78Ap09DSoPAIZ0X44/9AdWio9EeJxH4/dM5AZ/p7KzVUUS7WBghyVNVIK1y2bMOePbXhy5gAmr9yATs1+MH1GZSHU+z0OHTqGN27eNN86oo1UCfZTme9rrYVzRw/CLSgZSrSsGbkszIjHcWp2484DfAmIRMcuVL6aSIJD69KB048xe+54FCeH48wTH8wZP5gJAAlhPjh2+DAev3GHdLvO6EDLpTgrDtsOXEXb5qU4euAIvkWlQ7FPL57s0zgFuL/A/sMnEBCdCveXzyGnroemVNaiouKgZ24IkeI0bNtzFp2aExw+dBheYcnoo9QHkmzdIQjyfIUDh4/DJyIVvh9eor2KBvt8dZjVHOdPHMXVm7fxicpM8/ZdaBk3BcrysHfrHjRvLYNLp47gpVsQeigpoQnVK4zf8cFfcJDWsfdfQhAb8BbtdUdDW6EFz1MBAgQIECBAwL+KvMIi7Lv2CGA2UmUG/4IJgHqpPUIR8N9FuCnGjrLAcdoJ51GGi+euYqwL7yge9xfX4R7C++7r2bXdWLxuJ7ob9MX4kU7ob2OEFu36YPrMmRjZ3wolOfE4duFe5c6/6THeuPboC3tdmJMBRWN7zJgxDW0K/WE7agHtEjeASCNMnzIMV6/c4LsjeHD9KpxGjWdXG+RlZaOPvi2mz5gOubJA2A+fC071Dy4p6eHfcP3ZJ/4dEOL2GK8Ck9jr89tm4+S7BEyYMhVdRWKov/PZzwb2LBoNt0wZTJk2BS05Ubj+OZJ1Xx1OQR6ad9XA1OkzYNanCRys+yO5gKa6JAeHjhxDPvWI2fV427pleOCbg7ETxsHr1AroWQ1BcQtFjB5ggilO/RCWW470iM9wpHlhPnAMhjua4tqpC6j59WCHnlro1rwpTeMEzJw5CR2aiuP4uqnY/SACE6dOAcIewnniStT4NJTF7fE1LFq+GT0MHGGj3hLmumrYcu4tBo2m+RhxG/N332DdleRnoaOyCZufKi3zYdtvLL5bMU0IfJ+dx/T1N2BjqQ9SWoDZw/oipLQDpk2ZiNS3xzFr09m6yzQ9FueeeGPI2ImQin+HUfN2sd/Ghnm/xrNPVfn74eFVhCbngpMRAgeH8VCxGYxxI/rh04PzyCgsR1KwF67wPwsJ9nyKZavWIK9ZT4wbbofl4wYgJL2QxrMUayYOwbecFpgydSqK/O5g4urj9IkSzBjcFxxZXUydNAY5/m/gnZgPn8fHMHPbFYwYPwW2ul1x/vydSvmtgHCyMXawE8o76WHa5HFwu7gOmy98hKySHhTaN4fzmCm0XGaiS3Nm1UcpTh05ig7qVnDUl4WjkwvyaaaUFeXi6P5T7FL3wvRIWJk5AHK6mDRmKAKeHkdYUgaGOzigubI1Jo8biajPDxCZwbj+nkHztmGAeidYjV2Nuf0U0aqbBjS7tIP1sAmYNnU0mpSm48ipayjl14WshBBcvsfbuCnK5xVWrFqCVDE5jBvpgHXjHOEZnUttRLD22H0otZOiZXgI2p1+vDv6t0fHMWjmHtiPGA8nU0Wcv3CONc/LjsTZe+4Y6DIeZUHXMG/3Xda8pDAHHRSNMW3GDKi3KYSZ7SgU1CksPOJ8nmHQuFUwdBqJYfa6mD/YFm4xeSjOTYbrpuU4+zQQw8eOR+bbY1h9/AH7jM/joxiz9jSGjJ4Ekz6tcGjvfqQVc9nJvnO0XuZQGS4rycCRNatw/OE3DBkzAfkel7Fk11X2+YDnpzBy6X4MGDkRluodcGT3fqQU196eqrw4H5Lt+2DytOmw15HFUBsbRDPfPZQV4viObdh69DasBrpAtiwILvN2s88kBb6Gw7DZ0LEfgcF2ekhL+9Ge8QIECBAgQIAAAf8bCCYAfkMs+o/AuztnkEdHPvkJ/ngcJQ0bnbqOZpHErEXLoaPUA53at0GbVjIQl2gCOTk5dGhT/czl2sjSzr+pejdkp6eimWxPJAf7I59vVx/6zmMQ9+4WsujIvpx23K+/i8ekgVqsnZyyLkw1eiA3IxUycooojHRH4c9+X12UgL2nXsJOpxtCg4Ig1q47ir8+Zr9/Cw0LRcvW0pBp3QHDp63AHLs+/IeqaNpOAQOt9MChg2aOVGu0IwlIyqKDzxq07GmOlTNHoGu3HhjU3wIqTjMxwsEQfbQNodesBF8iMpCTGo9CsWZoJCGFXuqGOH5sK3iLyauQbNwMjUVF0bp9J5rXnSDKzcbRKx44sm8lFOS7Ysqq7Sj1uILQ9NoDRob5G3bCSL03jMwd0KRxI6xasxw9u3XD4GGD4P/RnR20y8ipoq+JKgqyMiAs0wXlMRFIqzacD/14C1PWXcMtOhjvKC2O1JD3eJvUDMptRRAYHIreBmZwu3e9cuD5Ha07Y83CqeguL4+J8+bC/9klpBfW5ZBHQWYiUktF0UhSCl16qmHLzgNo26T2RyZWThMx0EIXPVSMYK7aDF7hWcgJf4/LPqVQ6ySJIFq2nXpr4P3tW8gvy0dYeAZaNJFC205dMeeP7TCSb4aYyDBISLeAZJNm0Dbrjz0bZ9Ph8PcEPb+ICLEeaCWUg6DgcKho6uPmrYuQbNocjSVF0baDLFsHpMQY9SaGmUtWwUSjD/RMHdG8yA8h35/8BI/7J9HSfBomOZuhW08lrN5zHn2aZFJ3pWjaSBLtu/TAis07oVjHMWWiEo0g00QCwmJSaNm8CcQbSaOZlDhaUdmQle0AkR9oWCPb6RhmZ4Qeygaw028N74Bodtla67Yt2dUTMi3b/MQENgf7Nu/Aetd97GoMdUM77N24mrVpKqOAVUumQ6FrNwwfOQqe73kTizKyinA0VUdRdjpEmsmCJAcjqQEFcPHgbuj3d0ZWfARi04qgo9IBT158Zu3E2qpj5YIJ6EZlePTYAfB44QXCLcL2dTuwmuabSq9uUNUxQeeOMqz7WnRSxMbFU9C9a1eMGjkAbm4e4HI52LV5FxZuPgJ1miZlLTModqu9EoRBsoUchjqagluUS3VYM3RpnomoVOaAKxq3pjJYtWoJ+ih0hePwkfDz5E1YXT60E8NWu8JSWxE9+qhDvdf3x2kJECBAgAABAgT8ryKYAPgN6aiojz4kGG/9Emln+i5U7UehpfjfuYyF4NHxdVAzsMHpK7fxxTekcgOzhpBo0QN2SsI49yIM0R/vQKSPHTo2ZoZnBM/Ob4aajhVOXL4ND58gduOfnyY/E9EFBGEhQQgICEBAcCxcFi9AC0khrHU9Db9ru6CvqQRVAzt8Dq0xeqOEfLoLdRUNbDt0Dp/dv6GQ2bvhBzCb4ZSVVLxN5OUtcyRUV+1+WDFMDZOH9oUCHdDMXHe01kqGmnDL85BTLo22EvzqJNocHZuXIKu44RkQ5tgk5g115e7M9J7L5T3jee8w1LSMcODsVXh88UVJWbXyTw3GsDGzoOo4ErIteXsv5GYkoLiklJd/9BcUV4jZc0bXGjzXRLwxHTSXF6KotPYmXRXIdDfBoeVOWDxxCHopdMOo+ZuR/4NMYfK3nCYsJy2JDk85CA7kxSs8MR+LZ42FqGhLHDmzB2c2zYZanx4w6T8e0VlF6DthBUzb5mKAtQnke/TBnvNPaq1iSE5IBinOQSA/rSmcJpg+ktlA7McICZV/txs2Q2pMEtr37s6/4yHSvDvOH16BvUsmQbmXAuxHzkMqs5TkH4Q5HorJs1+nGAkxZewO1Q3BHJlVzpevL4+OQ0nNAK6nr8Cdyheza3dDxCfHITclplK+2qnZwlxDnm9bBZMGUkZlqawYcell6Crbhm/zczDnnxMaF1JeivAMLhQV2vJt6ifG+wW0VVTwx54T+OjmhdySetJC61dF/sYlpUC5Wwf2WoAAAQIECBAg4P8TggmA3xFRaUwd54CzVx/j+vX7mDJ1KN+iYUTFJelgqdpwiXb4SVFx5RJqbnnFVR52rz+FM3efYu+OLVg8dyqa8rYbaBghEYwYNRzXz5/AhXNnMGzkcFaASDkHu/eewJGHb+FK/Vu+cBqa1rFtL3PWb2Fx1SCKOXeZRbo1OtPB85AJM7F48WL2N3/WDLRqLIqOPfVw6d5L+Pn5Y+XQXti69yLvmWpcPeKKkTuv49Sh3Vi5fBG6y/yFDf+ExTFp6Va4ffXG14+P8PbEavil1lx2LAzJxkLsHpHsnYgM2ohnISqf546UpCIyozHaNv6z2x5ycHjrNqw5fgeH92zH8sXz0KZZtTRJdcSDj+5IerQDuy7/X3tnAVdV0sbhP93d3d0h2N0NdmF3YXd3rI0KdqKCCtjd2EoIChKCSHf3/WbOvSBlrrvfunsefyP3zDlnzuQ7805ydzyWVdJBBb8AJs+cXR2H44f1/+YINFXqimT0IC8hxChvpSVVw8AcoixyA8ip5EPPMYvx6OlLhAY/Rf5dLzyLy2TufQtZVU0IVghg7LSZ1f6aOnkgaE61at0Pl+88QeibUHRSSsTOiyGAiBxW7jyM18HBeOy3DTvWLENBWe0uAA0dDXBEVOE+i+seNeP6dGTuCQkRl3+o9wlQM9AiSmRIdcmhp2lUkrA37TEaN0k8vwkNhlHhfZx98u1jqepBy2BFYfXJBLQM/pjvPlNZUY6CwqIG3heDrqEg3sd/7hyrIM9+Da8tK7HqsD/2btuERXOmQ/4bAkBXUweKFm2r43vO7NlobmPAu9sAQiLQkBJAQmoW95p4mvMjp2YICEJPig9Rn3jvEwcqv/D+xf0eaDH3II557cDiRQtgpfXtcqehooJ3cSm8qy+7zcLCwsLCwsLyb4PtAPiH0rrPcLw6vhj3EhTRwuD7NqaS07GDUPpjnDh9DkfPnIWUmglMEIGdnifgfcgDK7ZV7eYtjkZNNHDgwBFc8DuLJYuXIavh2er1aNShJ1KvH8bum4Vw6WDD2NFjahwtDHF4zx4E+J/D4oXLkMFTHmui59AEGY8DcNTnPDy3roHXhafcG0SZW7W4P/q5DsZJXz+cOb4fg12GILUYmDuyDbZ6HsWVq1dw6W4Q2nZsxX2nBtb21rhyzAsBFwKwceVSvEz6+fW8bx+cxMCxs3DO/yL8z58Fn25L6CvUne4ugqYdbXDCcxd8jnsjJl8Qc6e5YMTAsTgf4I85Y0fDoM9U6Mn95PbyEIJ9UxucOXIIFwL8sHLxAiSkcc8QZpCSgoaaNk6c9ca51cNx+HYolIybY7QjBy7DphE/XMDh3RsxcvyaeuvnGTI+YutekvYB5zBx2iKMW7AYUiSIto6t8ch/B3z8ArB1zRJcexzFPJ4Uch19hk3A6XP+uOjngyQRLRir1J8O3xDS+s3g3kEV/YZNJHF6AUf2bkG3cfOBgo9w7dwHB0744OqVi3j0JgudHfVxbu98TF2wFgGXruDUqXMwcu4EUcHanUkmbYfCWewtRk5bQtL8Ajw2LsXU5VuZe00dreCxdRfOeu9D8Kf6y0AaolH3MUDwMSzcsAf+Z09jdL+OeBYSis59huIo8cOVS354mSgEZxNV3hs/gKwuWqlkYovXEZJXvLBko1fDafId3D2xGjYdRzcwI0UI7kuXY9XU0Thy5jyO79sGN5KuX8O+UROcPHAAFy6Q/LVkMVK+IQDcZi7Fra0TsWr7AQT4ncO8SW7wvv6Od7cB+MQxYc4orJ41HX4BAdiwfAHC47jHen0X/CKYMH0k1k8fh/P+pFyT959FVHUG1MbU0RaPfA7An+QFmm8fvv32md99R03AwaWzcIrk6T2bVyLgcTLvDgsLCwsLCwvLvxv2FICvQkeFiPkbTwGoQkRKGUryUmjXbxBsDbV4ttzzanWNraChIAURMQmYWDWCgiR3xItPRBa9ujbDyxdBUNG3gpmRIVz6u+B90DNI6Tpi4vCeUFTVgrmRBlr37I+ShHdIKRLAmImToKOuAAc7KyaMcopqsLc0Ydysi4CYIkz0pdC4W3+0tOYdmcXHj9bdXFGZ/BaJ+XwYNWEidJSUYGtvC0FBQcgoEPdsjSEspYo+XZvgxfNgWLZ2wYCOztDQNYaekhRMHNrCpbU5Xr94jUJIYuLc2dCUEUXTlh3w8e0bfEzNwoAJi9C7uUmtHfkpJk7toC+ag7cfMtB96Bg4GanBzMYBEiJCkJCWRyNHe4gICkBaThn2VsZMr5egsAhUtY1gos3dK0FUXApmDo4wM7OFoQI/Qt+8haiqFbaunw9p4br9ZHywb9MTIjkfkEz0JkdHOzg07YjWFgp49ioMjt1HYd7o3syu73URFhWDjokFlKTouWz8EJeWI/5zhBhRwPkFhCCnpAkbc304tnWFVPFHfEgtxuBxk2Giq0Li0wYiJK6lpOThYGMBEUkl9O3WCq9eh8HW1hZtew2BvbYoXr4Oh4iyIdynj4BEjXOPufBBRlUHrWy18CIkEj1GzcKQjvZMnMqoGaFzY308D36HNr1HoF1jM+ibWELXwAz2+rIIDg5DhZgq1m5YDxXifwFBIShp6MLSUBuCQqLQ1DOBgTb3hAgRUXEYmtlAWVoMjbv0QWMDabwKegMBOV0sJEqduJQi2rWyQnhIMNLzOXBfuR6OegowtW0BsdJ0vH3/AbqO3bFy5jAI1p1NIiCMbv2GQVO0AMHhkVA2csKU0YMgLMgPuxadwJ8RicQ8ITRxtoe8tCTxhx2USF6iU8DFJWVg7+gEKRESjzJycHSyg7iYDIYOH47SlEhEJeag77h5aGRhhLb2+ngTHIycMjEsXbcBJg3sAVAfPlIuxaFvYQ0lCSFyKYQurn3wIfQVBJXNMXXMQCgpq8PSRA8CQtw8aKzHjTNhEXEYkPynKl931wkuXmsXo/n4dWhlVn9avLKeNQb3bIbQ5y9QIqKCGdMmQEJUBJKyimjkYE3ikHiFX5DkLw3YmRvBvnVPyJYkIDqlCIPGTIShjjocHOxIPqTlRBGO9pYQEhCErBKVBcaQkNfCyBFDkBkXjthPGWhJ8kfX5makAhGAjLwSHO0smOUmNA/Lq2jDykwHulYt4KQvgZdvYtG+33C8un0FrmPGQp6UJ3EpadiScinKLwBJaQXyPSuaPOCj7xMZZWumBy2LpmhhpsDk0zZ9hiPmqR86DhoLxTqngOjbtIC1UgVC3yeifd9RaG6tDhNLR8iICZH0loVdIwfmVAG6BEJGTglOduaQVTdBn7aWzPIahw6D0LWZMfTNHKAq+z1ToVhYWFhYWFj+abCnAHw/fMJtR7BzH78EneNNDKe8HHm3jkJE+FeeJc/CwsLynZRnEIXbFd73bkNG5O/riPwz5Ca9w/ssERhpKSAi0A8ztt3DvcsHGuwYa4jcxPeIyOKHqbYSYl5cwvjV/rh33Rsi3+sACwsLCwsLy3+GxLRM6PWZwiwjpIOTbAfAl6k7tMnCwsLC8g+DUyGIJV77fhvln1JRVoT9m5di6JBhOPkwCSeObv9u5Z+hogiHtq3AEPL+geuxOHFiH6v8s7CwsLCwsLD8SdgZAF+DnQHAwsLCwsLCwsLCwsLyj4adAfD9sDMA/oEUFeaj/G/alTo7IQxDe7aFubklfJ9+5Nn+PCVpYWjWvh8qGvD/0TVDsGZfIO/q+/jZuNg1pzO2e7/iXf08nMp8HNt5GNk/dTzbn6ESWyZ2xa7LEeRnGXxPHkRoIneH/o/Bd9GjrTMsHJsjPOU7d2+sw4PLx7Bz507GPPuQxXR05Rf8nFv/T4rzMnHd/zR27doF3yv3UFjK22KvLAcHeOHbtXsvLt14hNzCn98c8meJfROIk1cf8q6+zdsrB9B1+gbe1Z8kNx7OzXoi6ydPLywuKmCOxvwWT46tw7C1R3lX/212znPFnvMvmN/FRHaVVccfBy9vnsXdZ5G864bJeHsFrbpOx9cPEP3/Ulmaj8P79+LqkzCeze/Fk4C9GDbvD97Vf4PAK2fx4E0S87u4kJTrH6xTy0uLUVR9bC7w7qoH+szYyeyS9HdSUVaCwhrH66ZFvsIJn1uktvxxtrm3hYdPEO+qNi+uHUMzRxvYOvRDw1uP/hqKc6LQsfPg6lNiGoTDQUF+fo24LsO5g574lPvXHkv7Zyn48Agd+s/9m/NIHgY4OONNEmnL0DYNjbcf8kA5rh8/jNeRabzr/z9FBTXbwJW463MCT0O5ZfnPEBf0ED5XH//tZZjlnwPbAfAPZEJPB9yNzuFd/bUcXLcAViM3Iyz8Dfo6f95s8Geh53enpKY3KFQKctKRk/9jStj4Hg64H5PLu/p+8rNTkVfw5ytIDqcYgTcfovAnOiH+HBzkZaYhv4g0uior8PzxfXzMJnFXUYy5k6Zg1ObzCHvxEOYqDW8Y9y2U1bVx98gGBMUDChLC4OS+h71jB5SU/17VwfGt0/HofTYMDQ0QemEbug5fCCYIJWlYtGILtPQMYainhXePz6F1s5a48CyG++LfRHpCFJ6EvuddfZsyonSnZf14fm8QTgVSktN+qnFMmTPIGf6vPvGuvkxpQS4ycn+/zqO/grxsWmap3CnFtI5WOPv8c/x9CHuBtzFVRw82TGVZEVLS/kqV48+T8OYu1q7billz1qLiN2w9lhTlIyM7j3f13yAq9DkiP2Uzvyf1ccaViO87IaWKa3tmY9SGAN4VlVP5SM+qOjL27+PxiRXov/AI74qUt5Q4PH4e/lNKTF4WaSMU1m8jcCpzMHv+Hzh6LRBBL30gx7P/K+BwypBK2ktfo6wgHc4m9vhUrclW4OX9O8gq+tnzZP4eOOWlSM3I/kEF/M9SifTkFG7Ha24cTCxtQPsCvp9KvAl8iLjkX1QH/2lKMK61Ba6HVR3xW4l3zx8jOoFblv8M6fGReBYazbti+S/CngLwVajkIuZvPAUg+tl1/LH3KOI+peLJvVtQs2mJl/67kFQmg8eXT+KU/ys0bWGOU567cOyUL+4EPoe4giY0VeSYndz3b1oBYRVleHvtxuV7r6BnZgVZouBVlhfj9oXT8DxwFE+C3kFRTRvFUU+wZNMe5JIG6/MHoWjaqRlK0z/imOdunDx3CXmQgLGeJvj5ynFg41qIqqjB5+Bu3IrIhJ2WCDx2eMD3nD9evImGpr4R5CRFUZ6fjN1Hr6C1rQYz8hoWnwtLS1MIC/DhxY3jyJZqjg5N9IhuUoL7V3yxx+swXkUmwNDYFJKitZdYRD29xouLNBIXN6Fu2xJKIuW4FeCNvQeOITIpF8bGRhAVqp8uDy94Ik/SAYmvA3Di/HVIaxhAU0mGyNN0bNl2CI0aO5FwESEY9RoHrjyHs7UJSvMz4Xv8AA4fP4Pw2GRo6hlBWkwIUR+i0bhFMwgWpWA9eVdZrBS7du3Gy8gUWFlbQoQ5pq4S4U9vYycJ8+3HIVDTNYSSjASpBEtw++IZeO47wsS7Aol3ZTkppMWHY58Hib+L15FBKigjI31mp/bPcHDPdz8ELXqjubkSEiMiYOrcEvF3T2H9AT+UlxXgVXgSWjS1RXZSNA547MSZgGsoE1WAobbaN2c9Kapq4tlZL2i1m4aeTbXh77URJy8/II2RRNx68h6tWjuh5l7r2Qlv4eVzF872Fsx1zOPLuBqZDSt9DeSnJ+Do/j046RuAD2mF0DMwgJiwADIT32P/bhrGG6gQU4SBlgrxFwdxb59hj8ceXLh+DyUcceiRPFZ3aXfwwwDs8TyIS1dvIDGnkqSzPoQaWP9t19IFbZo5wtDQCK2bWmPFyq0YP3EMhCuysHmPH7Zu3wQLMxM0bdUJnZ1U0WfgNAweOxqSQvXdig17gl3bd+HKnUAISStBR10JpXlp8D7kiWOnA5BTKQZjfW3Gr48vH8PLmDw8u3EGJ85ehqiSLiozIrHXg5SPp+EwsbaDlIgAynIzkUPCSI/JZBoXT25ip4cnKbevIKWsBXUlWabcVpHy9inOh6TBSCgDuw8cR1aFBMwMaRnkI43uHPh7H8KBY2fwKbcSZiROmBMSOJUIfXydlDdPBAa9h5a+KSmLIiSvZ2Ob51mMnzIG4gIcvLp5Cv4vkuBgYVDrm5WkLD66dg679x3Cw5fhkCX+KksMxcad+xGTkIYXj+5AjOTbQ/tOwKl5YzBRR755as8fqNSyRfG7+3iYLYMh7RsR+woEP7qGHbu98PD5W2gamkBeqv5xmB/ePILHrr3wv3gF7z9lwdDEBGK8cvwx4iWRLbtw8cYD8InLQVdNDrs2ryHyRw++XtsR+C4Hje2M8ebxDaa8PQqKJGE2YeQP/X7Ioxvw2OuJmw+eQ1BaBTpqiijMSsZJIruOnfZDTFI29IyMIU7yaE3eBAbg+rNkRDwJwGFvf3Bk1CFWlIj9e/fg8t0XMLS0hYy4MLI+krJ79h6c7cyZ96IDL+H6+zxY6qnjwcVDENDtAE1EY9Ouw/iQnIGXgY+gbdMUgsUfIaxgDWNdWQTs3Yr35RKkjB+Az6X7UNI1giqRC4Upb3Eo4B0mjXNhTlX4GPGCGxe3HpH8ogMN5dr55f/B6e2LoT9kNfLveMKgx2hoSddfGldRlIm163ZAhaTd/p1bEZ0lC1szVYTx8v/dp6FQ0zOEIiMji3Ez4BS89pO6KTgCSho6UJKVREVJHi75HMW+I94kj+TBxMyYOc0hgciPXUSu+F24grfx6aTuMIE4KWsZkYHY6/cCQnlR5Bv7IGXSGKpiZbh67ji8Dp5AaEwydA0NkRn9Ag/e50BbMBMeRC5nV0rD1ICWMZ7neVDFa91qD8go8sFzuweeR3wifjBn8k16TBB2EBl2zv8S3kQnQp/kJ1p/5X0KxvajNyGQG4Ndew4gPgdE/hgwMoNb553l1nkRH0meN2PeCX3oj+uv45HxNpCUeV9Yt2hTRz4RmRlGwrxrF64/fAVFTQOoyEuisqwQf6zfCCkVJRzfux1XH4XByNwK0uL10yMrIRbihrYQiX+MjXuOIC4hBc/u34S8WRNIlSTjMGkvnDp3AR8zSkh86pM67XNlVJbzEUtWbUTw21jEhD0nMkkByhWxuBheDCOxNOwm4UktE4OlkQ5T79BOrFukrbGXpGdIdDKMTE0hIUJqE1I2X9y5QOJlP168jSdpYUL8KozSzBis23UGyhIl2EXyeqGIAQw1JPDkhh88vA7i2Zs46BP5IE5k+orV6/EiNApxEa+RlC8Ba30pxBcKo6kdPR2Ig6jgh9ixcw+u3nsCMVk1aKnI4M55kv6Hj+ParXvIr5SAkT43re/77YaAXi80J22Vz1TAb89KHPV7jIKcVESnAU42+rx8S2TNq0hoGhhDnsqawlSs+uMIGjdtBNoEyIx/g/3nH8DZ1hyRzy7A/2EKMqLuk3g4iTwhBZjokXqZfqG0AJfPHCb5+jQSMnMQ+JSU9/HDSJnJwIHdO+F95hwevAiFgroeVOWlcPf8fhw+c4Uo06l49CAQDk07IOXDG1i1aA0pIjPzMz7hiJcHvM9dRrGQHIx01Jl0uHdmP17nCiP0ujcO+1yGlJoetIj8oPkpKugBdpHwXL79EBwhWehqq9bL/89u+mAvKR+Xr99EepEgjA11mfrm5aUTuJdYjthHAdh34jwE5DSgr849TamsMAu+R/bh8Ck/ZGZn4nFYJia49ajTHqlk5F+coCIenyPy78EbtGnsiIxPEUyb6Ozlm4CkMvQ0lJn2QuTLe/DYs5fUy49QKSwPPW0VvLp2HK8LFauPI/bdtxpCWg5QkKjE0S170XHsJESSZw6du4rM9FTceR6K1s2dSTvqJfbu3k3aHndRQOpWQ1ruGRc+k0Lku4pVM2jJ8mPP+jXgyKng/OHd8L/5HHqmFtx6pg5PrxzEo7fFCH90HodPX4CIgjapd+TBV5qFDWt3QE1VioRtJ2LzBaHKl0Fkx16cD7iEt7Ep0CfyiykfJF2SY8PguWsH/K7eRomgDDiZb7B1zzHEp2Tg6YNHMHBsjoqsKMiZOkNPhchIkpeunz8Jz4PHERKVCG1dA0iT9n5iVAj27tyJCzceQlRRE9qq9Y8SL89NRxq/NJzM9VFC2jmnSbod9fZFxMdM6OgZQJK0fX9H2FMAvh92BsA/DC3LJrDQlkf/0VMxe/ZsGCuK4NHVo5i7eAN0GnfDlEkDIFJRTBqSJpgyYxaG92iC8f274V0G95x4/2NrsWrnGXTsNxJOKnnoO3Yhc+74zaNrse5sJCZOd0cbaxX4BFyAmkVjOBmpw2XUdPKtkRDKTUD/br0ha9MB7lNG44HXfGz1o9Poy+G/bxOWbT2Otq7DMap3W0ZZNmncCTNnz4SzRgm6uYyonqaUGx+Ja28yMW7yFGQ+OYHJq44x9tUQ5eHAikk49CgNk6bPgI1sOnoOmVrvfHNtq6YkLuTQfww3LowUhHFw6QjsuRFL3psOieSH6D5i0RfPVb953QfGLXpjZG9njO3XE/G5ZQARyCeO+1RPuctOiMDpK/eZ31vnuuFprjJmzJgOHZF0BNyPZGYAnDx0BIUVHFQWE8G9YiW870dj5MQpKAz2wfxt55h3nwd4YOp6HwweMwV9WhphuIsLaaCU4frhFdhw6g2J9xloR+L91MXLKC9Kg0uv/jBo3RdTx7sh5r4/YvO+Mk5LGk4XTxzEe9I4syCVv5qCIkZOnY3Jw3uhPPM9+vYaCuO2fTF94nD4rJ6AYw9jeS9+LwJo09MVcvLqmDFzFmZNHAR6SGFN8lJj4O1/g3cFfAp5hGvPwknWyMfYXh1QqOZM8swEcuMZnkWkIC8xDF16j4JxK1dMHj0Ah5aNxon7Ecj9FEry5mS0cB2B8cNcEEgqLxKseuQVlKCP2zi4Tx2PcN+1mLf7Iu9ObfiIcOdUViA7MxVH9+xGM/JNsdo9KdXo2HZAO4V0+N6qPyIf98QX3YctQcfBYzFmQCdc9TuJsuJcjOzeGpF8upg+eRQpD4swdzs3vUMeXcSCZeuh3bg7Rrg4Y0g7OyzYcxmuIybAkPMWI+ZtJtU5kPj2Oc7eesy88+TsVrgt3EvK9iQM6GSPUycDSFOoPh+f3kGSkA6mkW+eW03Kyd0oYluJNRNccOujEKZPn4KUR0cxbO4e5huvruyD21wP9Bs1Ba1NxdG5Q08k5tWeRB569wRGrzqKrh1a1FMgn/huw9wjzzB+6nR0aaQDH1J5qhrZwtZQkZTL8UzZczRUR/D57Tj3iJu3CpKDscrzEvQVayv3906swcL9tzFq4jR0dVBGf9eByGlgmDg3Lx8d+rhh1oxp4Ly9gCEzNzFhSQq+io593dGcyJnxw3rgTsAxFJeW4dRRL6ax3X7AKAx1bYPXVw9g6JydTJjbmkmiS/ue+ETCHPMsAMPm7cJAIj8Hd2sG35PnUEZcXjjSFRnyDpjhPgUSOaG4G5HB9UgNokPuY9GKZZAwbYVxg9tjcmciW1ceQnsiS51VC9Bv3BLmubyUGJwKII1UHp9CHuL6c1IWaqBmZA9rDRn0YOLPnYmn4Ptncf8VXWZViftnT2LzZk84dBqIPs11MLB7P6TR2T41SAq+Apdxq9F50BiMHdAe80b3Q3Di/3emBackDccCQjG0oxMG9WmCA/v9eHdqU1Gcg7271mPXqXskLaagZ1tzkv+3wX2zH4aOmwKXZnpwc+mD1MJyXPFajC3nIhgZ2cZCEacvXiUirxSLxrriWZYsppM8Ipl0C8PcNzLlJSsvF217DsPMmdMhmXAD/SavYeyz44KxevkiBKdLkLpxJqzURLCWuHE2OB9T3afDVCoLAU8jqPfw6t4NfIQGJk8Yjj3zh+FeRNUI22fKi7Lh5bESJ268w4gJkyH+8QpGzt3G5NP8zDw07tQHs2e6Q6MkGC4jFjJ1SkHae6xZs4L4QQSTp4xH4NFFWH3sLlPnHVo1BQeJUkjDaSOfiZ6Dp4CuWIoKuofFi1YhT8GCyN/JUBSpXUKT3txAtwHT0LrvGAzsYIXBXTri+acCpuPk2IE/sHFfAHoOHQdr8RgMnra2QZny8vp5BEZnQNWiCSz1FHh1/mxYKANjXTpBwKg1I7+L3j9GeFLt2YeCkqro1coWps16Me90bsHtBH738DyiS5QwedJonFo2Bn6hpEyRcO5cNBpn3xRhirs7DAWiSdzMRRmJmztHV2PaJl8MJ7LBXjkPnbsNQS6p9MtIu2MdibNzTxIwerI7WthpwHfLdOy+GoUJU9xJ+6IUvfpNQIUY8Xe7RtB36Mj4o1d7O2THh+B4wH0mTSLuHkOPcWvRc9g4jOzTBldOnyZtkkrkV0hh5PippB4aiCMrhmK3f8PT/rmQurDvQFLHkrpw1ixSLpsi6NpBDJq9jciayWhvKY2e7Xtw5WtxJvYf9q1ut+QmReP0hdvM7/iw+1iyfD6yxA0waWw/bCKy++H7bBI/5dg+Ywh8XxdhGsmTZooCKGLeoB0DRVAycML0WbPRu7E2enXpgaRiDhxadoWipBzGE/vpUyZBWoS287yQVkwkW2kOBnfvhCKNJpg+aSQCNk3A+lPc+ubVjfNYuXg1VO06YkT3RnDr1Q/JBRXIfB+IriMXoyut6wZ2xW2fk8ivLXoYCkjABo2eCPfJY/DAcx7WeHOXb759dBXL5i2GkI4zxg3ogMkuvfA2k/ilogiz3brhaY483KdPhpLQl2Z7cuXfyhWbYN6mLyYP64vchGB0cR0Hy/b9MHlkf+xdOAJnn8Yg9d199Bq3FN2JHB3VtyOuHj0DKgHDA6/gQY1p+rf89iM+syomuTi2bgcJaVlMmD4bs0k5L0l9iy59x6EZaauOH+aK+ydOo34tUIm7vocQEkfKQGUpfPbvxbptx9Cu7wi00S/HgJHzG1yu8SbQH6s2boSKdXuM6dca0wd1R1hSPhEiedi7YR12nXmI/qMmoXtLR+Rn5aNFt/6M7JDLeULa6CuY/JsR8wSdeg6FWftBmDiiH26dPwd500YwV5Um7YpJJM9Ph7asMAIvHMeL6EzivzKsntQXR59kYQppD1vIFeLSjedIfnsXrm7z0KLvSIwZ1BnL3brjxrv6s8qSw5/A5/ZzJpwLh3VBWKUuZkyfCoWSKNx9ws4M+C/AdgD8wxAWl4KYiADklVWhrq7OjHiQKhijiMLXxNIQqioK4BNRQF/XDkT3SkNCZjlMFIlQ/sTtAAAUsXjlfJgZaKNd995IDXkBqvcmxsZAXFICgiKSaNZ5AJa7j4MQ+ZakqDDkldSgpqaEl9fOIFfZDkJ5n/AyKBzmzk3gf+IU11kRWcxbOBum+nQEWwZyuo5o72yCjKQElElogZMZjSyeZJTWMcWssQOgraWDGXOn4u65E0SBZm4xlBWlYOfpx0TZ0EbQqxcokTIAPtxFUl7tCoMbF4JQ4MWFcFEiNp98iXWrFkBXSwtu05eh4vUpPE+qrexU0av/VDS2NoaZc1f0d1TE8XtUkfoSHETFJkBSShxiMopwGTkTk1xsefc+I6VnikVTh0NHUwt9evXEo5ekUqwsx46tB0h8t0NE6GvEZXGgL12IR5Hp+BgbCTES70KiEmhC4n31tNEoL85GSnoZRAUAFS0jLNqyA2ay31cUxaVkICwoBGVVNagoyeH68V0QMW6CoqQovAqJgJWjHc57+/Ke/n6k5eQhKChM8oE61Gge49l/CzoK9TYhF6KiQszI8bi5a9DZXhP3zu6DLKkMi1OiERweg2bO5jhz4Q4KiKKeXyYEQX5+aBvbYK3Hdqg2cPR68059oSkrgvi4OBjaWiP00ZfXGxelR2H8uDHwuhKOHh2dv9zhyy8CfSMJpCfUXT9Xjt3rVmHkgvVwtjCAoZUz1q1ejfSIQDwuNsGy8a7Q0jXCBo9NCDjogTJGoeWD28S5aG1nCjPSIDXWUMHCVUtgoqeNLr26IeZpKGpOLqWjf1u27MOibftgZagLS+cO+GPVVGaUty66LbphSNfm5JummD5zGE4eOory9Dc48rgQ6+aMghYpVzMXL8ers7uQkFeJI177iGK1B9ZGOmjefQQG2ZXhzL3P8RX78iLGLD0Gn3NnoS1XfzQ+MToK4uKS4BeSgFM7F6xZPJbJrxKigkQ2KDNlT1xcBjOmDsG+vftIE4kDH491aNR7BCSZ2S88ynKxdu0+tG3VGGFBr5BYJALVwhg8iKo/Vdi6SSeYacsjIT4WaiZmiCEKdBlx+eiODejjvhYtbU2Yc/nXrNuMqgFN90VLYKqnBUV5aRJmr+owN+s2HEMcK3DmTijSiDziiEiAT0AIpg6tsHPzAgijAjHxHyEpLghpRTUiN1ahr70q19E6dOs3F12b2sDItg2amotj9rIl5Bu6aNG5Bz6FBeN7J04Lk/ijI8WyijT+VGuNqFbRe8pc2Jvpo1GnoWhrkINbYTXXnVbi8Nb1sGnZCR8jQxEWkwZnUxkcvx7Ku///IfLxNRQbtYeOvCg69RqIO/4nUPCFZUNCImqYO3sSkdUakJUUIPn/ENp1a4N3Ia8Rn8MPHYkcPI7KQlxsBMQlJCAsRuqmroOwYsoI5CeG4NzLXDhoCOPVi9eQNXZA9B1/FJZyYOXUHlZ6SkiM/wAVAyt8fBNMFD3uN/UcuxHlry00SJ6tSA7GgccF2LRsKqmLtNBt6HRM6GzPPOfYrieGdGsOHQNLuLa0wIM3DXea8gvok4b6KOhoa2H8glV4d90XheRjuo4t4GyiiaSEeEhomSEzOogoBtx40DFthbEDukBLxxDzZ0zGOVKHFhenYceph+jipI1gWudJ6gNx94giya3zWvToh14t7Zm8Ujer+OzfgV6z16G5tSEsG3fBfDc7eB7w4d2VxcIl82Ckq40+A4YgNvQB06nwJYRIHIuLCDF1PlOuSY6OiMuFiIAA5FS0MGXpGjTWVeA9zYWWJTlpCYhJyTHvyPJm9Ji3GojhvVtDm9SJPTuZIPBWCMoKEnDQPxhtLZXx+uVLQNkE+aHXkJGTjx27T2DBVg9GRnYY6I7WSrG4FJLMuKWsZYMZpM2gpaEOCWRi9a7raEXaF8GvXyJfUAmVMY8QlkXaRTKSEJWUZfwhJ1Nj+RunDLvWbMSkZVthb6oPE5tmWL2eKKmkTuvZtzekhUrxIT4F1qbmePf2Ne+lhpFWUCR1LLcuVJCVwFEi8yatorJGF026umGoszCO3Pn2/hdN2o1Hv45NoWviiM7N1BEUEoXC1EjsvPIJG1ZNg5amBhybt4A073kRWU306NSE1JFJyCwRhSrnE6LSAQkpWWb2qYo6aaepqtSaLffhkS/i5Fpict/WpL4wxrKVS3Fw+7bquqf7tCVoaW8Gi2btYS2egpjUXGSnJqEEIuDnF4CeuSPW79gImQYGe9t06Q8lcX58+BBP5KEFgu5/DnPbsXPRpbktjO2bopVOGV5HJCM96gX8Y+SwduZQaGpookXL5rynG6bv9EWM/FNVUsCtM55QJvVofuJ7ZqZJs0Ym8L7wgPg1GSV8YoxfDawaY4vXanDH/L+NhLQMBGi8qapDXUUJxblpyKZtD9JAoG2PLUe2QIX37JfgI9+dsnAhzPR10Kb/YORGvP7ivjgde05GK0dzmDi0x7guZjh8I4SxF1VUx8KZ46FH5CAtRwZOreBgqIrEj3GQ1jZD0vuXzDKJs55/oN3ENejaxAJ6JjbYun0NiX/SBhYi+V5JhZENdCZtFfmpETh0Nwt7N8yADpFvXQZNwvjBbXF67xbYtO+ClKgwhEUnw9FeH5cvfu6wrkdlKd5GJUNcTBxS8ioYPGkxBnax5N1k+TfDdgD8hqRFPkJTR3ss33IQz14HI6+oYQWYjo7SKW1UL+/vvhrGFcHo0a4ZjExtsO/CM+5DNUjPSERFcSliY2MZUyikiglunXh3axPoux12Ti1x4FQAQsLe1xu9r0JSRgklpelEaeJZECqIopCfXYpPH2J43/pIhM4CSH/jiLOy4nzSXJFiljRQ+IVEoSIugJTsbzfLVZRlkZHytX0V+LBsqyfiLnuglZMNaWS2w/2wRN69hqHTsmllQEegk7OzkZv6sTruGvcaDnNVSQydvRlGfG/RjcS7oYkt9gU8JhW9AfZtnYVNRJmzMjFEV9IwTfvJ9XyJqfEoKyys/q6AkincXJrx7v718Isp4/hxD1z1WARHG1M06TQI75JykUYaWxVlOdX+4ijZYUQXZ6hZtML26d0xb0x/mBgawm3GWuTT4aEaVJblYcHQziRepuLa7UDEJWXy7jSMOGlknvYNwL0r+7F8+GAkFjZcHlBZgvfv86FuqM2zqKIcSVG5UNGrORUUKMzLgjRpnFQthRBWUAZ/Xm51Q78mfPyVqKg5ilJeOz2ZPJJTBkMNGZ7N9yErq4Ls/AwU52WAT1yJNNS5IltYQhaynCLkF5chLTsXuqpV7vJBQ4UoJpncHv+C7Bi4jZgKnUY9oCtfX/mndJ+0Ek0kYuHSqSX0jaywy5c7I6YuzfpOQEagD0JiorH16DNMGNOXd4dHaRHe51YgMzmel+7x6DhyMozk67QuK8vhtXgUmnYZDL+rdxH5oapDpgJJ0VlQIUr9t0jLzoGuSu0wJ5IwN+o6AiOaqWCEaxcYGhlj4daTqOAI4g+v/bjpuRyNbc3QqI0LQj99aw04H/nHQUVllWAjspSU9S+IuT+NipwSUmvto0DiIiYLhflp1WVI3a47utaarvx3w4H/6RMoz/iE2TNmYN1+PxREPCFK/NfXMFO4+T8XOUReVYWnmctImCiLY8SCHdApD0HXNk1haGqHgxefoSQnDblELlQ9G5uQh0nzpkKYrxyHV4+HU/t+OHv5FiJiv7xHRWF2BgTkNCEhXENjagB+fv7v2uyST0yW1D5FKOJUwHf7bDi17I5TAdcQ9j7ui/lCRkkOpRm5KC3PQX5WKRI/8MJTVefRXuBvkJKRAh1lJd4VoKasjdTs+puU8fHxE9lEhFB98fRlRFVx9NgOnNkyG/ZWJmjR3Q2xGT+2PwCFn5+PyO0KVORnIqewHB+r0u1DKkbMnAtxQQ4yCiqgrVSltJMyS5SaTyRu6lJWROqPkkokf/rAdSM+EW7TpzfYUVxNZRnik/Oho6/Gs+BSkpuI/h2cMGLactx/+gIpP7xvAQeJOdnQ1VTmXQOaymqIS/2xNdg0j1USWVJM6pRKFe16szwo0c/8YGfriM1e3ngZEkbaTd9uE2SnZEJCTbm6U0BaXh7lqVlEwa8LHzPFn27OrN+kB1YNccLUYS4wMjDCxKU7UFxnllZlSRamuLZGn7FzcPP+EySkfbntRGdaV5DyU5CdCSVNDYh+vbg1SFp8KspLsnllg7Rj1BphWAc7GDXthUX97TFxSC8Y6hti8goPkKzxUygbN8eOWS6YO3YAjA0NMGjaKhQ0MPPhizCzDWn397dRUVFARmpDcVaBkxunoXFbF/hcvIG30R+r3UtI+QgDTXXe1bcpJXmJT14J0nVEyKfkjyjOSa+OS1WbjujekrtcrUEEJbHn+DGEn/8DjR2sYNesK568//peNSz/DtgOgH8gwsJipLL4spgJOLkDtq7zccxrOxbOmwtHo28LDWEZTWz2PIGXr4MRsHsu1q3aUq+SUFfTQ4WENCZPd4e7O9cM7Nqad7cmRdi1dCsW7r+A7ZvWYPbMaVCt6sauw6eYd1BQt60exaMICssTJZ6D9sMmVH9n6oThkGXWQdVGWFi0WuESlpSHAn8WaTRwG8q0ofAhj1RovHVgX6YSoe8S4OSgR4Q4aeyVlVW7WVFDa1M1dMCRs1cQFBKK5cPssdHjIO/O16G9xDpKskTJ6lUdnunTpsFUTRKCUjTej+MVifcrXrOwcflWlJBvt3Adi+v3nyI09BXUPt3Eycc/dwKDnqYJBBTUMa06zaajZ2sn5l5pcSEKCqtmhnwDISGIEH99KdfRxmVRSUn1/fJyXryRd0yb9sQ5osiFkHjrbZCJg353oWGsBUFRTUyv4a9eraxJSvDDdeIi3Hv8AqGv7yPh0m48IYpOTbI+BOH4Sw6uXz2HFcsWY2S/9rw7deGgtOxz+gkIiUO0ohTF1UpbbWJf3cDjQj30bUnyQS2EoGelgNgw7vRgSkV5GaQV1ZH18SOKeGUxLz4KfIoqEKi7WPI74BcQhI6iKF5HfJ59UB2HXyE2KhSmJs6QkNeEQP5H5PJ24qajROmCspCXFIauugqCInmdVUQ5eRsdAWMN7gi3sKQyLj54Btnwg1i2/wrTGVgXQUklrNp5BC9eB+HGibVYsXId6FeEhcVrySEBSQ0M72yMEQNGQqRRfzhr1dmAUlQCVnJCsG7tyktzUg6mToEhCXdNyopSseP4U1y5dw1rVy7D1FF9eZ2VJI4sVBAb9Ib7IIGWT15RrYUeCd/r95/DHB5Fw6wGjoAYZqzajicvX+HlbW+c2roUSfkV0LdtD5/LdxAc+gajm4ph576vjIh8Az6S/kXFn8tCWYPpyA8RcX7SYGzA83XgVJYgNDoBDgaflQw6FVmXxIWylm11XLpPn4aWVv+/DoCK4jT43kvE8ZM7MW/ePMxbsBx/LOwDzyOXeU98GW7+l4K+c428MW0qjFXEISSlhS37TuJVUDAu756GDSu3g19eHSKkGLtNmFr9/AS3gcy+Fpv33IDf/ZtYv2o5Zo4bxPtCfaQUVVGZHo3MqlY+yUhlVVMFfoLCTxEolNWGbGk2lm49jv0XbmPTmhWYOW1k9ShuXd6/iYC6jTHEhOQhJwm0G/q5zptG6jy5Buq8uhhoGyIkumqGAgcR0W+gR+rqn0VMSJhRRhk4lTBr6YoLNx6QuugNOqkkYf+NYO69GgiLCTPKz7cQkFYmCgkfeo+a9DmcY90gJSbCyL9QuqiewinHuw9xMNXkrh2vibCEHNTEKtG61/DPbkyZAlVJPgiLijTsDwFhmGjLIjzk8yy/ClIuY19fxXshZ1w+dxxLF85Hr5b1Z/V9FVLvGaupISiM5y6Jr7CYKFjrEvlKZVZlIZFR3Fs12xJfQkxaHvxEQUsv4cqFSjqAwPwCTnhuxNAlXti/czPmz3GHoTK3g5OPaNgCgkINykEVfS3kRMVUD8CkkPpKXE8TDXf1cqnkCGLYrDV49PQlQl/cxItjW/A+rXanT0r4A1xOUMa1C6exfMkiDO7Rgnfny0jKKyAtIZG0b7jXld8RH1XQ9oKIhA6m89Kbthd6NLcAh08Io+asQ+Czlwh+dgUP921AZFoRkSf8KMnj+ZmkSYMimMgcCdqNy4s4DpHJLuPm4z5te7x6gKSLHrgd9bVBoZ+E+OdlSCScHei+P3UoSMUyD18cu3QLG1Yvh/skN+JHLgbaRgh+93l5Is2/HFIPiIh/DkNNROWUwZeagJTiqvLAYdoU+jqGkNB1rC47NC5b2ZvynmkA4ra6ZUuc9LvGtOFmdFDBtqPneTdZ/s18u/Zh+dtp7uwAj81bkdVSHfoth/JsP2Nr1xw7Np6Gj4U44sNf4Mqr93Dg3fsSR5ZPxxsBfbS01ceLa/5o2aVjvXXe9p0GwmpPRwyfuhR929oiJuQhYsuIX9a48p6oQgRN2lvi9P49EE+ww5P7NxBTY0AiPy4CW72OQk9OAJ4eWzB/5QnuxmE8BMUUsWrBcAzr2gszZ46FUHEGfK7cwaEjJyFbZ0SkuZMDdm3aiowWajBoNRRr5w/G5DGj4T6mHx4HHIRZn7mwlG+4H+vKeS+YyCXhY8gtvOHYYaM1aWALyMNePQ+rPA7DSrYQZ0+eQYUS3byMg1ljekLNsQ9M1KVx9vpzdBi5iefSN+AXJGFcCpcxfVDqPgsaUny4dNofkzy88HrnLIQLmqGlnQFeXj2Pxl07ozw5FK6j16H/sD4QLc9CeKYU3C1rj1x8L+2GTce+k50wcYEIOjsZIezZTRQp9sCa2V1wYtVInEoxxrX9q3hPfyb02S1EpRYg7dU9vOtkBlMVDZgpZGPrwROQqeBg5MRhtRoRSnoWEI5/SO57Q7ogHn6nr0KxmzmzfrPnkEno5joAquKVuPoyDbNH26Klvh227u+BSYtK0cHREGGPb6DMvCdGWvLBffM59HftgvLMaORImsNco3bzWUpJB2p8H+C5/wQ0RQvg7+MNiDcwE6U0H4P6DYRd214w15TF9ZMe0B0wAboSIqSiJfeLc3Hxgj9E+CsR8fo+fK+/wr7TZyBfb0RQABMXr0fHIbOhiJmQrcxEwN0gHNu/EyNsyjBsylIMam2KfVs2Y/I8D+7Gez8KvzDmLZ6LIZP7gTNnBpAViyshxfD2XFZvGUDckxs4dNIGIsVJ2LzvMY5dXgo+GQnMH2yHoWNnYJxrK/gf2YUBM1ZCRYwPY2fOg+uoIZCYNwf50YG4l22DJc2MibIUDyFBScjIKmH7sbPo1qYT9qmqMCdr1MR7wyw8LVRFWwdThN47jzbtOjEVQ/MmTbF7x3ZwuplB3akvmhvKYvDY8Vi4fyC8/jhEx8RrIyCJ1duXY8CEAciYMR1KwqU4f8IXC475wUr+cygFhGVgqSeA7dsPwFlbDLcunCGNUtrY5YOb+zK06zsZ28QzoSpcgPNX7+HQfi/uizUYPYOEeeQQSKXPRUFMIO5kWmFRCxM89NuB/TeT0bNDYyS/fQgVuy5QEC/CuB49Yec6EhqyQrj65D0Gr/mWxPwySnqWEPwwDdsOnoJkwQdSFq5DpYc1724VgmjapgWOeu4Cf5QFzNrVlaHA1cMe0MxsjJBb3sgxHgQnLSlkV7dH+TFqHsmT3UdgGZJhoyOLh1d8YTlyI0Y10+U98/fy/u4ZCFp1gbm2RnXad+rnhvnd5iN71XDIfq01QfL/kjVL4TreBcUzZkGNKMMXvP3hvm8/AjdOQbSELVrY6OHZJT80JfWCrKoF5g8yQbfeRAkc7YKi9Fhcux+Lw4c3wc5UBrv+2IsWxjK4f+ks7wP1EVe3xpw+pnAbMQXjB3bA2ydXINp0LLjdo99HZUUcKQP7YaUqxpT/ibT8i0mhvaUW9u/ZiQQ7Tdy/4Yea4/EfI59i/zEiJ5GDrZtOYsOZmxASVcDKhSNJndeT1HnjIFJC67zbOHCYyLZv4DphHvZ3HYYtYnmQLYqBx/V8+N/pSe783C78zZwbwXPzWhS3N4C2iS1mL1yFoYMGQEmsDHdCc7BkjgHvyc8Y2jbHiz17ccaiEkISGmhAtWEQElfD0tk94dq1L2ZNcwNfQTL8L9/HgRNnGPnnNqk/kX/TkPDqMmJkuqCdiQIqE3gv8+ATU8bWtRMwYVAfzJwxAeLlOThx8AY875yGrk0zRKxegVM+suAXUoIDyUdcBDF51Sp0HzUB8iWzIV6agit3orFlxVAURm3HYW8f8OXE4/SZ69DvYcV753vgw+jZc9Fr1AgoFsxFYewT3ErRw/XmRoBwGTpo5WPDLi9YK5TjvO85lIuY8N5rGDElQ4ztIIepc1ZiQHND3LpytvqYwUaNWmLNyQMwEE7Guxf38PIjd18KumzT2VwMm9Z5oZF6OTr3n8zYU9Qde6ON0h5MWbgJnezVsPePjVi00eerDfvwu75YfvQ++nZvh4KkN+BTt4eWbO0uAzlNE0jmheLA0VOQqyB51fsMoD+Sd7dhFPTs0FU1BTOWbUFrUzlcO0fewfedLNV2wHRs79wL05YUoY2dHkIeXoWAwyD0VE3CimPP0L9ba+QlBENIvxm05EQh0LITVs5ehSbSoxHx8iEeRhRhIM+taiSU0EpPFLv2ekFXWQIdzGUxcdN5uPXpivKsGGTK2MCeyNxfxf0bh3FaPxdJ4fdwK1kb15vqEy2+zgwlURm0NVGB197daGuuhNtXz1Wnv8uEudhH2uCrxQthJFuBI6fvwzvgMJq2asxsjpjXRB/WXfvxnibyTcEAc4aao9+g8Zg6tDMin96AoFFvjJ+2BMe69ce84gQ4Gynhyc3z0G09C5MGOvLerENJNvr0d0OLzq4wUBLF2Vtv0GuxO+8my78Z9hSAr0J73Yip/PtOAaBYN+sAyaIEpNDdbZ3soCgnC0MzGyjLijP31U2d0cJMAW+iPqGNixs6OllC39QC8uKCkJSSgYWtPcTpVGF+AcgqqMDBzhJ2zVuCP/cTYj6moFFXN8wY1oWZEiYmKQUDM0vIifETPVYcPQeNZJSut1EfoWPbGpNHdYUQcUtSSg7mxF1JZudsPjh17AuF8hQkZFdgxIRpsNBThJWVNYQFBKFpbAknfRmEx6Zg3JzV6EAEOkWENJx0ja2grSYDI4dWcO3ggLCQEBQJyGCa+xyoyNTvt7Zu3gESRR9JXIigCYkL26Yd0NZGE8GhEWjUfSTmjOpRb/daiqi4FNp06YWU2HCIaTtj/crpEGXmyQmgS29XfHoXAlHSQJwyeiDU1LRgYaSDlq3aIjX2HZIyCzBwwgK4tDAjQeWDtIw8rG1tSNgEICOnDDsbC6bzX0BIGCoaOrA21oW8phmGD+qJ+IgwpOeVo9/4abDXVoZt83YQyE9ELKnMG3UbiVluXSEirYKWjQzw7u1blArIYfmm9dCXrzu/kQ9iEtIwsLCBhoI4JKVlSfzbkTQWgpSMLKxtbCBGanl+YSn0HToSUmUpiPyQDPNm3TB6YCtmlFpETAJ6JtYw069fCUcEBZJ4cYC6nACUDKygKSeJLj17IDosBJJq+rAx1a81PUiQVFwD+3XDu5BQ6Dp0wAiXDlDTMYSxvgG6tnZC7LtwZJcIYNbyDXA2ViGNZBkMHjkCEiUpiIpPgUUzovz3bAlFDQPYG8gjPOI9hOQNsOGPFVAk+bYmAuRbgwb0RNSbEEhoWGLS6H5QJmlkblRn9FNABD26dkBuYiwSkrPQdtA0zBvVmzsdko8fMuJiyM7LRW5+EcycOmLtqiUwVGl4rE5SWR9uA7ohhnwzjyOFqe7ukJMUR+veQ6EjkoeI+EyMnrcKvZtzp9LRuNU2NIOGEnWPD5IkTSxtbCEhxEeKnTDkVTRgZ20EYRFRqGrrw0xPE8r6thjQsw3ekjxfKamJ2TNGQ0K4TtiFRGDZtCUpW5lIzBPC6k0boU/Sn2Lfugds1YQQGhmHbiNmYHSvpowiJqdujEEu7Ym7QZDWc8Lm1bMgRcspiQNpeUU42FqSci6H3i6dEfQsGBb2pJzWSFwL55YQK04l6UQUzbb9MXecC1OmTBq1gQpfOinjQFNne0iJEr/SzrqbUdi2chpEePNOBUXEoK5rCFNtFaiQRqBb3w6IfhNK8gMHw6bNgYW6FOPPKvhI/PTq1x9p0aEoE1XD5EkjmXWatlaGkFDQwvDBLkh49wZZpSKY5D4bStJiJM/LwcbWgYSL6wYTZlei1AUHQYqGec0sSJMw65g4QEOiHBFRH6Bi1hIbl0wk/hRBq/Yt8SHiLTLyyjB23hq0tqjf4SZMwqGhbQg9TbpTNl17KwNTK0fIiAqRNBWAnJIqiUtzkvayvLIQAn1HUhZ6t2fKgoG6IkQlpKBvYgN1RSmSjl2gUJHGHEPl5GALeVlZnvyTxPVj+6HXdyKEM2Kg6+yC1bOGMR1L/AJCUFDRZOJCTFYdI0YMRu6nd0hIzUNrl1Ho6WRAZE/N2Pz7+JiYiDYdu0Jb5fPBaBIySiR9+KFuaEXiqUb9SOseeaKgORC5yctrCtoWcBvYAx9I2mYQGTlg4nTYainBrmUH8OUmIDYhDc49x2DGkE7MlOlGbV3QzlYDoaHvICSnDffZk0mZJnVU/4HIjQtDEVEAp04ZC0VlVRJfJhAkZUdJQxdWxjq8/MYPpw694agnidDwKBg17g63zs4QIWVSnZRJU1ImKbQs6xqZQ0uhtjJQXpiJ3XuuYvrs/oiOTMRIUv5dWpDyzyeIjn0HozwlGtkVkpgwbTL0FJVhZW2BgpRw+D/LweC2xviYWYFFG7bAVofmJz4Y2bdEn06OpM4Lra7zVIniRfMdXb9tqN3wvhSiMqoYMrQv4t8FoUxCB39sXgV1UhBoPpCWlYetvR3EaNSTOJdRUIU98UfdOlFUQpLUBRZEeRIj+bI9ZEuSkJwrgMat22FIp0aIjiDyu1QIc1atJ/6tv2O4nLoJ2lgrIywqgciPJtBSV4KKpj4sDLgyWURMEjpGFtBRJ/WUU3v0bG1BwhlGFGJFTJs1F0rEv1T+uXZujJCgEKjbdMS6ReOZOpmPX5CULTVSr5pW+1vHqgUGdm2M8JA3KOSIYfLC2dCREiM6nR46Oeki9N0HmNo1hq6mCpTUSZqb6EBWzQTD+nZB5JtgFPDLYtrMqVAl9wZ0a0raC2HQtW+HYb3aE1llBD0NJRIn0qRdZQ91pepeBC5UbsooEHlO45GPuGtE5GtHImteQ0rbEZvWzuXJV0F0du2H5Kg3EFaxxLTxg6FK5L6FsR6ERMShTutHXe7SDdoeMTC1hpqCDJp3HUjiP5G0aUSJfJsMXSUVWFubkTZRG5gpVCLyUyZ6Dx1PlH5DmFnbQJrI3U69XZAZ+wYVEppwsDaFrKwMzGwcSH0jjC6ugyFF3ItOysOkxRvQzoa7xE1UnKY5ydfy3PqDbohnRmSooYklzNXFER4ZDQk1S2xcvxBSIrUHUQQlFDGwTye8Cw6BvKETxrv1hCopWyb6yhCmdZ+BKfSUuXUf3ZfI1NoBSjKkDdF/KCpSIpEvrMJsJK2krA5rc/1a8p8iJikNYysbqNEdDQlC4rIYStoLIoUkHB/TYN3aBW5dm0BNzwJmysJ49z4GUlq22LSGxj0/lHSt0NZKCWHvE9HTbRJa2GjA2MIeMmLCTF1h5UjiRkQEHV36IIWkj4CUOlq064TGRop4FxEJAXl9bN68AkriNWQWA2l3ScrAmIRHhZRNSeKWtb0DI9uIdIaMrCJsSXua5ouavL5zCnxqPaEulg0xDQdsWjcXkkI0TklekiMyzt6Ge4oRvxC69BuMok8RyOeTxcRpE6GjyE1/USkVDCXyPjMmDKmkzpgyawbUpcVh07wrJEm8pJUIcusRqg9Y2EJdXoLISFc0NZZBSFgU9Bt1wvA+bSAhq4oRo0agNC0GcaRd1KzncPTpYF3Pz4LCpG1C8qi5kQF6dGiJxJi3SM0tJ/XjKnR00Oc99fvBngLw/fAJtx1Rf24JCxdOJWM45eXIu3UUIsIN7JTCwsLC8p+AgyMrR+GZeG94zO7Fs2P5ccoxu0NjaC46C/fW397vgOX/A91c1My8D56lBqPm4oyvkRzki44zriLo9v56SjgLC8u/kwNLeiFMaiq2zP3SckWWv4vEtEzo9ZkCugSEduaxHQBfpna3HwsLCwsLSwNw6EZbWaKYNqozz4bl5+CDVbM2MFTkjsyx/DMREJZEp67twB2j/D5EZTTQroUd2+ZkYfkPoWPWGFbGnzfqZGH5HWBnAHwNdgYACwsLCwsLCwsLCwvLPxp2BsD3w84A+AcytW9T3I/5tbuTpobdRKMu42udTf5NOOU4tHgEJq881OAOtDV5efMkWjrZwM6pK5ILS+C5YgqsLczh5u6B6+f243lsBu/Jfxaxj86jx6T/zzYY5aVFyCv4zl36v4fKcmTn5DI7V3w/lTi0aiTGrT78g+/9GFtm9oT33c87NFdRkhmHLQdPfzN/NURWzBM06lx/k8yvk48eHdqi8DuOWPoreH79HK6/+MC7+nuIvXMAnUav/qEj7EqK8lH4heNF/25KcuLg3Kgjcn9xBr3ltQzj1h3gXf0gnAqcO74HW7ZswZZt2xGdXkSKXyly8moe5cfyJcpyP2HX/iMoLucg4+1lNO0wCV/NbQXxaOrUFnkNnAF2ed8cTF9ziXf1fVw/swtBH36sTmJOVSn6fHbOqwAvuMxYx7v6OV7d8+Pmob2H/m8yqYodU/pjy81o3tX3kf3pHdx6tYGZuSWOP6+94Vn2xyBuSC/fnwAAQGFJREFU2IjZunUbfC7d+ekwluV8xK4Dx1Ba57i6vx4Onl7yqQ5HlXkSlQpOnfqW+rGRbTN8KuJZ1CA+6D5O+Qfyrv4eXjx/iu2+1xjzLCaD1LGVyC6o7bnQp3fgPGM7cr50jnMDlBcX4ID/DVwPq31y0Z6d23D0BT3lhoM5S1Yh8FP9TSojXz2E3aw9zCkz3ws9TSCXtCmr4BQno8PEDSgo+5EarT5lpcUICgrC3vPX4XH+Fh6Fx6Go5nnV/2fy0hKww/c6ItO/3GqvKC/Bm9BQeJIweF56gPiMz3EeFRFWnf6Hrz7Gh9Scv7SNx/L7wXYA/APJzc745RUdbZxmZNU/c/drxL++gg03srFm/vCvdqJVluVj1oL18LwYiNfPLqP8zUXsflqMp8FvcHTbZESHPcenrB8/W/jvoKKsBFm5P7eb8p/lsf82DJy+i3f1C0gLgUXzLuCdFPed8GPozI2IO7sWV4KTeXa/noLcLBSV1vdYeWE2Hr0M/amKiVNRhozMH+0o4yArM/P/VhEmRIXh/afaxx7+1VSUFiEr58fyuM/W8Zj7x88flfcr4RBlOyMj64c6ML6H0qJ85OT/rFzih6GZCXw2rYaguiFkxQQR//IKGrtO5N1n+RqVJbl48uIVyis5pG4qIeX4Gx2XTB6g5bb+UyVFecgtqH/y+deIevMYiT9YJ13ZMRcT/zjBuyIKRHEhsnP/XIePsqYhHBwM4bl8PfJL/r/KR2FONgoakNFf4+imhbAYuh7h4W8wtFHtTVrTox5h9/E7sHdwgJ2tFZ6eXIe+7lt+SvZWFOfgycsgJr/83Vw/tgcv0yRJOjlUGzVZcRQlvoSNUy/k86KMyqn09Ew01HTLSfyAkLfxf2u9I68gDd/TAeCXVYSGggTSP4Sg5Zx9NfxQhh2nb2Lh6EGQqbkr7De4fS0Au4nCvP3Ga54NpQg3X3+Eg54s+ZmK+zFFMJSru7ExoKJrioNTXH7o+LF3T2+i7/bPR42mRMcgS0oBooI/r74kxrxBd/c1OBOUCBM9bejLCWPXvgMY7/XPqPPoYM6G3YdwKOA6At7WOUmgBo9vXsGhp7Ew0tUCX8p7NJ25FTm8jhHvM774UCYBeyNtCBakoOe0pdh14y1zj4WFwp4C8FWoqCTmbz4FwO/oLth0Hwt9BVGU5GfC96gX9h85hZi0IpibGaMiIwKrd/igeTNHCFDNvLIEXhtWQc7UGXLiAnj34i62b9+Fa/eeQ0FLH2qkIsgnwuHAxRBMGdOXtJjycPHMUew5cBTPQqKY3XwVZeuc6U2a2xtnjkHnuTvQ3LBqbRMHIYHXsHW7B+6/eAdNfWMoSIsh4OASHDgXiMKMJLyJT8Id74N48T4BCZFhEFExg3BRCtTNmkKDVAj07P6Lpw/B88AxhEQnQsvQhNm5NSr4AbZt24lLtx9DRk0fmkrcM3C/RsCRTYgvEMGtc4fhff4m5LSMoaEojcqyIpw8sBOHj3nj5t3HEJBRhb4GCQOJpz1rVqJcQQN+B7bj1ptEWCjxw+9VIka5diRtzGIc3b0J6cI60Ff9+vcvHlqF91miuOt3BCf9bkBW05j4WZpx49T+HTh01Bs3mG+r8L5djt1/rAS/gg58vbbi7ssI4m9fPHsTiZiIIHwg+ln8gzPIkjCEthJ3N+qYF9dw8n4MnCzrH8v0IewJtm/djoCbDyGprAMtFSmc3rIBPrcCkZwQh2uvY9ClpROK89Jx+sgeHDh6BlFJOTA0MoY4c5LDZwSEJWCnQfK45y0M79O+3o69pXnJzHFwJ0mF8uBpEOQ1uHkKpdlYu3IT5OXFsG/3Dtx+GgFzGxtIMGdbcxAbEkjSdAduPQnFx4gX0HbuCzuD2uc+cypK8D46Ga2bNUJW3AvsPHEPArlR2L7LE9EZHNhYGHF39eeU48lNP+zw2It7z95ATkMXssiC17lHmD52MFKjHuPQhfdwsuWeOPHihjeex/PBVE+ZxH0Z7gR4Y+feg4j4lImngU8xetx4CAvwIyspGvs8SNjOXkQRvyyM9TWZzbtiQgOxY/sOBFy5gzx+CeIOqWDrRExFaT4ueB/C3oMnkZSWjgsX7qFxc2eUpIRh0+HbaO5kycRlbPBNnH+YDjtzDWQnxICjYQZzmSK4z1mMy1eu4ArPiOo5IP7+AWzZc6La7mlwHJo3dQR/ZSnuXfbBrj378ORNLPSNTCEjIYLyoiz4HNuPfYe9ERz5ERq6BpCTrN3wyox+Bp+nKdATScMuz8NIKRGBpYkusytwRWkBrvoeg8f+IwiJSoGxuTnECj9i7rKNCI/8gLchj1EkpoDHZ7wgy8gXIby6dgL3k4gbOorIjAuBx5l7aOpggfLiPFw6cwR79x9FWFwWzMxNICYkwIyUvbh7ATt2ehK5EU7KvBkUpETx6W0g9gc8REXKW2zfvQ+J+cKwNNXjpncNyouzsNvTF+Omj4MouZfx6T1Js2045XcVxUJyMNZTR+RDf5x5koJGFtwj8ioLErFm00E0aeYMAQ5J/4unSdztx7PweBgam0JanMicp9cRVCCLfu2cUZCRgCP7PHD01DlEJeZAz8CIl4+/AIk7FXUV+HnsQp9F65mdqr1WL8Q1ktc/xUbiRVQOWjhz0//fAwdPrvpgh+cBXLx6A6n5fDA30QeK07FqzS44tWgGId7Od2f3bUSxsgVkypKwnciA0z7n8PjVO6jpGkJRRgKCpDy/CotF61bNUZr2Dgf93mLSeFeUZydg57btOHXmLB69eANlbUMo0wP0iazZtccbLRubYA+J82ekUWxhbcnkr3dPLyIi3wC925kReVKKwBvnsdPDC4+CI6FnbA5ZeixoHT7GvIeGaWOoywlh//oVgKwCfA7uwfnrgdA2tWLyZ02Ksz9i9ar1ePU2BpEhL5DKrwHFklhcj8iEvmA6dhDZklosCktjWq6obCjAjXMnsHvfYQS9TyblyqzB/CQtrwxdXXkc/uMghk6dRJ4RQHZKDPbt2g7vc1dRJioHIx11RvZcOboT+QpWUJOmSxGL4bl8DTQdm0O0JAUr1u2BmqIIPLb+gcRiNWS/88Oz90UIfxSAfUd9wSerBQNNJSY/3jx3EHv2HcGV67eQW0lkm6E24+eH54+h0qorWhnVP5s/4+M77N65Fb4Xb0NASg16xK2413exeMMuZGRn4ykp1y3aNodwDSGZ+eE5zj8vwLolU6Gnpw8d6WIc8H+DccN7oDApFH8cv4dmjSwYP0W9uo4LT7Jha6aOwuxkHN/vgcMnfBERnwZdUl5lRTh4FR6HNiSPFSa+wmav6xAt/YjtO/bgXXIJ9xQIEogvpX9FST4u+RypbvMokzpMibR5Yt88IfltB/yvkLiAOHNiTl05f9/3KMQbD8Po3k1JWukyhnb4+Xhug++1+0ghyv3D4Pdo5WAMjz3H0b5DExz12Iqbz6NgbmUFSVFBUocmIbFSFs6WRD5xKhBM2lHbiN9vPHwBaUUtaCrLIOTRNezYtRvX7gSiUlwR+loqf0p+iFcUYsPVN/hjyhDIlKZhpocvorKK8SHhI4qE5CEY/xz3S3Uwt5sN0pPiccj/Fk4/CGIGawy11atPealJUdZHjNp+DR4TOsHncQJGd7Jj/Fic/AGrbn7A3L5tkBYViuORJZjW3aneCOMlkufUjSyhKF6JvUfPI7MgD0cuP8DDyCTYGOnWU+oTYyMwy8sPqUVleBsVCwV1PYQ/uY1sYRWUJEXh8O1XEJZWgK4it81UmJuFs1fv4NDN54gjYbXSV+e2kWtQkPERnWfvxrx5MzCxvR30VBWJAq2Dvp2aw15VDrIy4nh4/z48rzzGZdLWyCgCzLVVmDIS8uoZzr2Iw+tXL+D9iMgnJTUUpsVh7/lbuPs2EdYkDGJ0939OJSIjwuHpdweXXkYyJ6Koy3H3fCkrKkAIydfK8tJfHIGNCXmELS+KMa+1Gp6li6KHTcPHKWobmqKTvQn01JRgqy2N7WefYqxrW4gLlGDNvotYOG0EHHVVYW1uivb6Yhi6xR/j+7aF6M/3nfzjYU8B+H7+xdngXwCnGLOH9kGyhAXmL5hPaskrGL30AMQUdfDs1Ga85E2xyox5gU2nn5EKTQyhN49h/LKjGDJxJka5NMXkvj0QmV572pfv9vk4/LII8xYsQBsLBVy6/JB35zOc/ARcfF4Il8ZGPBsg9IonBs/fj5FTZqOXkzJcuvZAcmE52riMgqqaBhYuWoKxg/rBtXc36Nm3wJIli9HEQgMPr50hlTTxK2n0rRnvgiux/JhLwmOtWIKApzGIeuiNIfN2Y9A4d0wc1A4zR7jiXVoD8+jqEHjtOFZt2Y9GXYZgWDdr9O3ZEx8LKpkpY1JEyZo5bxEmDOlEKqWOuBWdxyiCAccPYv22o+gyZAImDKZnKfMglfKBNbNw/q0QWlh9++zax1cPY/3O/XDuNhQje9jDrY8LkgorwCFhlFYzxaz5izDJrQvmDu6FB/GFTNj9zxzG6i1H0GXoBIwbMQiurm1gaNeexNMSDO7SCkpiJVi04QC324koxpuWzYOQYn3lP+FlAPpN3QzX0dMwbXh3LBw3AMFJJeg20BVSSppYsHgJlkwcCk5ZLmm0dEBkhT7JP3OhXPSBKCYpPFdqY9FpIApDbiC/gWl15SWF0LFtiwULF6N/ayMMoOlOhz3K83Hgjz9I5fcUQye4Q4/zDqPmeTDvfAq9he4j56Hj4EmYMLQ78rMbTs/SvBSidPkxYc5LicCqVcsQkiGOWbPc8fjgHOy9THusObiwcw7m772BCTPno18bc5y5WLunPvtTOPyufR6RiHh5G4FBseQXB2f/mI7NviFwnzsfHWzVkcubUVeWG4d+/YbApO1AzJ89BTf3zmS+V5IWij4DZ6L7iKlwJ/H45PZllFfUiRdSwe9ZPBY+YeUkL8+DuVwR9h87Dxp9xZkfcMLvdvWIdVL0K1y9/475HfbgCu5HJJPWmRIWLV7MpP2kwW1xwecqFKTF4dTRjbFbvGg+BFOC8TatkjQ8KnFszVTsu5tEwrAQrQ340Kf/OBSTfL7NfRBuJ8uStJkHW5Vy3Lxbc1TmM3FBd5Euaoh5c6bjroc7dl8KJ7YcbF8wCrc/iTKywFQ4Dn1GzEeFlAZ6tbGEY+tBjF86OtswHSwXmKUL5dizcSnWbtzFpFnYo/MITiGKDSk/G6YOwtNMOcYtzdIw9B2/lnnm5pF1WOH9ChNnzUMvZzX07NEPGcUcpMWFYeXy1YguVcasmVPg98dEnHsSQ974MgUkj/ToOxzm7YdgzrQxOLdpPDwvv4GSujI2LF2KfF6kP/Xbj8cJRUQpqMSBJWNw9HEmkQcL0Vy7BH0HTybpRH3Go7wQE1w6Ile1CRbOnQnZ/HcIfEOnsv4IQujapy8U9K2YOJs8rNu/snIthSTGTp6FBbOm4MnxxVhx6B4ERGXx4eEJnH7CHakqz43Bik2noSEvidLCQli06M7k9c5W4ujRfRDy6HTj4gwcOH4KdWfclhXnwcipMxaS53s5q8K1ex/k8kbGC1M/4dLzREx0nwvZdCJz3Lcx+asmfruXYtuVaEydswCdLCXR3WUY8srqPgU8uOyNyCQ6I64clw9vx6qdp9Bx4Fh0MheBi9vMerNNRKTV0L21I6zb9GDS16UF97z3d/dvIEFAF7NnTsaZtRNxLZzKVw52LxyBazH8mDN/AczFEtHbbf53TXuuLEwm9WoXSNiQumPGKPiuHI/t/twy/YwotlFpVUvGSnHh8BFkFVWgvCgDu3ZswGGi7I2ZPg892pggJPAilq7ZAEWbjpgx3hVzRg5AYgFvkYWYPCbNnIu57uNxft147L3xnmv/BYrSI9C1fW/oteyPmeMHYMuMwTh+/z00zJ3RlCi0A8bNwJLZEyDO6/ypSVp8CLZu+QOb1q/G6IV7sGztPGb0tzgjBif871WnX+L757j2IJL84mD5uD5IkbHHAlJnafAlEMWKxGlhGg6eOINykjBFaVHYsGE5nnzix8y5sxHptwY7LoYx7nwp/c/umI+DzwtqtHkeoCwjHK79p6Pr8Mlwn+SG5/euoIx+oAGeXTuBP0hdV2WeRKehQ4+ukFYgCjRp98ye4MZ0qJaXpuDkhacYPmkmDMtfYcxiLyaMqSR8freDGLce+27B8GUnMHLqbIzo1QyXz11E3OsrGDJrG4ZOmoWxAzvjiu+FH1uu2QAxsdGQ0tSFsjg/xGSVoMgpwNxRg7FwaE90tFCDlnUL7BnbgdS7sei2+ACsGzljpksLJL4JQkpxQ0pTJanjzqJ9L1fY6KmgICuNjo0xvI2MhK6RISSFgBehEXCyNK8/yl+Rg71nHzBHDpanf8Jq33t4+CEP4107Iv/dQ6y5/ob34GeU1FWB/GKsmjCI+LsHbFRF8Cg4Fkmp6TCzdcRgC1mM23QcVESU5KZh9Iq9EFU3wtwB7RF02w/b7tVf0nLx8lUoWjdHV9M6x27yCUFHW4lkQQ4KOYLEX50wo7sTduz2xM0YOtOHA/9LV3H2STicGjdFK+VSdJu7HidfJmI4aWflv3uALfcjGKfuXfPHsguhGNC9A/pbKaLfol3I4CVoaOB19FhzgjrXIJUleZi35yJWkHKgqaiExISG22xVlJaUIDklCWsPXsDgAd2hICKAkqRYxAoqw0Dq875laro6kC7KQur/Z8Iryz8QtgPgH0xm+C1ciBGEulAOHj16BFktYzzyD0ABvzhGDesMj33+zHO3/b3RYehESAny4eDuvWjeqQ3CXj7Bmw9ZMFUXwr3XtdccJ36Ih4gQEQyC4mjebTBmTXTh3flMLqkUijWtmRkFXMrgtXkbpi5aBRNdDTi0H4QhjUSJ8hcCcSk5CAoKQklJCXIy0pCWkoKQqARzLSbyWQAVJb7Ckael2DhvLNRU1dB54CRM6WyG/Zu3olGrdgh//RRBkSmw1RTFmW8oAlwEMWLCdNiZ6MCmRU+46hfj7O1ICIpKoUeX9ijNTkFUQhaMdAUQ+jaR9w4wbs48podbXoZ37jNRXs5umQO/aEWc2jGrwZ7v+ghgoNs02BjrwLJZT/Qw5MfpwDjwC0qia9cOKKbfjs+AqYYQnkWl8t4Bpi1cAiPybTlZGUhLS0CYF08ykuJw7jUKyXeO4F1WGTI/PMPVWBkMal23A6ACB7esh3Wz1ogMfoaX4R9hbyCJkzfCIEXinl9QCEqk0lCSl0H8q9t4VmqKRRNcSHyrY8Dkeehk23DnBp+wMvQVBRFXNZ+xBuKK+ujaygaZSXFIzBeCsmgaEnO5Cr2oggoWzpoIHXU1dOrpgqBX3HWOZ/fvQP9529HMSh+auiawMvm+HXKNbTti7IBOzJnDPbq1RtCz+8x04Q0e57Fu5zboa6rBpnk3rHMfznvj61QUZmCNxzWs2bYW2qQxYebQFOq8yS73vfegQsMO+R/DEfjkFYzMbeF//hRJu0RklPGTirWUVJrm2Lx2FYTrjEyUFyXCyz8Su1ZOhLqKCpybNAN/Aw3gL8LPKy+SgpjvvhCTdx2HtbokxCRlGfuohydxNUkRnmsnkDCkY8uJu2jjpIWngQ+RVqkEgbTXiMsrwoeoBAgJCJA8L03K00TSeGzD+0Bt9Bp1wcCuTZl4nTRpHLxPHiba9Acc9A+Fo6YIAh8+QpmMFjKfXUZaIT+kJUQhJiHD+EVSTARtOrXD7SuBzOyGSPEW0Ep8gqiccjx58Bq9uzmjKCkI+64nwVyFn5FV/HLaeHfnIlJLi7Bz+wF0aWqKl08eIS5HADqV4XjyPo3xl0XzjhjeqzXUtQzRt70zHofQjokv89DHE5KmLZAbH4YnL0Jhb2OD85cvQE7HDm2UknHmPpF1FcXw9DqNEaNHoCw3CZtOPUVLOzU8IXGXyaeO8o8vkFD8OZ8zs1A+ZZP040BcVgXDpi1D76bcmQTfDx8kpaUhKCTKxJm8LE+2/KvgQ8vOXSAjWIK3byOhrWeKiDdPSV4WwuhRA3HMcx+jOD+9dAq6pH5QlhCErLYF2jsaIzE+Gll8shAriiPt+S+rwpKqZujUzBypH2NJ3pGCDCcRqcVcxVVcRYvUVUOgoaYKtwmTEHL9FNJrzfwvgIfnGXR20sXzxw+RVCwJxdyXCE/8xtI3YRnMJcqmKanXGrfvhYLQV6i7OwA9q15KXAwi4lJM+kqLc2cVmLftgSGkXNH869rKFtdeRaMi+z12nAmDna4EAklZKJFQQ9rTC/iYx7zyVcJu+qBAvwdGdHEmbhpj6eoF2LNjG5H6X0dCWg+zp46AhqoypHgzHnr2H4829ibQMW0CR10Ogj5yI6t9554QLstD+Lsock8Pbx5zlZYv8fiKD+RbD0OfljbQNLDGhhWTsGOrB4RExJj6XUZOgdQ5cg02JsWlldDIyQmNm7XEtAlDiCI3FLGZX9v3phIf4uMhxF8BUSl59Bu3AAOduefa10TLsA0mDekGVVVNdO/VES9uPyK2X07/pDja5hEGh9fmmT3JFSU5iaDLqxk5r2OGjWtWkWcabhLT8+idSDiqjLqcBCSkJCEgIAxFkh8U5WRp8YCgsCrmzZkELVIfuvQfhLev7lB98jOVhdiyxgMrN22EiY46qY9aY8WyqchOT0YpvzDTAaFv2Rjb/liIuhPoqWIY4HcOZ8+erWEuIO8Lm2cEhUcSRdyCSRd+TiGC4ovR2kIDSkQ2SQgLQFSM5GdSr336EIMcfiloyEpAQ10Ti2eNh6F0/bosMzYURyMqMK+7DQTkFSBekk0UZVriOXgeGglnG3OmLfUoJBrNHcy4L9UgN+EjkiU1oCguhPfvI2Hk2AQrBreHhpICLLUUSFzWn2FbkZeL8HJZOBmoMf7mLy/Cg8RyeC4cBRtdFVga6ICPbvRG8s1ez4Pg1zYFpygHgW/jSXtIFh+T6y+3u/s6Eq2a2jIzFypyU9Fz9nq0c1+HdvN2I4N2ABH32jS2Q15GGkI+ZkGKxJO0hBBTTzyIyce+RSNhq6cCQ3Ul6JlYYtHAtlBXlIe2vATEBYVRkvER044+RRcHfYRExpB6ugIc0obJ5WV7bQtnXFwyvN5Mtyru37qOMsOmaGskD1U1eXxM/3pndOCDW5iw6SACsyUxv2cTJlzBoWHQNtIn6fv5I+UlxSghuoNM3cm+LP9ZGpZ2LP8IctKSUSHAQUpyEpKSkpBZIoqlc0aDqtTtXdzw6NxBZBcX4ti5B5g6vCPzTnJGKkrz05nnqXHo5gYno9rK1+glW6GacQ/d2jWFsbkDTt4K4d35TFFuDgTkJJlvcSlDWkIxFFQVeNd8UNGQQXZCOu/62xRkJ0NIXBMiwjUkH6lAElLyiEKVU+1ns7YD0c70+xTGavgEoawuivz0XGTEPEczWyss3nIAIWGRKPzGusbIu+cwe/NJdHHpDtHvUv7rQCoMFSVJZKXnIevDS7RwsMPSrQcQFBaBgtLv30hNRFYbozsZYpvnOZzx+ANdRrtDqn43OpJjclBGGgNV8WXQpA+622ny7n8mJzMLcurKqBndX0NYiA+FxfW7pd89PEsULQfsPHIOb0mFVvqFdZh8fHyo4C2A/JiaBUvD2mtCfxRasVdUlqOirBTZ+cLQUhXm3fl+ykuLkSsoB22F+tNvE1KTwFdaUh2PQkT5GDegE2QMO2DHvF5YMH4wTA10MXjaOhTXCXNlQRY4knKQFPgTIrSyDDtIQ4a/6RjM6uPEswRSIx9i5OwDOHpkP2RFSByU5SOvqAw5qck8vyZjyIS5UCANkxVex1AW6oN2zR1hatccl59/exMvWRl57r4XeWlILuVDSgrP3bRCTFm2AFIi9TOMkV1rRLy+iqe3r6JVn/EY2scaF289xau3sXA2VEJhTiqK+fmRlsKNy5ScMixeMh0S/IVIJQ3PnPRUnt9T0X3sEpiq1G+F8JP0Lq8aUvoCSYmp4Kso4rmVBEFNe4xzbQc+AVFMmDICJ48cREZ8MF4UG6OnoypTTgrLKpBN0pr7TjKGT5oD2RoNfT4RORz1Pojnx9ehib0FHFr1RlDc37tPw+9AZWkuxru2wpBJi/HoRRDSsj+vf2/SfTAyHp/DJ2J35KgfRk8exTREnwZ4wdahGQ77XEFEVBzKvyGLgq8fgZ2dM7xOXUDE+w8obVjUQExCmngoG8W1hknzkZFYiqzUFF5ap6LvpKXQlP2Bg/yoMlFRWW8GwPdAOwDLKypQkpeBnAp+pPPKa3JGIWYunUfyHO/Br5CZkQ1FVfnqhpm0nBxKMom8513/LHx8HBosVBQkYWA7Z4xbsBHPXoUiK//bm9Bm56RBRe6zLJeRV0MOsfseJGTV0Lx5C7Ro0RL9R89CL0sh7L/9tU4+AWzadxxBZ7ehRSNr2Dbtiucxmbx7DcNH5A6tJ76W/qMWbYF65gP0YNo89jhxMxiS+u3gsagvFk0YQuS8DgZOWY2iL+y9pGVsS8JAw8E12gqSvDtfhtZflZw6bY/yYiRkV0BNWZZnwcWqzUDM6GmOSYNdYGRoCPfVB1B34gpdSlUtq6tNKsq/UEbuB0WjfSOilBOykxLxUVwVWg2UBSNbZ4y2k8HQxRthPmwhjj+pX4dUEn8v3HESAoL8WLTnBGbuvoy0nFyi3HKIvypw+00SUXiNUFFeiMcJZWhvJs978zMh4W9hYWIEEX4OAoPeoakVd/kHcR2B4eR9K+7yvZp8+BANFV1DyPPKTm5aHIql1KEtxr1+Fx0JAyNdCJYV4vTrRBgpSyOZlBdqdEk6j2zFnalTk+yiIsiKcx0QkFaG/6Z58JveBSlZxZAmfvHxPY1W0zfj2L1gvP8QhYgicVgrCaEk7QPShUgcinI7Kpi6z6IqDGV4EpmO9hZqeBcWjEo5BRTk5nH9UlCJRaMHQoOILIqiqjrTgdAQpbnJmH3gOoRLszBz53Gs83uGjOQMkGj+Iq3bd4UfCYMdJwa7b9EZk5W48+ItmluY8fzG5eWz19AjbVOV+k0hlv8obAfAPxgFLT0IlFZi2NiJmDJlCmOGD+sGqgbJ6Tugm04GDnruQKpSaxgrcPuL9TU1IG/atvr5yZMmwkK7tjCmSwi27juFFy+D4L1+HFZs9qjX4JEgAqwsMQOfB1hEYGAtj5h3dFo1gVRs794kQ8fq+0fKpJV0UZb3HjkFvEqRKP90U2ATPUXIadnX8rOTPrcDgG7UlZnz7aETTlkBnr/OgbmjIR75HIJ6v+U4uW875syegUbGVZ0WDaNh3xnPn17GgaWjcDn488623/3t8hK8iEiFk50u7p4+AG2XmTjhtR1zybedTdR4T9VHWFgMdGfez/Bj6PjxCNi5GOtPhWLikIbOWxeEvrUK5FUtPsfX5IlobKYKCIlArEZFoaSmhrSoGOTzWggcolyVkVYgd/O8OpsV0WlvJZWQlawrEjg4t2c3eq8+hT1b12HWjOkwUPr2Xhj6asoIjoznXXFQ/oWpld+DAIknVYVyhER+3vCvtKx2k5iPXwDFJVUjfRyU8TpeBEXEIVuZhbg07jVtrFTN5jfWNUCZuAomTubG45Qpk9GrVSNUkkZ8j1FzcffRU7x58wpp97wQlFz7e/xSChDIJw39cu7YXCVxtyo6qV8qCgtJ4497XV7Hr1U8u7AXXo/KsW/N9OqKuqIkC5OHT8DEbSfgqCfH2AkRBVVRtByOPdyq03ziBDcoCAtASssKnsfP49XrEOya1Bpr9xyr9seXiIoOg42pFSCrATUBDlyGja12d6zbIEgK85NvihP/fx53lNMwgkJSBHb7vsTg3o7o1HcA/PduwXvYQ0VaGFKK2hBDMXFr3Ge3Rg6EhKAUdAzEYNWxb7X9pPFjoPuTZ+DrG+qiXEgdk2qmWQs75p5z75HIe+qPk4e80GXMZOb8dmFxecjxl6Bx7xHV358wYShRxmrkYVIGde074KT/dQSFhGK4I7CfriEkMZmXlYlC3gj0txAUJpL5Z46z+E3Ijr6Pu4kquOx3Eovnz0Xfjk14d2hDWhcjOuvC4+hxvMrVQTdzkndJHXFguwdm7L+MbRtWYob7RKiLf60HoBxHN27D8D/OYeem1ZjpPg063CJQj7RPsRCRt0JtPUwWmlqCpJwMqU7rSeNGQE36BzoAvoKoiAgpE99OXzE5dcgJlqL7wFHV/hg3aiRk6++JxqW0lOk8ox2omrpa+Bj5oVr5S4z7AFltTSYvC5BncolcoVA5VvbNkl6fD4HnECnRHAGnDmDBvDno0sKad+fLaKgb4H3cm2p5lhAbBg1NY+7Fj0DKWSFRvqTERbgysoDISN6tsrIqRZkDdZOmOHbuKl4Hh2JODw1s23OFd+9bfDn9RUmbZ8s+bzwnbZ5TGyeSNs8uUieVo9vw2bhD5TxR2nICD+J10vdvJikoSFtiJAQ/kgzC4jBRFUFE1OcZiWUk/Tl8whg/fz0ePH2GoIf+uOS5AnHZted9CIjJYez4SdVh45rRkGuoX7wkFU8T+dDSgDsTKTr6A7S0tCBWr8XPQSWfKOZOGotHnquwd0gj7PZ/wrv3mZAndxEqaoqLK8dgsVsvLBneC631xBGVVIjywmS8L5KEnbIQCj7FoEhaC8r1ZlIQJT8oAo0dzEklV47boZ/Qzp6bhzjFqQhKFYS1cv0C8vZ9NExNDHlXwPt3ROGvVmw5ePAqAk0sTMlPUueTir1jy2aY2LsdY8Z2bwU7dZ7WXQMrbVU8fBleLappuQsKfQNDc0MUpEdj1plQBGxbhPUT+sOVKPQaunok3vgQHhYGbQsjMJMBSd14P+QDOjQi3yaUZyUjOE8SRnLiKCkph5ScEsb34vpjYq+2GN7BgWm3V9K2V25BdVmqBSkfh46ehnOvwdg9uQ8TzyvdekC0PI+0meu+wGG+UwXdzPp9WjE0VWXBKS3CjbfpaG7zOd7SPkZiqU8wtoztzrNhYWE7AP7RSBu0gnt7FfTsPwonTp+Bx6bl6DJuEfcmnxDGTByNhXOXYdDosdXTiSYtWI7Tiwdh9TYvnDp5FKP69sEduoauBltnj8asFVvge/YcDnsHoEfnTvUygpSaEZSygpGcXTXEIoApSzfg2Lpp8Dx6EluWzcC9Al2M7fB5j4BvIaxsifl9LTBw+EScOn0KS6aPxPqAN5iwYgOubJ+C5Vs9cdr7OCYM7o5Lb7i9/nvmDobbksPM7/qUw/vgHuLWGSxxH4tCy37oYSkPY+fGCAk4SOLsNLasWgC/wC/vokqRkJGCorY9zh1cB/e+XfA6njv65zGnP9yWHmV+16cS5725317qPgI5Oj3Q0VgGlo0bI+iiN06cIt9euQC+gV8ekdUzcUDEgzM4cvIkjvpdZezU7LuhtWYBVBq7wkKV181dC36MXbgZgQcXYtHG3Th9+gSmuLni5PME0v7RhaVIOrbvP4yNnkegZtUaA60KMHTcPOJPb7iPGIgLL+KR8yEQhhbWiK9OW1KB5MciKksQWmJ1u4f5YNuiEa4c3IrTZ05j2fwZeBFbZ1SjAXqMmACf5VNx4Lg3/li9EBcf/vzRd/zCEli1ZBoWDHXF4ROnsHPdAgxfUvv0BA3TpsgLOg2PIyexY90SHAp4zNjTRtO8iR0xbexknDp1ArOmuCOatwbOuf9UaGfcwMjpy3CGhG3lnAlYuNkXya990bnPCBzxPg3vw57IlLWGiWLteBEUUcXoHiYYPWkhTnkfw4RJs6tnP8jqOkAz9wW27T0Mr21rsNYzgLGvSUn6WwwZsww9+nXHnUvn4evri+D4DBxZMRXPS1WhWhLN2F24dgscEVlsWuFOGhJdsY+E7xjJ8936DURuQT6mD3DB4g0eOHvWB4fO3EaP9q1r9fpXEfPyKrwOn8Cx/duwZNd9LJo9nGg0Glgxpzu6devLxOvBPX/AlSjKuUTftbJriVsXduMkKY8Bd54xo+RdmksiJFMMRjJCkDVoDuHEezBv2pKZJSSsZI6141qit8sAkp9PY9/ODejgOglFpNmzaN1qzOnfE9v2HcWJI/vQv1dHhKZ8e+SxIRr3mwKp6NMYNYOm2SksmzkWy3afYu7xkTQZ0kkfiz3vY3TvZoydkKQytq6YhHG9uuHAUW8cO+CBLv2GoKjGcWTlBWno1b0LNu85CF8fb5x7EIe2zalyW4zxzrbYfPw+98GakMbag5uXkFRYjLtXLyIxpwQK2sYQin2MnSSevQ6f++a07d8NKXULSGeHYc+h4zjiuRXr9nLjvQrX4WOxd5472rmNhiDdeIlPAM2a2sB71yacIfJnwYyZeJf9NW1JAE7tHeG/bwuTtgtnTUXop8/PFyXHY+MObh0xdto8zFi1FLX7E0SwePUiTOzZHR4Hj+P4ob1wdemBuKzv68D5FtYtmuPF+eM4cfIETl56ybOtD5+kDjbP7w2XXn1x8PgpHNqzBZ3bj0A2734Vzy6TeCQyZu3ixVBs1gOy4kIwaNEPTcRCMHnhJngf24cp87Zh9dJ5TJlu1aU9dq2Yy8jyudNmILKw1vSH70LN3AlFUbdx8Jg39u9Yix1HbvDufBnHzgOhlXALs9bswPEDOzFlpS9WLP6+0y5yUmNwlsgxHyJfV80Zj3tpOhjb2gRy+k5QzXyMHZ5H4bllFTbsrzrGsRATurfGxl37cY7INN+br9GlZ2PevW/x5fTfNoe2ef7gtnlO+pM2T2dkBJ9Hpz7DmTQ4dcQTqZLmMFVqSJsG3r24zcjjKvM2MRvCivqwFE3CLq9D2H3oMCq/MDOuNqKYt2E51rgPxz4ijzy3rcaISavx7IoX+oyYhpOnfXHo4CHIWnWFmvS3O9obIi8zFcf97yJdQBzB70m7gMAvwM/sCXD6xn3crjHIgaJ09JyyFlvP3sbZ24+w+0YIZvVvzbvJpaIoC/MP3MbmSa5QpG0lamSlYakpS8pnIhIj30NC2xDCREkOIYq0sZUxs2FeTSrLynD7fQ46WGqjtDgDb/NE0EiLq/CnfohDmYYupEXqh5d2eoUEv4b35Rt4kZCHBy/foqMdb1S/vAS3w1LQ3EofAqLiGNPKEFPX74b3rac44HMeI9YdZ/aMqMuYIf3w/uEljN95Bj53n+Pw2QtYejEM/ZvYEH8LgK80F6duPYGXty+GbPODvZkBsefg9vNwtDDndlpUlGWTupAfTXS4bbQ4EreSunokDHywtHdARUwQ5h26BJ/bgZi3cSeOPOUOhoQ8vgPTsZur96qpScbHt/B4mY/VA1tWx7OymiL0+UqQWOekKk5hBrpPXoX1p2/Al6TbpBXbIG7ZFoPtNZCfnYz3ufxIjAuH761HWLHDCy7rfLB8wXQ4a9XvEGH570KL6fdIrf88tJfw74LD4dT6Hr2uSd17df32peernyV/az5R9/0qvuV2zXt1n6VPVV/Rd+o8W0X1O8SuQT/VebcWX3qHUPMblKp7DYfp8ydq3a95oy7k3q/5Nu9ZYl99h7pd87ohvvT9GvY1v1vFt/xS166Kmm5QvuROzesvvVOX2u/Q55ifDNSFqsta7pGHqP2Xvse1+uzQ1/zyJXer4dk1xBfdJfZVd6gd/c29U+NXQ+/WeK+KhsJHYdz90vfrUPs5Ep4aj33JjSr7z24Sv3E+v0vv1/3et9yq4rM9/c38JNBnartXRe1vUX/wfhIa8sN3+4v+pn+/dL8Bt6qo+U7N57nUjuN/C3XjiQayZjAbiq+67zQUt3V/1+Rb9hR6p+rqa89VQ59p4NuUutc1qXab3KdP1Pxuvatv+uNzPq57r+a7df1Wk6p79f1c2y/Mh2o8W5Pq92o80xAN+ukH3qHU8iO5V3WX2tPf9O73hLHmb0rVu5QG36/xLUpNd6ohdp9drEGddynV365xj9rV81eNa/pc1Z3afuTKipp2Nd34GardIu7U/WZdt7nWVd/m+qUu9JmveYm+/S0f13Sjrntfe/9L/qbUc4f3LAO58SU3KbWerRFurjX9j2vRwGcZ6n2bmJqPfna/dpzWfa4mDd2r+50qPvuTUucb1d/mQW5+6Zv/RuqFn6VBaJ5gY4qFhYWFhYWFhYWFhYWF5V8OuwSAhYWFhYWFhYWFhYWFheU/ANsBwMLCwsLCwsLCwsLCwsLyH4DtAGBhYWFhYWFhYWFhYWFh+Q/AdgCwsLCwsLCwsLCwsLCw/DYYGBhg8+bNvCsu/Pz8OHPmDFRVVXk2XLsJEybg2rVr2LRpE4SEhKCvrw8/Pz9cv34dvXv35j3534HtAGBhYWFhYWFhYWFhYWH5LXBzc8ORI0fg5OTEs+FC7amdiIgIzM3NMXbsWDg4OKBdu3bo3Lkz84yLiwsKCwsxYMAA9OnTB8uXL4ewcMPHgP5b+cs6AOiRHaKiopCVlYWuri5at27NJEKjRo14T/xe/JsyBu0Jk5OTYwoGLSR2dnbQ1tb+z2V+FhYWFhYWFhYWFpbfCx8fHwwdOhTl5eU8GzD6ZteuXXHx4kXmuqSkBHl5eWjWrBkOHz7MHBHo6+uLVq1aITk5GdLS0oxeGhoaWsud/wK/5BhASUlJ6OnpMUo/jVRra2uYmZlBRUUFioqKTCdAFTNnzsTWrVt5V78Htra2cHd3x8iRI3/78yXplBjaGWNvbw8jIyMoKCgwBSQ+Ph4hISF4/PgxXr58iYqKCt4b/2w6dOiA1atX866+zeXLl7FixQreFQsLCwsLCwsLCwvL74ampiaOHj2Ktm3bQkpKCqdOnWKm+s+ZMwd//PEH4uLimOc2bNjAdAo8ePAAVlZWWLBgAYYNG4YlS5bA0NAQGRkZmDFjBiorK5nn/ytQjfaHDFHyOTt27ODcuHGD8+nTJw6JMKIXczjHjh3jZGdnM7+/BIngBt38pxqi/HNu3rzJUVZWbvD+72Ssra05y5cv54SFhTFpkZmZyQkPD+fExsZyiMLPycvL45w4cYIzcOBAjpiYWINu/NMM9ev48eM5fHx83zTa2tqcI0eONOgOa1jDGtawhjWsYQ1rWPNnjaSkZIP2f5WRlZXleHl5cc6ePcv8buiZf6PR1NTk3L59m/lN9Rui4HO2b9/OCQoK4uzcuZOjoqLCIQo+Z86cOZxevXoxzzVr1oyzYcOGWu54e3tzTE1Na9n9XSYnJ4cTGBj4XSY3N5fRZxpy5ydMg5ZfNWvXrmUUyLr82zoA7O3tmcxEM1BD938no6enx6QbVfITExM5bm5uHCkpKY6goCBHRESEY2JiwvHz82M6AmjHjqurK4efn79Bt/7fxszMjDN//nzO1KlTqzsAGnqurqnqAOjWrRvzPv3b0HOsYQ1rWMMa1rCGNaxhzdeMs7Mzx8jIqJYdVdCo/qCmplbL/q8wtP0+cuRIjo+PD+fJkyecW7ducfT19Rt89kfM06dPmQHCnzUxMTEcR0fHBt3+laZmB4CoqChHWlqaMXv37uVYWFhwOnTowDlw4ACnSZMmnNOnT3OUlJQ427ZtYzoBzM3NOaqqqkx83bt3j9GJ6rr/d5jnz583aN+Qefz48S/rAGA3AfwCdNo/XarQt29fpKSk8Gx/T+ia/44dO2LEiBHIyclB06ZNmSkzdF0MXfNClwBEREQwG2Fs3LiR2SiDKMcwNjbmufDPgk7fkZGRYaby/AxhYWGM6devH8+GhYWFhYWFhYXl34CEhATTxvPy8sLdu3chLi7Ou/PraNGiBS5cuMAsea6iefPmzHR0uqac7lBP299/JXQaO93YTllZGe3bt2eW+dLp7H8WGl90n7CfNXT6PVG2ea79dRQVFeH27dvM7+LiYuTm5jKGLmemutuNGzcwevRoPH36lFkCQJcCvHjxAoGBgYwesWrVKsyfPx/Tp09ndKL/EmwHQAPY2Ngwx0pQ4fG7K/8UKoSaNGnC7MdAN8z48OED705t6Lp/uj7+1atXjCChG2Pw8dFtIv550HU9QUFBvKsfg4af7nfAwsLCwsLCwsLy83Tp0oVpVz169Oir5tOnT1BTU+O99ddANx+fNm0ao+zRvck8PDyYTeHoju+/AjExMaY9TQfM6PpxquhWQRXKyMhIrFu3jtlUm4aXrlH/q6C73NMOABq2hQsXonv37swaeDrQ96ugm7draGgwusP48eOZ30OGDGHW2dOwDR48GJMmTWJ+Dxo0CJMnT4aAgADv7b8e2tnR0D5g9HSA9PR03hWYtf3Hjh3DqFGjcPz4cWY/N9pJQMM3bty4n9YnfmfYDoA60M3xdu3axWTw1NRUnu3vDd3gwtLSEu/fv8f9+/d5tg1De9DozAdamGlBp8KOhYWFhYWFhYWFpSF2796NkydPYvv27cyO6w2Z06dP857+a5CXl2d2eKfQWa909J+OQlMl71edckVPzKKdCrRN7erqWq1s093kr169yijj3t7ezAbVaWlpzMj8X0X//v2Z2ay0U+XZs2eMIrtnzx5MmTLll3W0nDhxgtkt/+zZs4wCTX+fO3eOmUWclJSE8+fPM8o2/U3P1Kc77f8um4j/1/mpDgCqRNJpFHUN7XHbtm1bg/eqDJ168U+Fjvz7+/szmZtOg6c9W99r/spevj8L3emfCiEa99+zwyXtFaPTlmiY2KMBWVhYWFhYWFhYvsbcuXOZM9i/RpWC/qsRFBRklE+qg+zcuZMZoaY6ibOzMzPj81cqpVTZprNl8/PzeTZgpp3Tqej0aG06vbxly5YoKCj4SwfRaPjoLF16hj1drvzw4UNkZWUxo9t79+7lPfXnoMeE07Py6dJbOkBKd9qnv+m5+vQ37Qihv2kHCD1bv1evXn/5sgeWX8NPpRLN2PPmzatn6PQTelxeQ/eqjKOjI8+Vfx502gotODRT0/VDP2L+zikvPwoN04/wT532z8LCwsLCwsLC8ntiYWHB+/XroG3WxYsX49q1a8wA5b59+5glr/TI6x07diA7O5v35N/Hj7a7vwcaTrrfAN3Hy8TEhNFV6Ln3dL8BuuzB09MTjRs3hpCQ0C/7Pl1SQXUcutyA/qbKPR0YrPpd075KH2L5PWC7aWpA17736NGDmbpz6dIlRoh8r6k6a/KfSGZmJrOXAe18+Z6OCipc6EyBhIQElJaW8mxZWFhYWFhYWFhYfg6qpP5q6MZ3dIkBnf4+c+ZMhIeHY+XKlcy69Zs3b2LMmDG/dJCOjoTTc+bpmv8qJCUlmcFRutkc3Qjw3r17jDJMN6n7FVDln846oFPv6Wg/naG7bNkyZmY11VsCAgKY2b50PwbqL7oc4Ffw+vVrXL58melkoDoSndEQGxvLxHHVb7oMgc6AoM9R8187S/93he0AqENwcDCzoQVd90J7EP8NREdHM4XVyMiIEZJfg/bm0VkcVPlPTEz8ZcKLhYWFhYWFhYXl3wndbI/upv416BT9Xw2ddk4H4mhHAFWA6RIAuu6fDnrRWQB0Y7pfNZhFNzukm+HRPbXoung6Ck+hywFo+KlSTJcF37p1i9l/gO4D8Cug7XfqfqtWrZhOjpiYGKirq+PJkydMm51O+adLHehMCNpR8Kv2MKNhoZ0MdNND2qFSc0l3TUP3HKj6/U+eEc1Sm+ozAb/X0PPkG+LYsWOc7Oxs3lXDzJgxo0E3/2mGnuF58+ZN5ozIhu7/Toafn58zYcIEzqdPnzhxcXFfPCNUUFCQSdvKykrm3ExTU9MGn/t/m/79+3M2b97McXJy4gwcOJBDhHGDz9U12tranCNHjjBntvbt25dz+PDhBp9jDWtYwxrWsIY1rGHNt03jxo05Dx48+C6joKDQoBt/xtDz3TU0NDhEQeUQxZ85B/7OnTscOTk5zqtXr5gz7YWEhBp898+Y1q1bc5KTkzk9e/astmvZsiWnY8eOzPeaNWvGtL9rvvOzhrZ3jx8/Xn09a9Ys5ju0DbxkyZJaz/4KExoa2qD995rJkydzunTp0uA91tQ29+/fry4fz58/55w6dYojJibGERUV5Rw6dIjz4sWLWmWIj4+vQXd+wjRo+VXzX+gAoMbGxoZJGHV19Qbv/05GV1eXs3r1ak5OTg4nJSWFM2zYMI6SkhKTwSQlJTnW1tYcPz8/Tnl5Oef69escFxeXX5nJfqmxsrLirFq1ijNv3ryf6gCgYaPvu7q6Nvgca1jDGtawhjWsYQ1r/vnm5cuXHGFhYWZgSE9Pj1E8Fy5cyFFUVOSkpqZyEhMTmbZuQ+/+WUMV87qDZbTtbGdnx1FTU6tl/2cMdSsiIoJjbGzMERAQYDoALl++zLl79y5HQkKiwXf+jHn48CEnLCzspw31q4ODQ4Nuf8nQcNEOFKqLVNnt27ePExQUxHn27BmnV69e1fZULzt58iTHzMyM8StVnPv06VN9n3bAUGWZdsJU2dE8cP78eU6HDh04jx49Yt7p3bs3c4/qFYGBgYyy3aNHD8aO+od2spw4cYK5pulK450+d/v2bUanqHL7VxnaYUT1E19fX2aQ8o8//vhlnUgNmAYtv2ratGnD2b9/PxOBtPerin9bBwA1VDGmBYwKkobu/06GhmXZsmWcd+/eMWlBOwOioqI4CQkJnIqKCk5BQQGT0QcNGvSXCctfbX6mA6Che6xhDWtYwxrWsIY1rPm9TJUCrqmpyShtsrKy1TMNtLS0GPuaz/8dho7gNmT/Z0ynTp04b9++5ezatYuzdOlSRpH9K2Y2/L8M1Q/PnTvH6JZVdlRhNzAwqPUcNXRWM1Xe/f39mQFOOpD55MmTat2FzhSmsz9atWpV/Q4d/KMKvKOjI0dERISZIUI7FmjnEe1MoZ0KMjIynMePHzMzoleuXMko4leuXGHep3pg1fPdu3dnOpyq3P6Vhir8dMB227Ztf6Xyz6HbvdMffwp6/ANdn0Jp27YtszslSTCoqKgwhp7NWQVdu0LPmf+doEdc0HVNI0aM+O03t6Brhlq0aMEcVWJsbAwiKFFWVoaPHz8yG3zQDUyeP3/+25zjSY9rpBuhfC90l9g1a9bwrlhYWFhYWFhYWFhY/t/QvQROnTrF7HVAefDgAYiijXfv3iEiIoKxI0o+rl69yuxLQPdhaN++PcrLy5m924iCz5xIQPeaCAoKwqNHj5gNGekxkXSDwuHDhyMpKYlxR0NDAydPnmT2jaBHwHfq1Ik5PYEeVUn3kKAbqOvr62PXrl3M/gvU3WPHjjEbLrZp04b5S938nanXK/CrDO1Bob1gKioqTC/MlClTOE2bNm3w2X+6oWFpyP53NHQaC10jZWlpyUyPadSoEdNLSntOG3qeNaxhDWtYwxrWsIY1rGENa/4qQ5c6EIW9+nrkyJGc6dOnMyP0bm5ujF3z5s2ZpehSUlLMNP+qUXI6ZZ7OdL569Soz43fu3LnVMwBMTEyY5QRV7tJZIT4+PsxsADrqT/d8q1r2fObMmerlG3TPNPpt+ps+d+3aNc7s2bOZb40aNaravd/UNGjJGtawhjWsYQ1rWMMa1rCGNaxhzV9u6nYAVBm6Rj8gIID57enpySjmdGCWTvunU/KpPV0+QPcGi4+PZ9bpf/jwgRMSEsIo++vWreM0adKEeY4OflKlnu6nQK/p+3QfAToISjsBLl68WL2UoGYHQNu2bas7EegyE+rPv3KK/l9t2GMAWVhYWFhYWFhYWFhYWP4RCAkJMccQ0mXYbm5uzNGKdIkAPe6RHsdIp/3TpcsDBgxAt27dmGPLN23aBG1tbTRt2hS7d+/G1KlTUVhYyCx7fvnyJeMuXVJA79El0I0aNWKm9tPlBf369UPPnj2ZIxRLSkqYZ2sSFxdXfbTkyJEjmaMgf+dl4fSwxuXcnywsLCwsLCwsLCwsLCwsfy98fHzMvmSvX79mrqnyT5X0wMBAHD9+HOPGjcPdu3cRHh7O3Kfr+5s3b87sN7d48WLm3SqoW3R/M7rvWUxMDJ49e8bYKygoMPvU0b3r6Bp/+i26lp8q9nTPOrqvGO1cqIJ2BoSEhCArK4v5Ht0PICMjg9lP7HfuAPglmwCysLCwsLCwsLCwsLCwsPxqBAQEMGfOHGYj+YZG6L/E+PHj4e3tjdzcXJ4NC4XtAGBhYWFhYWFhYWFhYWFh+Q/A7gHAwsLCwsLCwsLCwsLCwvIfgO0AYGFhYWFhYWFhYWFhYWH51wP8Dw+yGRQ3d42T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p:cNvPicPr>
            <a:picLocks noChangeAspect="1"/>
          </p:cNvPicPr>
          <p:nvPr/>
        </p:nvPicPr>
        <p:blipFill>
          <a:blip r:embed="rId2"/>
          <a:stretch>
            <a:fillRect/>
          </a:stretch>
        </p:blipFill>
        <p:spPr>
          <a:xfrm>
            <a:off x="1903412" y="0"/>
            <a:ext cx="10287000" cy="6858000"/>
          </a:xfrm>
          <a:prstGeom prst="rect">
            <a:avLst/>
          </a:prstGeom>
        </p:spPr>
      </p:pic>
    </p:spTree>
    <p:extLst>
      <p:ext uri="{BB962C8B-B14F-4D97-AF65-F5344CB8AC3E}">
        <p14:creationId xmlns:p14="http://schemas.microsoft.com/office/powerpoint/2010/main" val="251064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Notts">
      <a:dk1>
        <a:sysClr val="windowText" lastClr="000000"/>
      </a:dk1>
      <a:lt1>
        <a:sysClr val="window" lastClr="FFFFFF"/>
      </a:lt1>
      <a:dk2>
        <a:srgbClr val="007DA8"/>
      </a:dk2>
      <a:lt2>
        <a:srgbClr val="009BBD"/>
      </a:lt2>
      <a:accent1>
        <a:srgbClr val="005697"/>
      </a:accent1>
      <a:accent2>
        <a:srgbClr val="1B2A6B"/>
      </a:accent2>
      <a:accent3>
        <a:srgbClr val="191A4F"/>
      </a:accent3>
      <a:accent4>
        <a:srgbClr val="B32C76"/>
      </a:accent4>
      <a:accent5>
        <a:srgbClr val="D27826"/>
      </a:accent5>
      <a:accent6>
        <a:srgbClr val="38A159"/>
      </a:accent6>
      <a:hlink>
        <a:srgbClr val="0563C1"/>
      </a:hlink>
      <a:folHlink>
        <a:srgbClr val="954F72"/>
      </a:folHlink>
    </a:clrScheme>
    <a:fontScheme name="Nott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a:spPr>
      <a:bodyPr rtlCol="0" anchor="ctr"/>
      <a:lstStyle>
        <a:defPPr algn="ctr">
          <a:defRPr sz="2400" b="1" dirty="0">
            <a:latin typeface="+mj-lt"/>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400" dirty="0" err="1" smtClean="0">
            <a:latin typeface="+mj-lt"/>
          </a:defRPr>
        </a:defPPr>
      </a:lstStyle>
    </a:txDef>
  </a:objectDefaults>
  <a:extraClrSchemeLst/>
  <a:extLst>
    <a:ext uri="{05A4C25C-085E-4340-85A3-A5531E510DB2}">
      <thm15:themeFamily xmlns:thm15="http://schemas.microsoft.com/office/thememl/2012/main" name="NOTT_6103 (PowerPoint Guidelines) POT_Widescreen_001" id="{81F3E3EA-E64F-4445-9547-4C0E98DD302B}" vid="{B96464EC-35CD-433F-A30D-F35B5417D5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NEW (PowerPoint Guidelines) POT_Widescreen_002 (1)</Template>
  <TotalTime>392</TotalTime>
  <Words>972</Words>
  <Application>Microsoft Office PowerPoint</Application>
  <PresentationFormat>Widescreen</PresentationFormat>
  <Paragraphs>256</Paragraphs>
  <Slides>34</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ＭＳ Ｐゴシック</vt:lpstr>
      <vt:lpstr>Arial</vt:lpstr>
      <vt:lpstr>Berlin Sans FB Demi</vt:lpstr>
      <vt:lpstr>Calibri</vt:lpstr>
      <vt:lpstr>Calibri Light</vt:lpstr>
      <vt:lpstr>Georgia</vt:lpstr>
      <vt:lpstr>Office Theme</vt:lpstr>
      <vt:lpstr>Solving the Puzzle of Participation</vt:lpstr>
      <vt:lpstr>What we’ll be doing…</vt:lpstr>
      <vt:lpstr>Examples to try</vt:lpstr>
      <vt:lpstr>Narrative</vt:lpstr>
      <vt:lpstr>Why Narrative?</vt:lpstr>
      <vt:lpstr>Agency</vt:lpstr>
      <vt:lpstr>Narrative</vt:lpstr>
      <vt:lpstr>Existing uses of narrative</vt:lpstr>
      <vt:lpstr>PowerPoint Presentation</vt:lpstr>
      <vt:lpstr>Ideas for using narrative</vt:lpstr>
      <vt:lpstr>Relate everything to Learning Outcomes</vt:lpstr>
      <vt:lpstr>Creating narrative</vt:lpstr>
      <vt:lpstr>Features of narrative  (relate to learning outcomes!)</vt:lpstr>
      <vt:lpstr>Interactive Fiction</vt:lpstr>
      <vt:lpstr>Narrative Devices</vt:lpstr>
      <vt:lpstr>Labov’s Natural Stories</vt:lpstr>
      <vt:lpstr> </vt:lpstr>
      <vt:lpstr>PowerPoint Presentation</vt:lpstr>
      <vt:lpstr>Gamification</vt:lpstr>
      <vt:lpstr>Gamification</vt:lpstr>
      <vt:lpstr>Gamification</vt:lpstr>
      <vt:lpstr>Online Facilitation and Designing for Engagement</vt:lpstr>
      <vt:lpstr>PowerPoint Presentation</vt:lpstr>
      <vt:lpstr>Escape Gamification?</vt:lpstr>
      <vt:lpstr>Puzzles and Problem Solving</vt:lpstr>
      <vt:lpstr>Puzzle categorisation</vt:lpstr>
      <vt:lpstr>Example puzzle 1</vt:lpstr>
      <vt:lpstr>Example puzzles</vt:lpstr>
      <vt:lpstr>Using Puzzles</vt:lpstr>
      <vt:lpstr>Practicalities</vt:lpstr>
      <vt:lpstr>Moodle activities and features</vt:lpstr>
      <vt:lpstr>References</vt:lpstr>
      <vt:lpstr>Moving on &amp; Help</vt:lpstr>
      <vt:lpstr>Thank you</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Solving the Puzzle of Participation</dc:title>
  <dc:creator>Whitehead Helen</dc:creator>
  <cp:lastModifiedBy>Helen Whitehead</cp:lastModifiedBy>
  <cp:revision>41</cp:revision>
  <dcterms:created xsi:type="dcterms:W3CDTF">2018-04-17T10:01:37Z</dcterms:created>
  <dcterms:modified xsi:type="dcterms:W3CDTF">2018-04-18T15:54:24Z</dcterms:modified>
</cp:coreProperties>
</file>